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Bebas Neue Bold" charset="1" panose="020B0606020202050201"/>
      <p:regular r:id="rId19"/>
    </p:embeddedFont>
    <p:embeddedFont>
      <p:font typeface="Bebas Neue" charset="1" panose="00000500000000000000"/>
      <p:regular r:id="rId20"/>
    </p:embeddedFont>
    <p:embeddedFont>
      <p:font typeface="Bebas Neue Cyrillic" charset="1" panose="02000506000000020004"/>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24.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25.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26.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27.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11.png" Type="http://schemas.openxmlformats.org/officeDocument/2006/relationships/image"/><Relationship Id="rId2" Target="../media/image2.pn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png" Type="http://schemas.openxmlformats.org/officeDocument/2006/relationships/image"/><Relationship Id="rId9" Target="../media/image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2.png" Type="http://schemas.openxmlformats.org/officeDocument/2006/relationships/image"/><Relationship Id="rId4" Target="../media/image1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4.png" Type="http://schemas.openxmlformats.org/officeDocument/2006/relationships/image"/><Relationship Id="rId4" Target="../media/image1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6.png" Type="http://schemas.openxmlformats.org/officeDocument/2006/relationships/image"/><Relationship Id="rId4" Target="../media/image1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8.png" Type="http://schemas.openxmlformats.org/officeDocument/2006/relationships/image"/><Relationship Id="rId4" Target="../media/image19.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20.png" Type="http://schemas.openxmlformats.org/officeDocument/2006/relationships/image"/><Relationship Id="rId4" Target="../media/image21.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2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2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99" r="0" b="-999"/>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5555" r="0" b="-35555"/>
            </a:stretch>
          </a:blipFill>
        </p:spPr>
      </p:sp>
      <p:grpSp>
        <p:nvGrpSpPr>
          <p:cNvPr name="Group 3" id="3"/>
          <p:cNvGrpSpPr/>
          <p:nvPr/>
        </p:nvGrpSpPr>
        <p:grpSpPr>
          <a:xfrm rot="0">
            <a:off x="-186473" y="0"/>
            <a:ext cx="18660947" cy="1028700"/>
            <a:chOff x="0" y="0"/>
            <a:chExt cx="4914817" cy="270933"/>
          </a:xfrm>
        </p:grpSpPr>
        <p:sp>
          <p:nvSpPr>
            <p:cNvPr name="Freeform 4" id="4"/>
            <p:cNvSpPr/>
            <p:nvPr/>
          </p:nvSpPr>
          <p:spPr>
            <a:xfrm flipH="false" flipV="false" rot="0">
              <a:off x="0" y="0"/>
              <a:ext cx="4914817" cy="270933"/>
            </a:xfrm>
            <a:custGeom>
              <a:avLst/>
              <a:gdLst/>
              <a:ahLst/>
              <a:cxnLst/>
              <a:rect r="r" b="b" t="t" l="l"/>
              <a:pathLst>
                <a:path h="270933" w="4914817">
                  <a:moveTo>
                    <a:pt x="4711617" y="0"/>
                  </a:moveTo>
                  <a:cubicBezTo>
                    <a:pt x="4823842" y="0"/>
                    <a:pt x="4914817" y="60650"/>
                    <a:pt x="4914817" y="135467"/>
                  </a:cubicBezTo>
                  <a:cubicBezTo>
                    <a:pt x="4914817" y="210283"/>
                    <a:pt x="4823842" y="270933"/>
                    <a:pt x="4711617" y="270933"/>
                  </a:cubicBezTo>
                  <a:lnTo>
                    <a:pt x="203200" y="270933"/>
                  </a:lnTo>
                  <a:cubicBezTo>
                    <a:pt x="90976" y="270933"/>
                    <a:pt x="0" y="210283"/>
                    <a:pt x="0" y="135467"/>
                  </a:cubicBezTo>
                  <a:cubicBezTo>
                    <a:pt x="0" y="60650"/>
                    <a:pt x="90976" y="0"/>
                    <a:pt x="203200" y="0"/>
                  </a:cubicBezTo>
                  <a:close/>
                </a:path>
              </a:pathLst>
            </a:custGeom>
            <a:solidFill>
              <a:srgbClr val="57B87C"/>
            </a:solidFill>
          </p:spPr>
        </p:sp>
        <p:sp>
          <p:nvSpPr>
            <p:cNvPr name="TextBox 5" id="5"/>
            <p:cNvSpPr txBox="true"/>
            <p:nvPr/>
          </p:nvSpPr>
          <p:spPr>
            <a:xfrm>
              <a:off x="0" y="-38100"/>
              <a:ext cx="4914817" cy="309033"/>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86473" y="9592813"/>
            <a:ext cx="18474473" cy="828235"/>
            <a:chOff x="0" y="0"/>
            <a:chExt cx="4865705" cy="218136"/>
          </a:xfrm>
        </p:grpSpPr>
        <p:sp>
          <p:nvSpPr>
            <p:cNvPr name="Freeform 7" id="7"/>
            <p:cNvSpPr/>
            <p:nvPr/>
          </p:nvSpPr>
          <p:spPr>
            <a:xfrm flipH="false" flipV="false" rot="0">
              <a:off x="0" y="0"/>
              <a:ext cx="4865705" cy="218136"/>
            </a:xfrm>
            <a:custGeom>
              <a:avLst/>
              <a:gdLst/>
              <a:ahLst/>
              <a:cxnLst/>
              <a:rect r="r" b="b" t="t" l="l"/>
              <a:pathLst>
                <a:path h="218136" w="4865705">
                  <a:moveTo>
                    <a:pt x="4662505" y="0"/>
                  </a:moveTo>
                  <a:cubicBezTo>
                    <a:pt x="4774729" y="0"/>
                    <a:pt x="4865705" y="48831"/>
                    <a:pt x="4865705" y="109068"/>
                  </a:cubicBezTo>
                  <a:cubicBezTo>
                    <a:pt x="4865705" y="169305"/>
                    <a:pt x="4774729" y="218136"/>
                    <a:pt x="4662505" y="218136"/>
                  </a:cubicBezTo>
                  <a:lnTo>
                    <a:pt x="203200" y="218136"/>
                  </a:lnTo>
                  <a:cubicBezTo>
                    <a:pt x="90976" y="218136"/>
                    <a:pt x="0" y="169305"/>
                    <a:pt x="0" y="109068"/>
                  </a:cubicBezTo>
                  <a:cubicBezTo>
                    <a:pt x="0" y="48831"/>
                    <a:pt x="90976" y="0"/>
                    <a:pt x="203200" y="0"/>
                  </a:cubicBezTo>
                  <a:close/>
                </a:path>
              </a:pathLst>
            </a:custGeom>
            <a:solidFill>
              <a:srgbClr val="57B87C"/>
            </a:solidFill>
          </p:spPr>
        </p:sp>
        <p:sp>
          <p:nvSpPr>
            <p:cNvPr name="TextBox 8" id="8"/>
            <p:cNvSpPr txBox="true"/>
            <p:nvPr/>
          </p:nvSpPr>
          <p:spPr>
            <a:xfrm>
              <a:off x="0" y="-38100"/>
              <a:ext cx="4865705" cy="256236"/>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9144000" y="1028700"/>
            <a:ext cx="9144000" cy="4624251"/>
          </a:xfrm>
          <a:custGeom>
            <a:avLst/>
            <a:gdLst/>
            <a:ahLst/>
            <a:cxnLst/>
            <a:rect r="r" b="b" t="t" l="l"/>
            <a:pathLst>
              <a:path h="4624251" w="9144000">
                <a:moveTo>
                  <a:pt x="0" y="0"/>
                </a:moveTo>
                <a:lnTo>
                  <a:pt x="9144000" y="0"/>
                </a:lnTo>
                <a:lnTo>
                  <a:pt x="9144000" y="4624251"/>
                </a:lnTo>
                <a:lnTo>
                  <a:pt x="0" y="4624251"/>
                </a:lnTo>
                <a:lnTo>
                  <a:pt x="0" y="0"/>
                </a:lnTo>
                <a:close/>
              </a:path>
            </a:pathLst>
          </a:custGeom>
          <a:blipFill>
            <a:blip r:embed="rId3"/>
            <a:stretch>
              <a:fillRect l="0" t="0" r="0" b="0"/>
            </a:stretch>
          </a:blipFill>
        </p:spPr>
      </p:sp>
      <p:sp>
        <p:nvSpPr>
          <p:cNvPr name="TextBox 10" id="10"/>
          <p:cNvSpPr txBox="true"/>
          <p:nvPr/>
        </p:nvSpPr>
        <p:spPr>
          <a:xfrm rot="0">
            <a:off x="590499" y="4208121"/>
            <a:ext cx="8460264" cy="2110022"/>
          </a:xfrm>
          <a:prstGeom prst="rect">
            <a:avLst/>
          </a:prstGeom>
        </p:spPr>
        <p:txBody>
          <a:bodyPr anchor="t" rtlCol="false" tIns="0" lIns="0" bIns="0" rIns="0">
            <a:spAutoFit/>
          </a:bodyPr>
          <a:lstStyle/>
          <a:p>
            <a:pPr algn="ctr">
              <a:lnSpc>
                <a:spcPts val="5552"/>
              </a:lnSpc>
              <a:spcBef>
                <a:spcPct val="0"/>
              </a:spcBef>
            </a:pPr>
            <a:r>
              <a:rPr lang="en-US" sz="3966">
                <a:solidFill>
                  <a:srgbClr val="000000"/>
                </a:solidFill>
                <a:latin typeface="Bebas Neue"/>
                <a:ea typeface="Bebas Neue"/>
                <a:cs typeface="Bebas Neue"/>
                <a:sym typeface="Bebas Neue"/>
              </a:rPr>
              <a:t>La terapia neural consiste en la inyección de dosis muy bajas de </a:t>
            </a:r>
            <a:r>
              <a:rPr lang="en-US" b="true" sz="3966">
                <a:solidFill>
                  <a:srgbClr val="000000"/>
                </a:solidFill>
                <a:latin typeface="Bebas Neue Bold"/>
                <a:ea typeface="Bebas Neue Bold"/>
                <a:cs typeface="Bebas Neue Bold"/>
                <a:sym typeface="Bebas Neue Bold"/>
              </a:rPr>
              <a:t>anestésico local en determinadas zonas del cuerpo con fines terapéuticos.</a:t>
            </a:r>
            <a:r>
              <a:rPr lang="en-US" sz="3966">
                <a:solidFill>
                  <a:srgbClr val="000000"/>
                </a:solidFill>
                <a:latin typeface="Bebas Neue"/>
                <a:ea typeface="Bebas Neue"/>
                <a:cs typeface="Bebas Neue"/>
                <a:sym typeface="Bebas Neue"/>
              </a:rPr>
              <a:t> </a:t>
            </a:r>
          </a:p>
        </p:txBody>
      </p:sp>
      <p:sp>
        <p:nvSpPr>
          <p:cNvPr name="TextBox 11" id="11"/>
          <p:cNvSpPr txBox="true"/>
          <p:nvPr/>
        </p:nvSpPr>
        <p:spPr>
          <a:xfrm rot="0">
            <a:off x="372947" y="7105014"/>
            <a:ext cx="17915053" cy="2153286"/>
          </a:xfrm>
          <a:prstGeom prst="rect">
            <a:avLst/>
          </a:prstGeom>
        </p:spPr>
        <p:txBody>
          <a:bodyPr anchor="t" rtlCol="false" tIns="0" lIns="0" bIns="0" rIns="0">
            <a:spAutoFit/>
          </a:bodyPr>
          <a:lstStyle/>
          <a:p>
            <a:pPr algn="ctr">
              <a:lnSpc>
                <a:spcPts val="5739"/>
              </a:lnSpc>
              <a:spcBef>
                <a:spcPct val="0"/>
              </a:spcBef>
            </a:pPr>
            <a:r>
              <a:rPr lang="en-US" sz="4099">
                <a:solidFill>
                  <a:srgbClr val="000000"/>
                </a:solidFill>
                <a:latin typeface="Bebas Neue"/>
                <a:ea typeface="Bebas Neue"/>
                <a:cs typeface="Bebas Neue"/>
                <a:sym typeface="Bebas Neue"/>
              </a:rPr>
              <a:t>Se considera una forma de medicina alternativa, indicada especialmente en el tratamiento del dolor y las enfermedades crónicas. Su principal valor es que no presenta efectos secundarios ni suele tener complicaciones, y suele realizarse con</a:t>
            </a:r>
            <a:r>
              <a:rPr lang="en-US" b="true" sz="4099">
                <a:solidFill>
                  <a:srgbClr val="000000"/>
                </a:solidFill>
                <a:latin typeface="Bebas Neue Bold"/>
                <a:ea typeface="Bebas Neue Bold"/>
                <a:cs typeface="Bebas Neue Bold"/>
                <a:sym typeface="Bebas Neue Bold"/>
              </a:rPr>
              <a:t> la procaína</a:t>
            </a:r>
            <a:r>
              <a:rPr lang="en-US" sz="4099">
                <a:solidFill>
                  <a:srgbClr val="000000"/>
                </a:solidFill>
                <a:latin typeface="Bebas Neue"/>
                <a:ea typeface="Bebas Neue"/>
                <a:cs typeface="Bebas Neue"/>
                <a:sym typeface="Bebas Neue"/>
              </a:rPr>
              <a:t> como anestésico local.</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5555" r="0" b="-35555"/>
            </a:stretch>
          </a:blipFill>
        </p:spPr>
      </p:sp>
      <p:grpSp>
        <p:nvGrpSpPr>
          <p:cNvPr name="Group 3" id="3"/>
          <p:cNvGrpSpPr/>
          <p:nvPr/>
        </p:nvGrpSpPr>
        <p:grpSpPr>
          <a:xfrm rot="0">
            <a:off x="-186473" y="0"/>
            <a:ext cx="18660947" cy="1028700"/>
            <a:chOff x="0" y="0"/>
            <a:chExt cx="4914817" cy="270933"/>
          </a:xfrm>
        </p:grpSpPr>
        <p:sp>
          <p:nvSpPr>
            <p:cNvPr name="Freeform 4" id="4"/>
            <p:cNvSpPr/>
            <p:nvPr/>
          </p:nvSpPr>
          <p:spPr>
            <a:xfrm flipH="false" flipV="false" rot="0">
              <a:off x="0" y="0"/>
              <a:ext cx="4914817" cy="270933"/>
            </a:xfrm>
            <a:custGeom>
              <a:avLst/>
              <a:gdLst/>
              <a:ahLst/>
              <a:cxnLst/>
              <a:rect r="r" b="b" t="t" l="l"/>
              <a:pathLst>
                <a:path h="270933" w="4914817">
                  <a:moveTo>
                    <a:pt x="4711617" y="0"/>
                  </a:moveTo>
                  <a:cubicBezTo>
                    <a:pt x="4823842" y="0"/>
                    <a:pt x="4914817" y="60650"/>
                    <a:pt x="4914817" y="135467"/>
                  </a:cubicBezTo>
                  <a:cubicBezTo>
                    <a:pt x="4914817" y="210283"/>
                    <a:pt x="4823842" y="270933"/>
                    <a:pt x="4711617" y="270933"/>
                  </a:cubicBezTo>
                  <a:lnTo>
                    <a:pt x="203200" y="270933"/>
                  </a:lnTo>
                  <a:cubicBezTo>
                    <a:pt x="90976" y="270933"/>
                    <a:pt x="0" y="210283"/>
                    <a:pt x="0" y="135467"/>
                  </a:cubicBezTo>
                  <a:cubicBezTo>
                    <a:pt x="0" y="60650"/>
                    <a:pt x="90976" y="0"/>
                    <a:pt x="203200" y="0"/>
                  </a:cubicBezTo>
                  <a:close/>
                </a:path>
              </a:pathLst>
            </a:custGeom>
            <a:solidFill>
              <a:srgbClr val="57B87C"/>
            </a:solidFill>
          </p:spPr>
        </p:sp>
        <p:sp>
          <p:nvSpPr>
            <p:cNvPr name="TextBox 5" id="5"/>
            <p:cNvSpPr txBox="true"/>
            <p:nvPr/>
          </p:nvSpPr>
          <p:spPr>
            <a:xfrm>
              <a:off x="0" y="-38100"/>
              <a:ext cx="4914817" cy="309033"/>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86473" y="9592813"/>
            <a:ext cx="18474473" cy="828235"/>
            <a:chOff x="0" y="0"/>
            <a:chExt cx="4865705" cy="218136"/>
          </a:xfrm>
        </p:grpSpPr>
        <p:sp>
          <p:nvSpPr>
            <p:cNvPr name="Freeform 7" id="7"/>
            <p:cNvSpPr/>
            <p:nvPr/>
          </p:nvSpPr>
          <p:spPr>
            <a:xfrm flipH="false" flipV="false" rot="0">
              <a:off x="0" y="0"/>
              <a:ext cx="4865705" cy="218136"/>
            </a:xfrm>
            <a:custGeom>
              <a:avLst/>
              <a:gdLst/>
              <a:ahLst/>
              <a:cxnLst/>
              <a:rect r="r" b="b" t="t" l="l"/>
              <a:pathLst>
                <a:path h="218136" w="4865705">
                  <a:moveTo>
                    <a:pt x="4662505" y="0"/>
                  </a:moveTo>
                  <a:cubicBezTo>
                    <a:pt x="4774729" y="0"/>
                    <a:pt x="4865705" y="48831"/>
                    <a:pt x="4865705" y="109068"/>
                  </a:cubicBezTo>
                  <a:cubicBezTo>
                    <a:pt x="4865705" y="169305"/>
                    <a:pt x="4774729" y="218136"/>
                    <a:pt x="4662505" y="218136"/>
                  </a:cubicBezTo>
                  <a:lnTo>
                    <a:pt x="203200" y="218136"/>
                  </a:lnTo>
                  <a:cubicBezTo>
                    <a:pt x="90976" y="218136"/>
                    <a:pt x="0" y="169305"/>
                    <a:pt x="0" y="109068"/>
                  </a:cubicBezTo>
                  <a:cubicBezTo>
                    <a:pt x="0" y="48831"/>
                    <a:pt x="90976" y="0"/>
                    <a:pt x="203200" y="0"/>
                  </a:cubicBezTo>
                  <a:close/>
                </a:path>
              </a:pathLst>
            </a:custGeom>
            <a:solidFill>
              <a:srgbClr val="57B87C"/>
            </a:solidFill>
          </p:spPr>
        </p:sp>
        <p:sp>
          <p:nvSpPr>
            <p:cNvPr name="TextBox 8" id="8"/>
            <p:cNvSpPr txBox="true"/>
            <p:nvPr/>
          </p:nvSpPr>
          <p:spPr>
            <a:xfrm>
              <a:off x="0" y="-38100"/>
              <a:ext cx="4865705" cy="256236"/>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3398950" y="1028700"/>
            <a:ext cx="12854999" cy="8564113"/>
          </a:xfrm>
          <a:custGeom>
            <a:avLst/>
            <a:gdLst/>
            <a:ahLst/>
            <a:cxnLst/>
            <a:rect r="r" b="b" t="t" l="l"/>
            <a:pathLst>
              <a:path h="8564113" w="12854999">
                <a:moveTo>
                  <a:pt x="0" y="0"/>
                </a:moveTo>
                <a:lnTo>
                  <a:pt x="12854998" y="0"/>
                </a:lnTo>
                <a:lnTo>
                  <a:pt x="12854998" y="8564113"/>
                </a:lnTo>
                <a:lnTo>
                  <a:pt x="0" y="8564113"/>
                </a:lnTo>
                <a:lnTo>
                  <a:pt x="0" y="0"/>
                </a:lnTo>
                <a:close/>
              </a:path>
            </a:pathLst>
          </a:custGeom>
          <a:blipFill>
            <a:blip r:embed="rId3"/>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5555" r="0" b="-35555"/>
            </a:stretch>
          </a:blipFill>
        </p:spPr>
      </p:sp>
      <p:grpSp>
        <p:nvGrpSpPr>
          <p:cNvPr name="Group 3" id="3"/>
          <p:cNvGrpSpPr/>
          <p:nvPr/>
        </p:nvGrpSpPr>
        <p:grpSpPr>
          <a:xfrm rot="0">
            <a:off x="-372947" y="-217552"/>
            <a:ext cx="18660947" cy="1028700"/>
            <a:chOff x="0" y="0"/>
            <a:chExt cx="4914817" cy="270933"/>
          </a:xfrm>
        </p:grpSpPr>
        <p:sp>
          <p:nvSpPr>
            <p:cNvPr name="Freeform 4" id="4"/>
            <p:cNvSpPr/>
            <p:nvPr/>
          </p:nvSpPr>
          <p:spPr>
            <a:xfrm flipH="false" flipV="false" rot="0">
              <a:off x="0" y="0"/>
              <a:ext cx="4914817" cy="270933"/>
            </a:xfrm>
            <a:custGeom>
              <a:avLst/>
              <a:gdLst/>
              <a:ahLst/>
              <a:cxnLst/>
              <a:rect r="r" b="b" t="t" l="l"/>
              <a:pathLst>
                <a:path h="270933" w="4914817">
                  <a:moveTo>
                    <a:pt x="4711617" y="0"/>
                  </a:moveTo>
                  <a:cubicBezTo>
                    <a:pt x="4823842" y="0"/>
                    <a:pt x="4914817" y="60650"/>
                    <a:pt x="4914817" y="135467"/>
                  </a:cubicBezTo>
                  <a:cubicBezTo>
                    <a:pt x="4914817" y="210283"/>
                    <a:pt x="4823842" y="270933"/>
                    <a:pt x="4711617" y="270933"/>
                  </a:cubicBezTo>
                  <a:lnTo>
                    <a:pt x="203200" y="270933"/>
                  </a:lnTo>
                  <a:cubicBezTo>
                    <a:pt x="90976" y="270933"/>
                    <a:pt x="0" y="210283"/>
                    <a:pt x="0" y="135467"/>
                  </a:cubicBezTo>
                  <a:cubicBezTo>
                    <a:pt x="0" y="60650"/>
                    <a:pt x="90976" y="0"/>
                    <a:pt x="203200" y="0"/>
                  </a:cubicBezTo>
                  <a:close/>
                </a:path>
              </a:pathLst>
            </a:custGeom>
            <a:solidFill>
              <a:srgbClr val="57B87C"/>
            </a:solidFill>
          </p:spPr>
        </p:sp>
        <p:sp>
          <p:nvSpPr>
            <p:cNvPr name="TextBox 5" id="5"/>
            <p:cNvSpPr txBox="true"/>
            <p:nvPr/>
          </p:nvSpPr>
          <p:spPr>
            <a:xfrm>
              <a:off x="0" y="-38100"/>
              <a:ext cx="4914817" cy="309033"/>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86473" y="9592813"/>
            <a:ext cx="18474473" cy="828235"/>
            <a:chOff x="0" y="0"/>
            <a:chExt cx="4865705" cy="218136"/>
          </a:xfrm>
        </p:grpSpPr>
        <p:sp>
          <p:nvSpPr>
            <p:cNvPr name="Freeform 7" id="7"/>
            <p:cNvSpPr/>
            <p:nvPr/>
          </p:nvSpPr>
          <p:spPr>
            <a:xfrm flipH="false" flipV="false" rot="0">
              <a:off x="0" y="0"/>
              <a:ext cx="4865705" cy="218136"/>
            </a:xfrm>
            <a:custGeom>
              <a:avLst/>
              <a:gdLst/>
              <a:ahLst/>
              <a:cxnLst/>
              <a:rect r="r" b="b" t="t" l="l"/>
              <a:pathLst>
                <a:path h="218136" w="4865705">
                  <a:moveTo>
                    <a:pt x="4662505" y="0"/>
                  </a:moveTo>
                  <a:cubicBezTo>
                    <a:pt x="4774729" y="0"/>
                    <a:pt x="4865705" y="48831"/>
                    <a:pt x="4865705" y="109068"/>
                  </a:cubicBezTo>
                  <a:cubicBezTo>
                    <a:pt x="4865705" y="169305"/>
                    <a:pt x="4774729" y="218136"/>
                    <a:pt x="4662505" y="218136"/>
                  </a:cubicBezTo>
                  <a:lnTo>
                    <a:pt x="203200" y="218136"/>
                  </a:lnTo>
                  <a:cubicBezTo>
                    <a:pt x="90976" y="218136"/>
                    <a:pt x="0" y="169305"/>
                    <a:pt x="0" y="109068"/>
                  </a:cubicBezTo>
                  <a:cubicBezTo>
                    <a:pt x="0" y="48831"/>
                    <a:pt x="90976" y="0"/>
                    <a:pt x="203200" y="0"/>
                  </a:cubicBezTo>
                  <a:close/>
                </a:path>
              </a:pathLst>
            </a:custGeom>
            <a:solidFill>
              <a:srgbClr val="57B87C"/>
            </a:solidFill>
          </p:spPr>
        </p:sp>
        <p:sp>
          <p:nvSpPr>
            <p:cNvPr name="TextBox 8" id="8"/>
            <p:cNvSpPr txBox="true"/>
            <p:nvPr/>
          </p:nvSpPr>
          <p:spPr>
            <a:xfrm>
              <a:off x="0" y="-38100"/>
              <a:ext cx="4865705" cy="256236"/>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0" y="3685547"/>
            <a:ext cx="4545826" cy="5907266"/>
          </a:xfrm>
          <a:custGeom>
            <a:avLst/>
            <a:gdLst/>
            <a:ahLst/>
            <a:cxnLst/>
            <a:rect r="r" b="b" t="t" l="l"/>
            <a:pathLst>
              <a:path h="5907266" w="4545826">
                <a:moveTo>
                  <a:pt x="0" y="0"/>
                </a:moveTo>
                <a:lnTo>
                  <a:pt x="4545826" y="0"/>
                </a:lnTo>
                <a:lnTo>
                  <a:pt x="4545826" y="5907266"/>
                </a:lnTo>
                <a:lnTo>
                  <a:pt x="0" y="5907266"/>
                </a:lnTo>
                <a:lnTo>
                  <a:pt x="0" y="0"/>
                </a:lnTo>
                <a:close/>
              </a:path>
            </a:pathLst>
          </a:custGeom>
          <a:blipFill>
            <a:blip r:embed="rId3"/>
            <a:stretch>
              <a:fillRect l="0" t="0" r="0" b="0"/>
            </a:stretch>
          </a:blipFill>
        </p:spPr>
      </p:sp>
      <p:sp>
        <p:nvSpPr>
          <p:cNvPr name="TextBox 10" id="10"/>
          <p:cNvSpPr txBox="true"/>
          <p:nvPr/>
        </p:nvSpPr>
        <p:spPr>
          <a:xfrm rot="0">
            <a:off x="5532047" y="2424512"/>
            <a:ext cx="11172136" cy="6864778"/>
          </a:xfrm>
          <a:prstGeom prst="rect">
            <a:avLst/>
          </a:prstGeom>
        </p:spPr>
        <p:txBody>
          <a:bodyPr anchor="t" rtlCol="false" tIns="0" lIns="0" bIns="0" rIns="0">
            <a:spAutoFit/>
          </a:bodyPr>
          <a:lstStyle/>
          <a:p>
            <a:pPr algn="ctr">
              <a:lnSpc>
                <a:spcPts val="4876"/>
              </a:lnSpc>
              <a:spcBef>
                <a:spcPct val="0"/>
              </a:spcBef>
            </a:pPr>
          </a:p>
          <a:p>
            <a:pPr algn="ctr">
              <a:lnSpc>
                <a:spcPts val="4876"/>
              </a:lnSpc>
              <a:spcBef>
                <a:spcPct val="0"/>
              </a:spcBef>
            </a:pPr>
            <a:r>
              <a:rPr lang="en-US" sz="3483">
                <a:solidFill>
                  <a:srgbClr val="000000"/>
                </a:solidFill>
                <a:latin typeface="Bebas Neue"/>
                <a:ea typeface="Bebas Neue"/>
                <a:cs typeface="Bebas Neue"/>
                <a:sym typeface="Bebas Neue"/>
              </a:rPr>
              <a:t>Los lugares de aplicación son múltiples; además de </a:t>
            </a:r>
            <a:r>
              <a:rPr lang="en-US" b="true" sz="3483">
                <a:solidFill>
                  <a:srgbClr val="000000"/>
                </a:solidFill>
                <a:latin typeface="Bebas Neue Bold"/>
                <a:ea typeface="Bebas Neue Bold"/>
                <a:cs typeface="Bebas Neue Bold"/>
                <a:sym typeface="Bebas Neue Bold"/>
              </a:rPr>
              <a:t>infiltrar en el mismo lugar o en zonas cercanas donde se están manifestando los síntomas que refiere el paciente, también se suele infiltrar en los campos interferentes, cicatrices, puntos gatillo, articulaciones, y también en zonas vasculares (arterias) y en nervios.</a:t>
            </a:r>
          </a:p>
          <a:p>
            <a:pPr algn="ctr">
              <a:lnSpc>
                <a:spcPts val="4876"/>
              </a:lnSpc>
              <a:spcBef>
                <a:spcPct val="0"/>
              </a:spcBef>
            </a:pPr>
          </a:p>
          <a:p>
            <a:pPr algn="ctr">
              <a:lnSpc>
                <a:spcPts val="4876"/>
              </a:lnSpc>
              <a:spcBef>
                <a:spcPct val="0"/>
              </a:spcBef>
            </a:pPr>
            <a:r>
              <a:rPr lang="en-US" sz="3483">
                <a:solidFill>
                  <a:srgbClr val="000000"/>
                </a:solidFill>
                <a:latin typeface="Bebas Neue"/>
                <a:ea typeface="Bebas Neue"/>
                <a:cs typeface="Bebas Neue"/>
                <a:sym typeface="Bebas Neue"/>
              </a:rPr>
              <a:t>La aplicación se realiza en f</a:t>
            </a:r>
            <a:r>
              <a:rPr lang="en-US" b="true" sz="3483">
                <a:solidFill>
                  <a:srgbClr val="000000"/>
                </a:solidFill>
                <a:latin typeface="Bebas Neue Bold"/>
                <a:ea typeface="Bebas Neue Bold"/>
                <a:cs typeface="Bebas Neue Bold"/>
                <a:sym typeface="Bebas Neue Bold"/>
              </a:rPr>
              <a:t>orma de pequeños habones o pápulas  en la piel, aunque también se pueden realizar infiltraciones más profundas</a:t>
            </a:r>
            <a:r>
              <a:rPr lang="en-US" sz="3483">
                <a:solidFill>
                  <a:srgbClr val="000000"/>
                </a:solidFill>
                <a:latin typeface="Bebas Neue"/>
                <a:ea typeface="Bebas Neue"/>
                <a:cs typeface="Bebas Neue"/>
                <a:sym typeface="Bebas Neue"/>
              </a:rPr>
              <a:t>, el objetivo que se busca es producir estímulos suaves, adecuados, controlados y precisos en áreas específicas.</a:t>
            </a:r>
          </a:p>
        </p:txBody>
      </p:sp>
      <p:sp>
        <p:nvSpPr>
          <p:cNvPr name="TextBox 11" id="11"/>
          <p:cNvSpPr txBox="true"/>
          <p:nvPr/>
        </p:nvSpPr>
        <p:spPr>
          <a:xfrm rot="0">
            <a:off x="4975470" y="1651931"/>
            <a:ext cx="6223695" cy="705486"/>
          </a:xfrm>
          <a:prstGeom prst="rect">
            <a:avLst/>
          </a:prstGeom>
        </p:spPr>
        <p:txBody>
          <a:bodyPr anchor="t" rtlCol="false" tIns="0" lIns="0" bIns="0" rIns="0">
            <a:spAutoFit/>
          </a:bodyPr>
          <a:lstStyle/>
          <a:p>
            <a:pPr algn="ctr">
              <a:lnSpc>
                <a:spcPts val="5739"/>
              </a:lnSpc>
              <a:spcBef>
                <a:spcPct val="0"/>
              </a:spcBef>
            </a:pPr>
            <a:r>
              <a:rPr lang="en-US" sz="4099">
                <a:solidFill>
                  <a:srgbClr val="000000"/>
                </a:solidFill>
                <a:latin typeface="Bebas Neue Cyrillic"/>
                <a:ea typeface="Bebas Neue Cyrillic"/>
                <a:cs typeface="Bebas Neue Cyrillic"/>
                <a:sym typeface="Bebas Neue Cyrillic"/>
              </a:rPr>
              <a:t>¿Dónde se aplica la Terapia Neural?</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5555" r="0" b="-35555"/>
            </a:stretch>
          </a:blipFill>
        </p:spPr>
      </p:sp>
      <p:grpSp>
        <p:nvGrpSpPr>
          <p:cNvPr name="Group 3" id="3"/>
          <p:cNvGrpSpPr/>
          <p:nvPr/>
        </p:nvGrpSpPr>
        <p:grpSpPr>
          <a:xfrm rot="0">
            <a:off x="-186473" y="0"/>
            <a:ext cx="18660947" cy="1028700"/>
            <a:chOff x="0" y="0"/>
            <a:chExt cx="4914817" cy="270933"/>
          </a:xfrm>
        </p:grpSpPr>
        <p:sp>
          <p:nvSpPr>
            <p:cNvPr name="Freeform 4" id="4"/>
            <p:cNvSpPr/>
            <p:nvPr/>
          </p:nvSpPr>
          <p:spPr>
            <a:xfrm flipH="false" flipV="false" rot="0">
              <a:off x="0" y="0"/>
              <a:ext cx="4914817" cy="270933"/>
            </a:xfrm>
            <a:custGeom>
              <a:avLst/>
              <a:gdLst/>
              <a:ahLst/>
              <a:cxnLst/>
              <a:rect r="r" b="b" t="t" l="l"/>
              <a:pathLst>
                <a:path h="270933" w="4914817">
                  <a:moveTo>
                    <a:pt x="4711617" y="0"/>
                  </a:moveTo>
                  <a:cubicBezTo>
                    <a:pt x="4823842" y="0"/>
                    <a:pt x="4914817" y="60650"/>
                    <a:pt x="4914817" y="135467"/>
                  </a:cubicBezTo>
                  <a:cubicBezTo>
                    <a:pt x="4914817" y="210283"/>
                    <a:pt x="4823842" y="270933"/>
                    <a:pt x="4711617" y="270933"/>
                  </a:cubicBezTo>
                  <a:lnTo>
                    <a:pt x="203200" y="270933"/>
                  </a:lnTo>
                  <a:cubicBezTo>
                    <a:pt x="90976" y="270933"/>
                    <a:pt x="0" y="210283"/>
                    <a:pt x="0" y="135467"/>
                  </a:cubicBezTo>
                  <a:cubicBezTo>
                    <a:pt x="0" y="60650"/>
                    <a:pt x="90976" y="0"/>
                    <a:pt x="203200" y="0"/>
                  </a:cubicBezTo>
                  <a:close/>
                </a:path>
              </a:pathLst>
            </a:custGeom>
            <a:solidFill>
              <a:srgbClr val="57B87C"/>
            </a:solidFill>
          </p:spPr>
        </p:sp>
        <p:sp>
          <p:nvSpPr>
            <p:cNvPr name="TextBox 5" id="5"/>
            <p:cNvSpPr txBox="true"/>
            <p:nvPr/>
          </p:nvSpPr>
          <p:spPr>
            <a:xfrm>
              <a:off x="0" y="-38100"/>
              <a:ext cx="4914817" cy="309033"/>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86473" y="9592813"/>
            <a:ext cx="18474473" cy="828235"/>
            <a:chOff x="0" y="0"/>
            <a:chExt cx="4865705" cy="218136"/>
          </a:xfrm>
        </p:grpSpPr>
        <p:sp>
          <p:nvSpPr>
            <p:cNvPr name="Freeform 7" id="7"/>
            <p:cNvSpPr/>
            <p:nvPr/>
          </p:nvSpPr>
          <p:spPr>
            <a:xfrm flipH="false" flipV="false" rot="0">
              <a:off x="0" y="0"/>
              <a:ext cx="4865705" cy="218136"/>
            </a:xfrm>
            <a:custGeom>
              <a:avLst/>
              <a:gdLst/>
              <a:ahLst/>
              <a:cxnLst/>
              <a:rect r="r" b="b" t="t" l="l"/>
              <a:pathLst>
                <a:path h="218136" w="4865705">
                  <a:moveTo>
                    <a:pt x="4662505" y="0"/>
                  </a:moveTo>
                  <a:cubicBezTo>
                    <a:pt x="4774729" y="0"/>
                    <a:pt x="4865705" y="48831"/>
                    <a:pt x="4865705" y="109068"/>
                  </a:cubicBezTo>
                  <a:cubicBezTo>
                    <a:pt x="4865705" y="169305"/>
                    <a:pt x="4774729" y="218136"/>
                    <a:pt x="4662505" y="218136"/>
                  </a:cubicBezTo>
                  <a:lnTo>
                    <a:pt x="203200" y="218136"/>
                  </a:lnTo>
                  <a:cubicBezTo>
                    <a:pt x="90976" y="218136"/>
                    <a:pt x="0" y="169305"/>
                    <a:pt x="0" y="109068"/>
                  </a:cubicBezTo>
                  <a:cubicBezTo>
                    <a:pt x="0" y="48831"/>
                    <a:pt x="90976" y="0"/>
                    <a:pt x="203200" y="0"/>
                  </a:cubicBezTo>
                  <a:close/>
                </a:path>
              </a:pathLst>
            </a:custGeom>
            <a:solidFill>
              <a:srgbClr val="57B87C"/>
            </a:solidFill>
          </p:spPr>
        </p:sp>
        <p:sp>
          <p:nvSpPr>
            <p:cNvPr name="TextBox 8" id="8"/>
            <p:cNvSpPr txBox="true"/>
            <p:nvPr/>
          </p:nvSpPr>
          <p:spPr>
            <a:xfrm>
              <a:off x="0" y="-38100"/>
              <a:ext cx="4865705" cy="256236"/>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2279772" y="2220099"/>
            <a:ext cx="5661698" cy="7372714"/>
          </a:xfrm>
          <a:custGeom>
            <a:avLst/>
            <a:gdLst/>
            <a:ahLst/>
            <a:cxnLst/>
            <a:rect r="r" b="b" t="t" l="l"/>
            <a:pathLst>
              <a:path h="7372714" w="5661698">
                <a:moveTo>
                  <a:pt x="0" y="0"/>
                </a:moveTo>
                <a:lnTo>
                  <a:pt x="5661698" y="0"/>
                </a:lnTo>
                <a:lnTo>
                  <a:pt x="5661698" y="7372714"/>
                </a:lnTo>
                <a:lnTo>
                  <a:pt x="0" y="7372714"/>
                </a:lnTo>
                <a:lnTo>
                  <a:pt x="0" y="0"/>
                </a:lnTo>
                <a:close/>
              </a:path>
            </a:pathLst>
          </a:custGeom>
          <a:blipFill>
            <a:blip r:embed="rId3"/>
            <a:stretch>
              <a:fillRect l="0" t="-8630" r="0" b="0"/>
            </a:stretch>
          </a:blipFill>
        </p:spPr>
      </p:sp>
      <p:sp>
        <p:nvSpPr>
          <p:cNvPr name="TextBox 10" id="10"/>
          <p:cNvSpPr txBox="true"/>
          <p:nvPr/>
        </p:nvSpPr>
        <p:spPr>
          <a:xfrm rot="0">
            <a:off x="1339489" y="2700159"/>
            <a:ext cx="10342182" cy="6124810"/>
          </a:xfrm>
          <a:prstGeom prst="rect">
            <a:avLst/>
          </a:prstGeom>
        </p:spPr>
        <p:txBody>
          <a:bodyPr anchor="t" rtlCol="false" tIns="0" lIns="0" bIns="0" rIns="0">
            <a:spAutoFit/>
          </a:bodyPr>
          <a:lstStyle/>
          <a:p>
            <a:pPr algn="ctr">
              <a:lnSpc>
                <a:spcPts val="3371"/>
              </a:lnSpc>
              <a:spcBef>
                <a:spcPct val="0"/>
              </a:spcBef>
            </a:pPr>
          </a:p>
          <a:p>
            <a:pPr algn="ctr">
              <a:lnSpc>
                <a:spcPts val="5002"/>
              </a:lnSpc>
              <a:spcBef>
                <a:spcPct val="0"/>
              </a:spcBef>
            </a:pPr>
            <a:r>
              <a:rPr lang="en-US" b="true" sz="3573">
                <a:solidFill>
                  <a:srgbClr val="000000"/>
                </a:solidFill>
                <a:latin typeface="Bebas Neue Bold"/>
                <a:ea typeface="Bebas Neue Bold"/>
                <a:cs typeface="Bebas Neue Bold"/>
                <a:sym typeface="Bebas Neue Bold"/>
              </a:rPr>
              <a:t>En dolores agudos y crónicos (p.e. dolores de cabeza originados por causas diversas).</a:t>
            </a:r>
          </a:p>
          <a:p>
            <a:pPr algn="ctr">
              <a:lnSpc>
                <a:spcPts val="5002"/>
              </a:lnSpc>
              <a:spcBef>
                <a:spcPct val="0"/>
              </a:spcBef>
            </a:pPr>
            <a:r>
              <a:rPr lang="en-US" b="true" sz="3573">
                <a:solidFill>
                  <a:srgbClr val="000000"/>
                </a:solidFill>
                <a:latin typeface="Bebas Neue Bold"/>
                <a:ea typeface="Bebas Neue Bold"/>
                <a:cs typeface="Bebas Neue Bold"/>
                <a:sym typeface="Bebas Neue Bold"/>
              </a:rPr>
              <a:t>Cuadros de inestabilidad y vértigos.</a:t>
            </a:r>
          </a:p>
          <a:p>
            <a:pPr algn="ctr">
              <a:lnSpc>
                <a:spcPts val="5002"/>
              </a:lnSpc>
              <a:spcBef>
                <a:spcPct val="0"/>
              </a:spcBef>
            </a:pPr>
            <a:r>
              <a:rPr lang="en-US" b="true" sz="3573">
                <a:solidFill>
                  <a:srgbClr val="000000"/>
                </a:solidFill>
                <a:latin typeface="Bebas Neue Bold"/>
                <a:ea typeface="Bebas Neue Bold"/>
                <a:cs typeface="Bebas Neue Bold"/>
                <a:sym typeface="Bebas Neue Bold"/>
              </a:rPr>
              <a:t>Para combatir los efectos de inflamaciones.</a:t>
            </a:r>
          </a:p>
          <a:p>
            <a:pPr algn="ctr">
              <a:lnSpc>
                <a:spcPts val="5002"/>
              </a:lnSpc>
              <a:spcBef>
                <a:spcPct val="0"/>
              </a:spcBef>
            </a:pPr>
            <a:r>
              <a:rPr lang="en-US" b="true" sz="3573">
                <a:solidFill>
                  <a:srgbClr val="000000"/>
                </a:solidFill>
                <a:latin typeface="Bebas Neue Bold"/>
                <a:ea typeface="Bebas Neue Bold"/>
                <a:cs typeface="Bebas Neue Bold"/>
                <a:sym typeface="Bebas Neue Bold"/>
              </a:rPr>
              <a:t>En problemas circulatorios y de tensión o rigidez muscular.</a:t>
            </a:r>
          </a:p>
          <a:p>
            <a:pPr algn="ctr">
              <a:lnSpc>
                <a:spcPts val="5002"/>
              </a:lnSpc>
              <a:spcBef>
                <a:spcPct val="0"/>
              </a:spcBef>
            </a:pPr>
            <a:r>
              <a:rPr lang="en-US" b="true" sz="3573">
                <a:solidFill>
                  <a:srgbClr val="000000"/>
                </a:solidFill>
                <a:latin typeface="Bebas Neue Bold"/>
                <a:ea typeface="Bebas Neue Bold"/>
                <a:cs typeface="Bebas Neue Bold"/>
                <a:sym typeface="Bebas Neue Bold"/>
              </a:rPr>
              <a:t>Para combatir enfermedades crónicas ocasionadas por campos perturbadores. </a:t>
            </a:r>
          </a:p>
          <a:p>
            <a:pPr algn="ctr">
              <a:lnSpc>
                <a:spcPts val="5002"/>
              </a:lnSpc>
              <a:spcBef>
                <a:spcPct val="0"/>
              </a:spcBef>
            </a:pPr>
            <a:r>
              <a:rPr lang="en-US" b="true" sz="3573">
                <a:solidFill>
                  <a:srgbClr val="000000"/>
                </a:solidFill>
                <a:latin typeface="Bebas Neue Bold"/>
                <a:ea typeface="Bebas Neue Bold"/>
                <a:cs typeface="Bebas Neue Bold"/>
                <a:sym typeface="Bebas Neue Bold"/>
              </a:rPr>
              <a:t>Una especialidad de la Terapia Neural son las enfermedades del aparato locomotor (artrosis, lumbalgias, cervicalgia, fracturas, .</a:t>
            </a:r>
          </a:p>
        </p:txBody>
      </p:sp>
      <p:sp>
        <p:nvSpPr>
          <p:cNvPr name="TextBox 11" id="11"/>
          <p:cNvSpPr txBox="true"/>
          <p:nvPr/>
        </p:nvSpPr>
        <p:spPr>
          <a:xfrm rot="0">
            <a:off x="2563326" y="1337447"/>
            <a:ext cx="8796189" cy="972187"/>
          </a:xfrm>
          <a:prstGeom prst="rect">
            <a:avLst/>
          </a:prstGeom>
        </p:spPr>
        <p:txBody>
          <a:bodyPr anchor="t" rtlCol="false" tIns="0" lIns="0" bIns="0" rIns="0">
            <a:spAutoFit/>
          </a:bodyPr>
          <a:lstStyle/>
          <a:p>
            <a:pPr algn="ctr">
              <a:lnSpc>
                <a:spcPts val="7839"/>
              </a:lnSpc>
              <a:spcBef>
                <a:spcPct val="0"/>
              </a:spcBef>
            </a:pPr>
            <a:r>
              <a:rPr lang="en-US" sz="5599">
                <a:solidFill>
                  <a:srgbClr val="000000"/>
                </a:solidFill>
                <a:latin typeface="Bebas Neue Cyrillic"/>
                <a:ea typeface="Bebas Neue Cyrillic"/>
                <a:cs typeface="Bebas Neue Cyrillic"/>
                <a:sym typeface="Bebas Neue Cyrillic"/>
              </a:rPr>
              <a:t>¿Cuándo se aplica la Terapia Neural?</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5555" r="0" b="-35555"/>
            </a:stretch>
          </a:blipFill>
        </p:spPr>
      </p:sp>
      <p:sp>
        <p:nvSpPr>
          <p:cNvPr name="Freeform 3" id="3"/>
          <p:cNvSpPr/>
          <p:nvPr/>
        </p:nvSpPr>
        <p:spPr>
          <a:xfrm flipH="false" flipV="false" rot="1324530">
            <a:off x="-1050153" y="-907951"/>
            <a:ext cx="3532220" cy="5250597"/>
          </a:xfrm>
          <a:custGeom>
            <a:avLst/>
            <a:gdLst/>
            <a:ahLst/>
            <a:cxnLst/>
            <a:rect r="r" b="b" t="t" l="l"/>
            <a:pathLst>
              <a:path h="5250597" w="3532220">
                <a:moveTo>
                  <a:pt x="0" y="0"/>
                </a:moveTo>
                <a:lnTo>
                  <a:pt x="3532220" y="0"/>
                </a:lnTo>
                <a:lnTo>
                  <a:pt x="3532220" y="5250596"/>
                </a:lnTo>
                <a:lnTo>
                  <a:pt x="0" y="525059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98259" y="7770606"/>
            <a:ext cx="2453917" cy="4114800"/>
          </a:xfrm>
          <a:custGeom>
            <a:avLst/>
            <a:gdLst/>
            <a:ahLst/>
            <a:cxnLst/>
            <a:rect r="r" b="b" t="t" l="l"/>
            <a:pathLst>
              <a:path h="4114800" w="2453917">
                <a:moveTo>
                  <a:pt x="0" y="0"/>
                </a:moveTo>
                <a:lnTo>
                  <a:pt x="2453918" y="0"/>
                </a:lnTo>
                <a:lnTo>
                  <a:pt x="245391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5956859" y="522173"/>
            <a:ext cx="5029317" cy="5029317"/>
          </a:xfrm>
          <a:custGeom>
            <a:avLst/>
            <a:gdLst/>
            <a:ahLst/>
            <a:cxnLst/>
            <a:rect r="r" b="b" t="t" l="l"/>
            <a:pathLst>
              <a:path h="5029317" w="5029317">
                <a:moveTo>
                  <a:pt x="0" y="0"/>
                </a:moveTo>
                <a:lnTo>
                  <a:pt x="5029317" y="0"/>
                </a:lnTo>
                <a:lnTo>
                  <a:pt x="5029317" y="5029317"/>
                </a:lnTo>
                <a:lnTo>
                  <a:pt x="0" y="5029317"/>
                </a:lnTo>
                <a:lnTo>
                  <a:pt x="0" y="0"/>
                </a:lnTo>
                <a:close/>
              </a:path>
            </a:pathLst>
          </a:custGeom>
          <a:blipFill>
            <a:blip r:embed="rId7">
              <a:alphaModFix amt="64000"/>
            </a:blip>
            <a:stretch>
              <a:fillRect l="0" t="0" r="0" b="0"/>
            </a:stretch>
          </a:blipFill>
        </p:spPr>
      </p:sp>
      <p:sp>
        <p:nvSpPr>
          <p:cNvPr name="Freeform 6" id="6"/>
          <p:cNvSpPr/>
          <p:nvPr/>
        </p:nvSpPr>
        <p:spPr>
          <a:xfrm flipH="false" flipV="false" rot="1103589">
            <a:off x="13849106" y="375043"/>
            <a:ext cx="3920506" cy="3920506"/>
          </a:xfrm>
          <a:custGeom>
            <a:avLst/>
            <a:gdLst/>
            <a:ahLst/>
            <a:cxnLst/>
            <a:rect r="r" b="b" t="t" l="l"/>
            <a:pathLst>
              <a:path h="3920506" w="3920506">
                <a:moveTo>
                  <a:pt x="0" y="0"/>
                </a:moveTo>
                <a:lnTo>
                  <a:pt x="3920506" y="0"/>
                </a:lnTo>
                <a:lnTo>
                  <a:pt x="3920506" y="3920506"/>
                </a:lnTo>
                <a:lnTo>
                  <a:pt x="0" y="3920506"/>
                </a:lnTo>
                <a:lnTo>
                  <a:pt x="0" y="0"/>
                </a:lnTo>
                <a:close/>
              </a:path>
            </a:pathLst>
          </a:custGeom>
          <a:blipFill>
            <a:blip r:embed="rId8"/>
            <a:stretch>
              <a:fillRect l="0" t="0" r="0" b="0"/>
            </a:stretch>
          </a:blipFill>
        </p:spPr>
      </p:sp>
      <p:sp>
        <p:nvSpPr>
          <p:cNvPr name="Freeform 7" id="7"/>
          <p:cNvSpPr/>
          <p:nvPr/>
        </p:nvSpPr>
        <p:spPr>
          <a:xfrm flipH="false" flipV="false" rot="-1335588">
            <a:off x="2632688" y="6893829"/>
            <a:ext cx="1960450" cy="2376303"/>
          </a:xfrm>
          <a:custGeom>
            <a:avLst/>
            <a:gdLst/>
            <a:ahLst/>
            <a:cxnLst/>
            <a:rect r="r" b="b" t="t" l="l"/>
            <a:pathLst>
              <a:path h="2376303" w="1960450">
                <a:moveTo>
                  <a:pt x="0" y="0"/>
                </a:moveTo>
                <a:lnTo>
                  <a:pt x="1960450" y="0"/>
                </a:lnTo>
                <a:lnTo>
                  <a:pt x="1960450" y="2376303"/>
                </a:lnTo>
                <a:lnTo>
                  <a:pt x="0" y="2376303"/>
                </a:lnTo>
                <a:lnTo>
                  <a:pt x="0" y="0"/>
                </a:lnTo>
                <a:close/>
              </a:path>
            </a:pathLst>
          </a:custGeom>
          <a:blipFill>
            <a:blip r:embed="rId9"/>
            <a:stretch>
              <a:fillRect l="0" t="0" r="0" b="0"/>
            </a:stretch>
          </a:blipFill>
        </p:spPr>
      </p:sp>
      <p:sp>
        <p:nvSpPr>
          <p:cNvPr name="Freeform 8" id="8"/>
          <p:cNvSpPr/>
          <p:nvPr/>
        </p:nvSpPr>
        <p:spPr>
          <a:xfrm flipH="false" flipV="false" rot="0">
            <a:off x="14224288" y="6180906"/>
            <a:ext cx="3491845" cy="3729607"/>
          </a:xfrm>
          <a:custGeom>
            <a:avLst/>
            <a:gdLst/>
            <a:ahLst/>
            <a:cxnLst/>
            <a:rect r="r" b="b" t="t" l="l"/>
            <a:pathLst>
              <a:path h="3729607" w="3491845">
                <a:moveTo>
                  <a:pt x="0" y="0"/>
                </a:moveTo>
                <a:lnTo>
                  <a:pt x="3491845" y="0"/>
                </a:lnTo>
                <a:lnTo>
                  <a:pt x="3491845" y="3729607"/>
                </a:lnTo>
                <a:lnTo>
                  <a:pt x="0" y="3729607"/>
                </a:lnTo>
                <a:lnTo>
                  <a:pt x="0" y="0"/>
                </a:lnTo>
                <a:close/>
              </a:path>
            </a:pathLst>
          </a:custGeom>
          <a:blipFill>
            <a:blip r:embed="rId10"/>
            <a:stretch>
              <a:fillRect l="0" t="0" r="0" b="0"/>
            </a:stretch>
          </a:blipFill>
        </p:spPr>
      </p:sp>
      <p:sp>
        <p:nvSpPr>
          <p:cNvPr name="Freeform 9" id="9"/>
          <p:cNvSpPr/>
          <p:nvPr/>
        </p:nvSpPr>
        <p:spPr>
          <a:xfrm flipH="false" flipV="false" rot="1072457">
            <a:off x="1791198" y="1404269"/>
            <a:ext cx="3096110" cy="3007097"/>
          </a:xfrm>
          <a:custGeom>
            <a:avLst/>
            <a:gdLst/>
            <a:ahLst/>
            <a:cxnLst/>
            <a:rect r="r" b="b" t="t" l="l"/>
            <a:pathLst>
              <a:path h="3007097" w="3096110">
                <a:moveTo>
                  <a:pt x="0" y="0"/>
                </a:moveTo>
                <a:lnTo>
                  <a:pt x="3096110" y="0"/>
                </a:lnTo>
                <a:lnTo>
                  <a:pt x="3096110" y="3007097"/>
                </a:lnTo>
                <a:lnTo>
                  <a:pt x="0" y="3007097"/>
                </a:lnTo>
                <a:lnTo>
                  <a:pt x="0" y="0"/>
                </a:lnTo>
                <a:close/>
              </a:path>
            </a:pathLst>
          </a:custGeom>
          <a:blipFill>
            <a:blip r:embed="rId11"/>
            <a:stretch>
              <a:fillRect l="0" t="0" r="0" b="0"/>
            </a:stretch>
          </a:blipFill>
        </p:spPr>
      </p:sp>
      <p:sp>
        <p:nvSpPr>
          <p:cNvPr name="TextBox 10" id="10"/>
          <p:cNvSpPr txBox="true"/>
          <p:nvPr/>
        </p:nvSpPr>
        <p:spPr>
          <a:xfrm rot="0">
            <a:off x="2255659" y="6047556"/>
            <a:ext cx="12517313" cy="3697942"/>
          </a:xfrm>
          <a:prstGeom prst="rect">
            <a:avLst/>
          </a:prstGeom>
        </p:spPr>
        <p:txBody>
          <a:bodyPr anchor="t" rtlCol="false" tIns="0" lIns="0" bIns="0" rIns="0">
            <a:spAutoFit/>
          </a:bodyPr>
          <a:lstStyle/>
          <a:p>
            <a:pPr algn="ctr">
              <a:lnSpc>
                <a:spcPts val="9897"/>
              </a:lnSpc>
            </a:pPr>
            <a:r>
              <a:rPr lang="en-US" sz="7069" b="true">
                <a:solidFill>
                  <a:srgbClr val="171717"/>
                </a:solidFill>
                <a:latin typeface="Bebas Neue Bold"/>
                <a:ea typeface="Bebas Neue Bold"/>
                <a:cs typeface="Bebas Neue Bold"/>
                <a:sym typeface="Bebas Neue Bold"/>
              </a:rPr>
              <a:t>Terapia neural </a:t>
            </a:r>
          </a:p>
          <a:p>
            <a:pPr algn="ctr">
              <a:lnSpc>
                <a:spcPts val="4745"/>
              </a:lnSpc>
            </a:pPr>
            <a:r>
              <a:rPr lang="en-US" sz="3389" b="true">
                <a:solidFill>
                  <a:srgbClr val="171717"/>
                </a:solidFill>
                <a:latin typeface="Bebas Neue Bold"/>
                <a:ea typeface="Bebas Neue Bold"/>
                <a:cs typeface="Bebas Neue Bold"/>
                <a:sym typeface="Bebas Neue Bold"/>
              </a:rPr>
              <a:t>Docente: Beatriz sanchez  hernandez </a:t>
            </a:r>
          </a:p>
          <a:p>
            <a:pPr algn="ctr">
              <a:lnSpc>
                <a:spcPts val="4745"/>
              </a:lnSpc>
            </a:pPr>
            <a:r>
              <a:rPr lang="en-US" sz="3389" b="true">
                <a:solidFill>
                  <a:srgbClr val="171717"/>
                </a:solidFill>
                <a:latin typeface="Bebas Neue Bold"/>
                <a:ea typeface="Bebas Neue Bold"/>
                <a:cs typeface="Bebas Neue Bold"/>
                <a:sym typeface="Bebas Neue Bold"/>
              </a:rPr>
              <a:t>Lic:terapia fisica y rehabilitacion </a:t>
            </a:r>
          </a:p>
          <a:p>
            <a:pPr algn="ctr">
              <a:lnSpc>
                <a:spcPts val="4745"/>
              </a:lnSpc>
            </a:pPr>
            <a:r>
              <a:rPr lang="en-US" sz="3389" b="true">
                <a:solidFill>
                  <a:srgbClr val="171717"/>
                </a:solidFill>
                <a:latin typeface="Bebas Neue Bold"/>
                <a:ea typeface="Bebas Neue Bold"/>
                <a:cs typeface="Bebas Neue Bold"/>
                <a:sym typeface="Bebas Neue Bold"/>
              </a:rPr>
              <a:t>Especialista en quiropraxia y Osteopatia</a:t>
            </a:r>
          </a:p>
          <a:p>
            <a:pPr algn="ctr">
              <a:lnSpc>
                <a:spcPts val="4745"/>
              </a:lnSpc>
            </a:pPr>
            <a:r>
              <a:rPr lang="en-US" b="true" sz="3389">
                <a:solidFill>
                  <a:srgbClr val="171717"/>
                </a:solidFill>
                <a:latin typeface="Bebas Neue Bold"/>
                <a:ea typeface="Bebas Neue Bold"/>
                <a:cs typeface="Bebas Neue Bold"/>
                <a:sym typeface="Bebas Neue Bold"/>
              </a:rPr>
              <a:t>especialista en manejo del dolor cronico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5555" r="0" b="-35555"/>
            </a:stretch>
          </a:blipFill>
        </p:spPr>
      </p:sp>
      <p:grpSp>
        <p:nvGrpSpPr>
          <p:cNvPr name="Group 3" id="3"/>
          <p:cNvGrpSpPr/>
          <p:nvPr/>
        </p:nvGrpSpPr>
        <p:grpSpPr>
          <a:xfrm rot="0">
            <a:off x="-186473" y="0"/>
            <a:ext cx="18660947" cy="1028700"/>
            <a:chOff x="0" y="0"/>
            <a:chExt cx="4914817" cy="270933"/>
          </a:xfrm>
        </p:grpSpPr>
        <p:sp>
          <p:nvSpPr>
            <p:cNvPr name="Freeform 4" id="4"/>
            <p:cNvSpPr/>
            <p:nvPr/>
          </p:nvSpPr>
          <p:spPr>
            <a:xfrm flipH="false" flipV="false" rot="0">
              <a:off x="0" y="0"/>
              <a:ext cx="4914817" cy="270933"/>
            </a:xfrm>
            <a:custGeom>
              <a:avLst/>
              <a:gdLst/>
              <a:ahLst/>
              <a:cxnLst/>
              <a:rect r="r" b="b" t="t" l="l"/>
              <a:pathLst>
                <a:path h="270933" w="4914817">
                  <a:moveTo>
                    <a:pt x="4711617" y="0"/>
                  </a:moveTo>
                  <a:cubicBezTo>
                    <a:pt x="4823842" y="0"/>
                    <a:pt x="4914817" y="60650"/>
                    <a:pt x="4914817" y="135467"/>
                  </a:cubicBezTo>
                  <a:cubicBezTo>
                    <a:pt x="4914817" y="210283"/>
                    <a:pt x="4823842" y="270933"/>
                    <a:pt x="4711617" y="270933"/>
                  </a:cubicBezTo>
                  <a:lnTo>
                    <a:pt x="203200" y="270933"/>
                  </a:lnTo>
                  <a:cubicBezTo>
                    <a:pt x="90976" y="270933"/>
                    <a:pt x="0" y="210283"/>
                    <a:pt x="0" y="135467"/>
                  </a:cubicBezTo>
                  <a:cubicBezTo>
                    <a:pt x="0" y="60650"/>
                    <a:pt x="90976" y="0"/>
                    <a:pt x="203200" y="0"/>
                  </a:cubicBezTo>
                  <a:close/>
                </a:path>
              </a:pathLst>
            </a:custGeom>
            <a:solidFill>
              <a:srgbClr val="57B87C">
                <a:alpha val="33725"/>
              </a:srgbClr>
            </a:solidFill>
          </p:spPr>
        </p:sp>
        <p:sp>
          <p:nvSpPr>
            <p:cNvPr name="TextBox 5" id="5"/>
            <p:cNvSpPr txBox="true"/>
            <p:nvPr/>
          </p:nvSpPr>
          <p:spPr>
            <a:xfrm>
              <a:off x="0" y="-38100"/>
              <a:ext cx="4914817" cy="309033"/>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86473" y="9520923"/>
            <a:ext cx="18474473" cy="828235"/>
            <a:chOff x="0" y="0"/>
            <a:chExt cx="4865705" cy="218136"/>
          </a:xfrm>
        </p:grpSpPr>
        <p:sp>
          <p:nvSpPr>
            <p:cNvPr name="Freeform 7" id="7"/>
            <p:cNvSpPr/>
            <p:nvPr/>
          </p:nvSpPr>
          <p:spPr>
            <a:xfrm flipH="false" flipV="false" rot="0">
              <a:off x="0" y="0"/>
              <a:ext cx="4865705" cy="218136"/>
            </a:xfrm>
            <a:custGeom>
              <a:avLst/>
              <a:gdLst/>
              <a:ahLst/>
              <a:cxnLst/>
              <a:rect r="r" b="b" t="t" l="l"/>
              <a:pathLst>
                <a:path h="218136" w="4865705">
                  <a:moveTo>
                    <a:pt x="4662505" y="0"/>
                  </a:moveTo>
                  <a:cubicBezTo>
                    <a:pt x="4774729" y="0"/>
                    <a:pt x="4865705" y="48831"/>
                    <a:pt x="4865705" y="109068"/>
                  </a:cubicBezTo>
                  <a:cubicBezTo>
                    <a:pt x="4865705" y="169305"/>
                    <a:pt x="4774729" y="218136"/>
                    <a:pt x="4662505" y="218136"/>
                  </a:cubicBezTo>
                  <a:lnTo>
                    <a:pt x="203200" y="218136"/>
                  </a:lnTo>
                  <a:cubicBezTo>
                    <a:pt x="90976" y="218136"/>
                    <a:pt x="0" y="169305"/>
                    <a:pt x="0" y="109068"/>
                  </a:cubicBezTo>
                  <a:cubicBezTo>
                    <a:pt x="0" y="48831"/>
                    <a:pt x="90976" y="0"/>
                    <a:pt x="203200" y="0"/>
                  </a:cubicBezTo>
                  <a:close/>
                </a:path>
              </a:pathLst>
            </a:custGeom>
            <a:solidFill>
              <a:srgbClr val="57B87C"/>
            </a:solidFill>
          </p:spPr>
        </p:sp>
        <p:sp>
          <p:nvSpPr>
            <p:cNvPr name="TextBox 8" id="8"/>
            <p:cNvSpPr txBox="true"/>
            <p:nvPr/>
          </p:nvSpPr>
          <p:spPr>
            <a:xfrm>
              <a:off x="0" y="-38100"/>
              <a:ext cx="4865705" cy="256236"/>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590951" y="4792001"/>
            <a:ext cx="6740041" cy="4137348"/>
          </a:xfrm>
          <a:custGeom>
            <a:avLst/>
            <a:gdLst/>
            <a:ahLst/>
            <a:cxnLst/>
            <a:rect r="r" b="b" t="t" l="l"/>
            <a:pathLst>
              <a:path h="4137348" w="6740041">
                <a:moveTo>
                  <a:pt x="0" y="0"/>
                </a:moveTo>
                <a:lnTo>
                  <a:pt x="6740040" y="0"/>
                </a:lnTo>
                <a:lnTo>
                  <a:pt x="6740040" y="4137348"/>
                </a:lnTo>
                <a:lnTo>
                  <a:pt x="0" y="4137348"/>
                </a:lnTo>
                <a:lnTo>
                  <a:pt x="0" y="0"/>
                </a:lnTo>
                <a:close/>
              </a:path>
            </a:pathLst>
          </a:custGeom>
          <a:blipFill>
            <a:blip r:embed="rId3"/>
            <a:stretch>
              <a:fillRect l="0" t="0" r="0" b="0"/>
            </a:stretch>
          </a:blipFill>
        </p:spPr>
      </p:sp>
      <p:sp>
        <p:nvSpPr>
          <p:cNvPr name="Freeform 10" id="10"/>
          <p:cNvSpPr/>
          <p:nvPr/>
        </p:nvSpPr>
        <p:spPr>
          <a:xfrm flipH="false" flipV="false" rot="0">
            <a:off x="1028700" y="1207771"/>
            <a:ext cx="5390943" cy="3405159"/>
          </a:xfrm>
          <a:custGeom>
            <a:avLst/>
            <a:gdLst/>
            <a:ahLst/>
            <a:cxnLst/>
            <a:rect r="r" b="b" t="t" l="l"/>
            <a:pathLst>
              <a:path h="3405159" w="5390943">
                <a:moveTo>
                  <a:pt x="0" y="0"/>
                </a:moveTo>
                <a:lnTo>
                  <a:pt x="5390943" y="0"/>
                </a:lnTo>
                <a:lnTo>
                  <a:pt x="5390943" y="3405159"/>
                </a:lnTo>
                <a:lnTo>
                  <a:pt x="0" y="3405159"/>
                </a:lnTo>
                <a:lnTo>
                  <a:pt x="0" y="0"/>
                </a:lnTo>
                <a:close/>
              </a:path>
            </a:pathLst>
          </a:custGeom>
          <a:blipFill>
            <a:blip r:embed="rId4"/>
            <a:stretch>
              <a:fillRect l="0" t="-6284" r="0" b="-46666"/>
            </a:stretch>
          </a:blipFill>
        </p:spPr>
      </p:sp>
      <p:sp>
        <p:nvSpPr>
          <p:cNvPr name="TextBox 11" id="11"/>
          <p:cNvSpPr txBox="true"/>
          <p:nvPr/>
        </p:nvSpPr>
        <p:spPr>
          <a:xfrm rot="0">
            <a:off x="8296878" y="1615171"/>
            <a:ext cx="8962422" cy="7621907"/>
          </a:xfrm>
          <a:prstGeom prst="rect">
            <a:avLst/>
          </a:prstGeom>
        </p:spPr>
        <p:txBody>
          <a:bodyPr anchor="t" rtlCol="false" tIns="0" lIns="0" bIns="0" rIns="0">
            <a:spAutoFit/>
          </a:bodyPr>
          <a:lstStyle/>
          <a:p>
            <a:pPr algn="ctr">
              <a:lnSpc>
                <a:spcPts val="6719"/>
              </a:lnSpc>
              <a:spcBef>
                <a:spcPct val="0"/>
              </a:spcBef>
            </a:pPr>
            <a:r>
              <a:rPr lang="en-US" sz="4799">
                <a:solidFill>
                  <a:srgbClr val="000000"/>
                </a:solidFill>
                <a:latin typeface="Bebas Neue"/>
                <a:ea typeface="Bebas Neue"/>
                <a:cs typeface="Bebas Neue"/>
                <a:sym typeface="Bebas Neue"/>
              </a:rPr>
              <a:t>La </a:t>
            </a:r>
            <a:r>
              <a:rPr lang="en-US" b="true" sz="4799">
                <a:solidFill>
                  <a:srgbClr val="000000"/>
                </a:solidFill>
                <a:latin typeface="Bebas Neue Bold"/>
                <a:ea typeface="Bebas Neue Bold"/>
                <a:cs typeface="Bebas Neue Bold"/>
                <a:sym typeface="Bebas Neue Bold"/>
              </a:rPr>
              <a:t>Terapia Neural</a:t>
            </a:r>
            <a:r>
              <a:rPr lang="en-US" sz="4799">
                <a:solidFill>
                  <a:srgbClr val="000000"/>
                </a:solidFill>
                <a:latin typeface="Bebas Neue"/>
                <a:ea typeface="Bebas Neue"/>
                <a:cs typeface="Bebas Neue"/>
                <a:sym typeface="Bebas Neue"/>
              </a:rPr>
              <a:t> consiste en el tratamiento sobre el Sistema Nervioso Vegetativo (SNV). La finalidad de la Terapia Neural (TN) es facilitar los mecanismos de autocuración del organismo enfermo para que él busque su propio orden mediante estímulos en puntos específicos del </a:t>
            </a:r>
            <a:r>
              <a:rPr lang="en-US" b="true" sz="4799">
                <a:solidFill>
                  <a:srgbClr val="000000"/>
                </a:solidFill>
                <a:latin typeface="Bebas Neue Bold"/>
                <a:ea typeface="Bebas Neue Bold"/>
                <a:cs typeface="Bebas Neue Bold"/>
                <a:sym typeface="Bebas Neue Bold"/>
              </a:rPr>
              <a:t>sistema nervioso. </a:t>
            </a:r>
          </a:p>
          <a:p>
            <a:pPr algn="ctr">
              <a:lnSpc>
                <a:spcPts val="6719"/>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5555" r="0" b="-35555"/>
            </a:stretch>
          </a:blipFill>
        </p:spPr>
      </p:sp>
      <p:grpSp>
        <p:nvGrpSpPr>
          <p:cNvPr name="Group 3" id="3"/>
          <p:cNvGrpSpPr/>
          <p:nvPr/>
        </p:nvGrpSpPr>
        <p:grpSpPr>
          <a:xfrm rot="0">
            <a:off x="-186473" y="0"/>
            <a:ext cx="18660947" cy="1028700"/>
            <a:chOff x="0" y="0"/>
            <a:chExt cx="4914817" cy="270933"/>
          </a:xfrm>
        </p:grpSpPr>
        <p:sp>
          <p:nvSpPr>
            <p:cNvPr name="Freeform 4" id="4"/>
            <p:cNvSpPr/>
            <p:nvPr/>
          </p:nvSpPr>
          <p:spPr>
            <a:xfrm flipH="false" flipV="false" rot="0">
              <a:off x="0" y="0"/>
              <a:ext cx="4914817" cy="270933"/>
            </a:xfrm>
            <a:custGeom>
              <a:avLst/>
              <a:gdLst/>
              <a:ahLst/>
              <a:cxnLst/>
              <a:rect r="r" b="b" t="t" l="l"/>
              <a:pathLst>
                <a:path h="270933" w="4914817">
                  <a:moveTo>
                    <a:pt x="4711617" y="0"/>
                  </a:moveTo>
                  <a:cubicBezTo>
                    <a:pt x="4823842" y="0"/>
                    <a:pt x="4914817" y="60650"/>
                    <a:pt x="4914817" y="135467"/>
                  </a:cubicBezTo>
                  <a:cubicBezTo>
                    <a:pt x="4914817" y="210283"/>
                    <a:pt x="4823842" y="270933"/>
                    <a:pt x="4711617" y="270933"/>
                  </a:cubicBezTo>
                  <a:lnTo>
                    <a:pt x="203200" y="270933"/>
                  </a:lnTo>
                  <a:cubicBezTo>
                    <a:pt x="90976" y="270933"/>
                    <a:pt x="0" y="210283"/>
                    <a:pt x="0" y="135467"/>
                  </a:cubicBezTo>
                  <a:cubicBezTo>
                    <a:pt x="0" y="60650"/>
                    <a:pt x="90976" y="0"/>
                    <a:pt x="203200" y="0"/>
                  </a:cubicBezTo>
                  <a:close/>
                </a:path>
              </a:pathLst>
            </a:custGeom>
            <a:gradFill rotWithShape="true">
              <a:gsLst>
                <a:gs pos="0">
                  <a:srgbClr val="0097B2">
                    <a:alpha val="100000"/>
                  </a:srgbClr>
                </a:gs>
                <a:gs pos="100000">
                  <a:srgbClr val="7ED957">
                    <a:alpha val="100000"/>
                  </a:srgbClr>
                </a:gs>
              </a:gsLst>
              <a:lin ang="0"/>
            </a:gradFill>
          </p:spPr>
        </p:sp>
        <p:sp>
          <p:nvSpPr>
            <p:cNvPr name="TextBox 5" id="5"/>
            <p:cNvSpPr txBox="true"/>
            <p:nvPr/>
          </p:nvSpPr>
          <p:spPr>
            <a:xfrm>
              <a:off x="0" y="-38100"/>
              <a:ext cx="4914817" cy="309033"/>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86473" y="9458765"/>
            <a:ext cx="18474473" cy="828235"/>
            <a:chOff x="0" y="0"/>
            <a:chExt cx="4865705" cy="218136"/>
          </a:xfrm>
        </p:grpSpPr>
        <p:sp>
          <p:nvSpPr>
            <p:cNvPr name="Freeform 7" id="7"/>
            <p:cNvSpPr/>
            <p:nvPr/>
          </p:nvSpPr>
          <p:spPr>
            <a:xfrm flipH="false" flipV="false" rot="0">
              <a:off x="0" y="0"/>
              <a:ext cx="4865705" cy="218136"/>
            </a:xfrm>
            <a:custGeom>
              <a:avLst/>
              <a:gdLst/>
              <a:ahLst/>
              <a:cxnLst/>
              <a:rect r="r" b="b" t="t" l="l"/>
              <a:pathLst>
                <a:path h="218136" w="4865705">
                  <a:moveTo>
                    <a:pt x="4662505" y="0"/>
                  </a:moveTo>
                  <a:cubicBezTo>
                    <a:pt x="4774729" y="0"/>
                    <a:pt x="4865705" y="48831"/>
                    <a:pt x="4865705" y="109068"/>
                  </a:cubicBezTo>
                  <a:cubicBezTo>
                    <a:pt x="4865705" y="169305"/>
                    <a:pt x="4774729" y="218136"/>
                    <a:pt x="4662505" y="218136"/>
                  </a:cubicBezTo>
                  <a:lnTo>
                    <a:pt x="203200" y="218136"/>
                  </a:lnTo>
                  <a:cubicBezTo>
                    <a:pt x="90976" y="218136"/>
                    <a:pt x="0" y="169305"/>
                    <a:pt x="0" y="109068"/>
                  </a:cubicBezTo>
                  <a:cubicBezTo>
                    <a:pt x="0" y="48831"/>
                    <a:pt x="90976" y="0"/>
                    <a:pt x="203200" y="0"/>
                  </a:cubicBezTo>
                  <a:close/>
                </a:path>
              </a:pathLst>
            </a:custGeom>
            <a:solidFill>
              <a:srgbClr val="57B87C"/>
            </a:solidFill>
          </p:spPr>
        </p:sp>
        <p:sp>
          <p:nvSpPr>
            <p:cNvPr name="TextBox 8" id="8"/>
            <p:cNvSpPr txBox="true"/>
            <p:nvPr/>
          </p:nvSpPr>
          <p:spPr>
            <a:xfrm>
              <a:off x="0" y="-38100"/>
              <a:ext cx="4865705" cy="256236"/>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1170928" y="1320433"/>
            <a:ext cx="6745231" cy="7646134"/>
          </a:xfrm>
          <a:custGeom>
            <a:avLst/>
            <a:gdLst/>
            <a:ahLst/>
            <a:cxnLst/>
            <a:rect r="r" b="b" t="t" l="l"/>
            <a:pathLst>
              <a:path h="7646134" w="6745231">
                <a:moveTo>
                  <a:pt x="0" y="0"/>
                </a:moveTo>
                <a:lnTo>
                  <a:pt x="6745231" y="0"/>
                </a:lnTo>
                <a:lnTo>
                  <a:pt x="6745231" y="7646134"/>
                </a:lnTo>
                <a:lnTo>
                  <a:pt x="0" y="7646134"/>
                </a:lnTo>
                <a:lnTo>
                  <a:pt x="0" y="0"/>
                </a:lnTo>
                <a:close/>
              </a:path>
            </a:pathLst>
          </a:custGeom>
          <a:blipFill>
            <a:blip r:embed="rId3"/>
            <a:stretch>
              <a:fillRect l="0" t="0" r="0" b="-7773"/>
            </a:stretch>
          </a:blipFill>
        </p:spPr>
      </p:sp>
      <p:sp>
        <p:nvSpPr>
          <p:cNvPr name="Freeform 10" id="10"/>
          <p:cNvSpPr/>
          <p:nvPr/>
        </p:nvSpPr>
        <p:spPr>
          <a:xfrm flipH="false" flipV="false" rot="0">
            <a:off x="435105" y="1320433"/>
            <a:ext cx="3690442" cy="3690442"/>
          </a:xfrm>
          <a:custGeom>
            <a:avLst/>
            <a:gdLst/>
            <a:ahLst/>
            <a:cxnLst/>
            <a:rect r="r" b="b" t="t" l="l"/>
            <a:pathLst>
              <a:path h="3690442" w="3690442">
                <a:moveTo>
                  <a:pt x="0" y="0"/>
                </a:moveTo>
                <a:lnTo>
                  <a:pt x="3690442" y="0"/>
                </a:lnTo>
                <a:lnTo>
                  <a:pt x="3690442" y="3690442"/>
                </a:lnTo>
                <a:lnTo>
                  <a:pt x="0" y="3690442"/>
                </a:lnTo>
                <a:lnTo>
                  <a:pt x="0" y="0"/>
                </a:lnTo>
                <a:close/>
              </a:path>
            </a:pathLst>
          </a:custGeom>
          <a:blipFill>
            <a:blip r:embed="rId4">
              <a:alphaModFix amt="26000"/>
            </a:blip>
            <a:stretch>
              <a:fillRect l="0" t="0" r="0" b="0"/>
            </a:stretch>
          </a:blipFill>
        </p:spPr>
      </p:sp>
      <p:sp>
        <p:nvSpPr>
          <p:cNvPr name="TextBox 11" id="11"/>
          <p:cNvSpPr txBox="true"/>
          <p:nvPr/>
        </p:nvSpPr>
        <p:spPr>
          <a:xfrm rot="0">
            <a:off x="435105" y="5210900"/>
            <a:ext cx="10549350" cy="3099337"/>
          </a:xfrm>
          <a:prstGeom prst="rect">
            <a:avLst/>
          </a:prstGeom>
        </p:spPr>
        <p:txBody>
          <a:bodyPr anchor="t" rtlCol="false" tIns="0" lIns="0" bIns="0" rIns="0">
            <a:spAutoFit/>
          </a:bodyPr>
          <a:lstStyle/>
          <a:p>
            <a:pPr algn="ctr">
              <a:lnSpc>
                <a:spcPts val="6095"/>
              </a:lnSpc>
              <a:spcBef>
                <a:spcPct val="0"/>
              </a:spcBef>
            </a:pPr>
            <a:r>
              <a:rPr lang="en-US" sz="4353">
                <a:solidFill>
                  <a:srgbClr val="000000"/>
                </a:solidFill>
                <a:latin typeface="Bebas Neue"/>
                <a:ea typeface="Bebas Neue"/>
                <a:cs typeface="Bebas Neue"/>
                <a:sym typeface="Bebas Neue"/>
              </a:rPr>
              <a:t> </a:t>
            </a:r>
            <a:r>
              <a:rPr lang="en-US" b="true" sz="4353">
                <a:solidFill>
                  <a:srgbClr val="000000"/>
                </a:solidFill>
                <a:latin typeface="Bebas Neue Bold"/>
                <a:ea typeface="Bebas Neue Bold"/>
                <a:cs typeface="Bebas Neue Bold"/>
                <a:sym typeface="Bebas Neue Bold"/>
              </a:rPr>
              <a:t>Las bases científicas de la terapia neural tienen inicios en las investigaciones de los rusos Pavlov y Speransky y los alemanes Huneke.</a:t>
            </a:r>
          </a:p>
          <a:p>
            <a:pPr algn="ctr">
              <a:lnSpc>
                <a:spcPts val="6095"/>
              </a:lnSpc>
              <a:spcBef>
                <a:spcPct val="0"/>
              </a:spcBef>
            </a:pPr>
          </a:p>
        </p:txBody>
      </p:sp>
      <p:sp>
        <p:nvSpPr>
          <p:cNvPr name="Freeform 12" id="12"/>
          <p:cNvSpPr/>
          <p:nvPr/>
        </p:nvSpPr>
        <p:spPr>
          <a:xfrm flipH="false" flipV="false" rot="0">
            <a:off x="7298779" y="5768323"/>
            <a:ext cx="3690442" cy="3690442"/>
          </a:xfrm>
          <a:custGeom>
            <a:avLst/>
            <a:gdLst/>
            <a:ahLst/>
            <a:cxnLst/>
            <a:rect r="r" b="b" t="t" l="l"/>
            <a:pathLst>
              <a:path h="3690442" w="3690442">
                <a:moveTo>
                  <a:pt x="0" y="0"/>
                </a:moveTo>
                <a:lnTo>
                  <a:pt x="3690442" y="0"/>
                </a:lnTo>
                <a:lnTo>
                  <a:pt x="3690442" y="3690442"/>
                </a:lnTo>
                <a:lnTo>
                  <a:pt x="0" y="3690442"/>
                </a:lnTo>
                <a:lnTo>
                  <a:pt x="0" y="0"/>
                </a:lnTo>
                <a:close/>
              </a:path>
            </a:pathLst>
          </a:custGeom>
          <a:blipFill>
            <a:blip r:embed="rId4">
              <a:alphaModFix amt="26000"/>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5555" r="0" b="-35555"/>
            </a:stretch>
          </a:blipFill>
        </p:spPr>
      </p:sp>
      <p:grpSp>
        <p:nvGrpSpPr>
          <p:cNvPr name="Group 3" id="3"/>
          <p:cNvGrpSpPr/>
          <p:nvPr/>
        </p:nvGrpSpPr>
        <p:grpSpPr>
          <a:xfrm rot="0">
            <a:off x="-186473" y="0"/>
            <a:ext cx="18660947" cy="1028700"/>
            <a:chOff x="0" y="0"/>
            <a:chExt cx="4914817" cy="270933"/>
          </a:xfrm>
        </p:grpSpPr>
        <p:sp>
          <p:nvSpPr>
            <p:cNvPr name="Freeform 4" id="4"/>
            <p:cNvSpPr/>
            <p:nvPr/>
          </p:nvSpPr>
          <p:spPr>
            <a:xfrm flipH="false" flipV="false" rot="0">
              <a:off x="0" y="0"/>
              <a:ext cx="4914817" cy="270933"/>
            </a:xfrm>
            <a:custGeom>
              <a:avLst/>
              <a:gdLst/>
              <a:ahLst/>
              <a:cxnLst/>
              <a:rect r="r" b="b" t="t" l="l"/>
              <a:pathLst>
                <a:path h="270933" w="4914817">
                  <a:moveTo>
                    <a:pt x="4711617" y="0"/>
                  </a:moveTo>
                  <a:cubicBezTo>
                    <a:pt x="4823842" y="0"/>
                    <a:pt x="4914817" y="60650"/>
                    <a:pt x="4914817" y="135467"/>
                  </a:cubicBezTo>
                  <a:cubicBezTo>
                    <a:pt x="4914817" y="210283"/>
                    <a:pt x="4823842" y="270933"/>
                    <a:pt x="4711617" y="270933"/>
                  </a:cubicBezTo>
                  <a:lnTo>
                    <a:pt x="203200" y="270933"/>
                  </a:lnTo>
                  <a:cubicBezTo>
                    <a:pt x="90976" y="270933"/>
                    <a:pt x="0" y="210283"/>
                    <a:pt x="0" y="135467"/>
                  </a:cubicBezTo>
                  <a:cubicBezTo>
                    <a:pt x="0" y="60650"/>
                    <a:pt x="90976" y="0"/>
                    <a:pt x="203200" y="0"/>
                  </a:cubicBezTo>
                  <a:close/>
                </a:path>
              </a:pathLst>
            </a:custGeom>
            <a:solidFill>
              <a:srgbClr val="57B87C"/>
            </a:solidFill>
          </p:spPr>
        </p:sp>
        <p:sp>
          <p:nvSpPr>
            <p:cNvPr name="TextBox 5" id="5"/>
            <p:cNvSpPr txBox="true"/>
            <p:nvPr/>
          </p:nvSpPr>
          <p:spPr>
            <a:xfrm>
              <a:off x="0" y="-38100"/>
              <a:ext cx="4914817" cy="309033"/>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86473" y="9458765"/>
            <a:ext cx="18474473" cy="828235"/>
            <a:chOff x="0" y="0"/>
            <a:chExt cx="4865705" cy="218136"/>
          </a:xfrm>
        </p:grpSpPr>
        <p:sp>
          <p:nvSpPr>
            <p:cNvPr name="Freeform 7" id="7"/>
            <p:cNvSpPr/>
            <p:nvPr/>
          </p:nvSpPr>
          <p:spPr>
            <a:xfrm flipH="false" flipV="false" rot="0">
              <a:off x="0" y="0"/>
              <a:ext cx="4865705" cy="218136"/>
            </a:xfrm>
            <a:custGeom>
              <a:avLst/>
              <a:gdLst/>
              <a:ahLst/>
              <a:cxnLst/>
              <a:rect r="r" b="b" t="t" l="l"/>
              <a:pathLst>
                <a:path h="218136" w="4865705">
                  <a:moveTo>
                    <a:pt x="4662505" y="0"/>
                  </a:moveTo>
                  <a:cubicBezTo>
                    <a:pt x="4774729" y="0"/>
                    <a:pt x="4865705" y="48831"/>
                    <a:pt x="4865705" y="109068"/>
                  </a:cubicBezTo>
                  <a:cubicBezTo>
                    <a:pt x="4865705" y="169305"/>
                    <a:pt x="4774729" y="218136"/>
                    <a:pt x="4662505" y="218136"/>
                  </a:cubicBezTo>
                  <a:lnTo>
                    <a:pt x="203200" y="218136"/>
                  </a:lnTo>
                  <a:cubicBezTo>
                    <a:pt x="90976" y="218136"/>
                    <a:pt x="0" y="169305"/>
                    <a:pt x="0" y="109068"/>
                  </a:cubicBezTo>
                  <a:cubicBezTo>
                    <a:pt x="0" y="48831"/>
                    <a:pt x="90976" y="0"/>
                    <a:pt x="203200" y="0"/>
                  </a:cubicBezTo>
                  <a:close/>
                </a:path>
              </a:pathLst>
            </a:custGeom>
            <a:solidFill>
              <a:srgbClr val="57B87C"/>
            </a:solidFill>
          </p:spPr>
        </p:sp>
        <p:sp>
          <p:nvSpPr>
            <p:cNvPr name="TextBox 8" id="8"/>
            <p:cNvSpPr txBox="true"/>
            <p:nvPr/>
          </p:nvSpPr>
          <p:spPr>
            <a:xfrm>
              <a:off x="0" y="-38100"/>
              <a:ext cx="4865705" cy="256236"/>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0" y="5785123"/>
            <a:ext cx="6477782" cy="3673642"/>
          </a:xfrm>
          <a:custGeom>
            <a:avLst/>
            <a:gdLst/>
            <a:ahLst/>
            <a:cxnLst/>
            <a:rect r="r" b="b" t="t" l="l"/>
            <a:pathLst>
              <a:path h="3673642" w="6477782">
                <a:moveTo>
                  <a:pt x="0" y="0"/>
                </a:moveTo>
                <a:lnTo>
                  <a:pt x="6477782" y="0"/>
                </a:lnTo>
                <a:lnTo>
                  <a:pt x="6477782" y="3673642"/>
                </a:lnTo>
                <a:lnTo>
                  <a:pt x="0" y="3673642"/>
                </a:lnTo>
                <a:lnTo>
                  <a:pt x="0" y="0"/>
                </a:lnTo>
                <a:close/>
              </a:path>
            </a:pathLst>
          </a:custGeom>
          <a:blipFill>
            <a:blip r:embed="rId3"/>
            <a:stretch>
              <a:fillRect l="0" t="0" r="0" b="0"/>
            </a:stretch>
          </a:blipFill>
        </p:spPr>
      </p:sp>
      <p:sp>
        <p:nvSpPr>
          <p:cNvPr name="Freeform 10" id="10"/>
          <p:cNvSpPr/>
          <p:nvPr/>
        </p:nvSpPr>
        <p:spPr>
          <a:xfrm flipH="false" flipV="false" rot="0">
            <a:off x="760543" y="1483583"/>
            <a:ext cx="4559952" cy="3887359"/>
          </a:xfrm>
          <a:custGeom>
            <a:avLst/>
            <a:gdLst/>
            <a:ahLst/>
            <a:cxnLst/>
            <a:rect r="r" b="b" t="t" l="l"/>
            <a:pathLst>
              <a:path h="3887359" w="4559952">
                <a:moveTo>
                  <a:pt x="0" y="0"/>
                </a:moveTo>
                <a:lnTo>
                  <a:pt x="4559951" y="0"/>
                </a:lnTo>
                <a:lnTo>
                  <a:pt x="4559951" y="3887358"/>
                </a:lnTo>
                <a:lnTo>
                  <a:pt x="0" y="3887358"/>
                </a:lnTo>
                <a:lnTo>
                  <a:pt x="0" y="0"/>
                </a:lnTo>
                <a:close/>
              </a:path>
            </a:pathLst>
          </a:custGeom>
          <a:blipFill>
            <a:blip r:embed="rId4"/>
            <a:stretch>
              <a:fillRect l="0" t="0" r="0" b="0"/>
            </a:stretch>
          </a:blipFill>
        </p:spPr>
      </p:sp>
      <p:sp>
        <p:nvSpPr>
          <p:cNvPr name="TextBox 11" id="11"/>
          <p:cNvSpPr txBox="true"/>
          <p:nvPr/>
        </p:nvSpPr>
        <p:spPr>
          <a:xfrm rot="0">
            <a:off x="7053532" y="1012709"/>
            <a:ext cx="10314958" cy="9043014"/>
          </a:xfrm>
          <a:prstGeom prst="rect">
            <a:avLst/>
          </a:prstGeom>
        </p:spPr>
        <p:txBody>
          <a:bodyPr anchor="t" rtlCol="false" tIns="0" lIns="0" bIns="0" rIns="0">
            <a:spAutoFit/>
          </a:bodyPr>
          <a:lstStyle/>
          <a:p>
            <a:pPr algn="ctr">
              <a:lnSpc>
                <a:spcPts val="4166"/>
              </a:lnSpc>
              <a:spcBef>
                <a:spcPct val="0"/>
              </a:spcBef>
            </a:pPr>
          </a:p>
          <a:p>
            <a:pPr algn="ctr">
              <a:lnSpc>
                <a:spcPts val="4866"/>
              </a:lnSpc>
              <a:spcBef>
                <a:spcPct val="0"/>
              </a:spcBef>
            </a:pPr>
            <a:r>
              <a:rPr lang="en-US" b="true" sz="3475">
                <a:solidFill>
                  <a:srgbClr val="000000"/>
                </a:solidFill>
                <a:latin typeface="Bebas Neue Bold"/>
                <a:ea typeface="Bebas Neue Bold"/>
                <a:cs typeface="Bebas Neue Bold"/>
                <a:sym typeface="Bebas Neue Bold"/>
              </a:rPr>
              <a:t>¿Cómo funciona?</a:t>
            </a:r>
          </a:p>
          <a:p>
            <a:pPr algn="ctr">
              <a:lnSpc>
                <a:spcPts val="4866"/>
              </a:lnSpc>
              <a:spcBef>
                <a:spcPct val="0"/>
              </a:spcBef>
            </a:pPr>
            <a:r>
              <a:rPr lang="en-US" sz="3475">
                <a:solidFill>
                  <a:srgbClr val="000000"/>
                </a:solidFill>
                <a:latin typeface="Bebas Neue"/>
                <a:ea typeface="Bebas Neue"/>
                <a:cs typeface="Bebas Neue"/>
                <a:sym typeface="Bebas Neue"/>
              </a:rPr>
              <a:t>El </a:t>
            </a:r>
            <a:r>
              <a:rPr lang="en-US" b="true" sz="3475">
                <a:solidFill>
                  <a:srgbClr val="000000"/>
                </a:solidFill>
                <a:latin typeface="Bebas Neue Bold"/>
                <a:ea typeface="Bebas Neue Bold"/>
                <a:cs typeface="Bebas Neue Bold"/>
                <a:sym typeface="Bebas Neue Bold"/>
              </a:rPr>
              <a:t>SNV</a:t>
            </a:r>
            <a:r>
              <a:rPr lang="en-US" sz="3475">
                <a:solidFill>
                  <a:srgbClr val="000000"/>
                </a:solidFill>
                <a:latin typeface="Bebas Neue"/>
                <a:ea typeface="Bebas Neue"/>
                <a:cs typeface="Bebas Neue"/>
                <a:sym typeface="Bebas Neue"/>
              </a:rPr>
              <a:t> integra los diferentes tejidos y órganos del cuerpo a traves de una red de información. Por su participación en los procesos mentales, emocionales, sociales y culturales, el sistema nervioso es una pieza clave en la integración de la totalidad del SER.</a:t>
            </a:r>
          </a:p>
          <a:p>
            <a:pPr algn="ctr">
              <a:lnSpc>
                <a:spcPts val="4866"/>
              </a:lnSpc>
              <a:spcBef>
                <a:spcPct val="0"/>
              </a:spcBef>
            </a:pPr>
            <a:r>
              <a:rPr lang="en-US" sz="3475">
                <a:solidFill>
                  <a:srgbClr val="000000"/>
                </a:solidFill>
                <a:latin typeface="Bebas Neue"/>
                <a:ea typeface="Bebas Neue"/>
                <a:cs typeface="Bebas Neue"/>
                <a:sym typeface="Bebas Neue"/>
              </a:rPr>
              <a:t>Diferentes irritaciones en el sistema nervioso provocadas a lo largo de la vida por infecciones, intervenciones quirúrgicas, cicatrices, fracturas, problemas dentales, traumas psíquicos, etc., pueden provocar alteraciones en la transmisión de información a través del mismo sistema nervioso (SN). Estos eventos pueden generar las condiciones para la aparición de trastornos con manifestaciones locales o a distancia cuyas repercusiones apareceran allí donde ya existe una predisposición a la disfunción.</a:t>
            </a:r>
          </a:p>
          <a:p>
            <a:pPr algn="ctr">
              <a:lnSpc>
                <a:spcPts val="4866"/>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5555" r="0" b="-35555"/>
            </a:stretch>
          </a:blipFill>
        </p:spPr>
      </p:sp>
      <p:grpSp>
        <p:nvGrpSpPr>
          <p:cNvPr name="Group 3" id="3"/>
          <p:cNvGrpSpPr/>
          <p:nvPr/>
        </p:nvGrpSpPr>
        <p:grpSpPr>
          <a:xfrm rot="0">
            <a:off x="-186473" y="0"/>
            <a:ext cx="18660947" cy="1028700"/>
            <a:chOff x="0" y="0"/>
            <a:chExt cx="4914817" cy="270933"/>
          </a:xfrm>
        </p:grpSpPr>
        <p:sp>
          <p:nvSpPr>
            <p:cNvPr name="Freeform 4" id="4"/>
            <p:cNvSpPr/>
            <p:nvPr/>
          </p:nvSpPr>
          <p:spPr>
            <a:xfrm flipH="false" flipV="false" rot="0">
              <a:off x="0" y="0"/>
              <a:ext cx="4914817" cy="270933"/>
            </a:xfrm>
            <a:custGeom>
              <a:avLst/>
              <a:gdLst/>
              <a:ahLst/>
              <a:cxnLst/>
              <a:rect r="r" b="b" t="t" l="l"/>
              <a:pathLst>
                <a:path h="270933" w="4914817">
                  <a:moveTo>
                    <a:pt x="4711617" y="0"/>
                  </a:moveTo>
                  <a:cubicBezTo>
                    <a:pt x="4823842" y="0"/>
                    <a:pt x="4914817" y="60650"/>
                    <a:pt x="4914817" y="135467"/>
                  </a:cubicBezTo>
                  <a:cubicBezTo>
                    <a:pt x="4914817" y="210283"/>
                    <a:pt x="4823842" y="270933"/>
                    <a:pt x="4711617" y="270933"/>
                  </a:cubicBezTo>
                  <a:lnTo>
                    <a:pt x="203200" y="270933"/>
                  </a:lnTo>
                  <a:cubicBezTo>
                    <a:pt x="90976" y="270933"/>
                    <a:pt x="0" y="210283"/>
                    <a:pt x="0" y="135467"/>
                  </a:cubicBezTo>
                  <a:cubicBezTo>
                    <a:pt x="0" y="60650"/>
                    <a:pt x="90976" y="0"/>
                    <a:pt x="203200" y="0"/>
                  </a:cubicBezTo>
                  <a:close/>
                </a:path>
              </a:pathLst>
            </a:custGeom>
            <a:solidFill>
              <a:srgbClr val="57B87C"/>
            </a:solidFill>
          </p:spPr>
        </p:sp>
        <p:sp>
          <p:nvSpPr>
            <p:cNvPr name="TextBox 5" id="5"/>
            <p:cNvSpPr txBox="true"/>
            <p:nvPr/>
          </p:nvSpPr>
          <p:spPr>
            <a:xfrm>
              <a:off x="0" y="-38100"/>
              <a:ext cx="4914817" cy="309033"/>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86473" y="9403347"/>
            <a:ext cx="18474473" cy="828235"/>
            <a:chOff x="0" y="0"/>
            <a:chExt cx="4865705" cy="218136"/>
          </a:xfrm>
        </p:grpSpPr>
        <p:sp>
          <p:nvSpPr>
            <p:cNvPr name="Freeform 7" id="7"/>
            <p:cNvSpPr/>
            <p:nvPr/>
          </p:nvSpPr>
          <p:spPr>
            <a:xfrm flipH="false" flipV="false" rot="0">
              <a:off x="0" y="0"/>
              <a:ext cx="4865705" cy="218136"/>
            </a:xfrm>
            <a:custGeom>
              <a:avLst/>
              <a:gdLst/>
              <a:ahLst/>
              <a:cxnLst/>
              <a:rect r="r" b="b" t="t" l="l"/>
              <a:pathLst>
                <a:path h="218136" w="4865705">
                  <a:moveTo>
                    <a:pt x="4662505" y="0"/>
                  </a:moveTo>
                  <a:cubicBezTo>
                    <a:pt x="4774729" y="0"/>
                    <a:pt x="4865705" y="48831"/>
                    <a:pt x="4865705" y="109068"/>
                  </a:cubicBezTo>
                  <a:cubicBezTo>
                    <a:pt x="4865705" y="169305"/>
                    <a:pt x="4774729" y="218136"/>
                    <a:pt x="4662505" y="218136"/>
                  </a:cubicBezTo>
                  <a:lnTo>
                    <a:pt x="203200" y="218136"/>
                  </a:lnTo>
                  <a:cubicBezTo>
                    <a:pt x="90976" y="218136"/>
                    <a:pt x="0" y="169305"/>
                    <a:pt x="0" y="109068"/>
                  </a:cubicBezTo>
                  <a:cubicBezTo>
                    <a:pt x="0" y="48831"/>
                    <a:pt x="90976" y="0"/>
                    <a:pt x="203200" y="0"/>
                  </a:cubicBezTo>
                  <a:close/>
                </a:path>
              </a:pathLst>
            </a:custGeom>
            <a:solidFill>
              <a:srgbClr val="57B87C"/>
            </a:solidFill>
          </p:spPr>
        </p:sp>
        <p:sp>
          <p:nvSpPr>
            <p:cNvPr name="TextBox 8" id="8"/>
            <p:cNvSpPr txBox="true"/>
            <p:nvPr/>
          </p:nvSpPr>
          <p:spPr>
            <a:xfrm>
              <a:off x="0" y="-38100"/>
              <a:ext cx="4865705" cy="256236"/>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8769452" y="1028700"/>
            <a:ext cx="9518548" cy="4143368"/>
          </a:xfrm>
          <a:custGeom>
            <a:avLst/>
            <a:gdLst/>
            <a:ahLst/>
            <a:cxnLst/>
            <a:rect r="r" b="b" t="t" l="l"/>
            <a:pathLst>
              <a:path h="4143368" w="9518548">
                <a:moveTo>
                  <a:pt x="0" y="0"/>
                </a:moveTo>
                <a:lnTo>
                  <a:pt x="9518548" y="0"/>
                </a:lnTo>
                <a:lnTo>
                  <a:pt x="9518548" y="4143368"/>
                </a:lnTo>
                <a:lnTo>
                  <a:pt x="0" y="4143368"/>
                </a:lnTo>
                <a:lnTo>
                  <a:pt x="0" y="0"/>
                </a:lnTo>
                <a:close/>
              </a:path>
            </a:pathLst>
          </a:custGeom>
          <a:blipFill>
            <a:blip r:embed="rId3"/>
            <a:stretch>
              <a:fillRect l="0" t="0" r="0" b="0"/>
            </a:stretch>
          </a:blipFill>
        </p:spPr>
      </p:sp>
      <p:sp>
        <p:nvSpPr>
          <p:cNvPr name="Freeform 10" id="10"/>
          <p:cNvSpPr/>
          <p:nvPr/>
        </p:nvSpPr>
        <p:spPr>
          <a:xfrm flipH="false" flipV="false" rot="0">
            <a:off x="12629020" y="5335876"/>
            <a:ext cx="1799412" cy="3922424"/>
          </a:xfrm>
          <a:custGeom>
            <a:avLst/>
            <a:gdLst/>
            <a:ahLst/>
            <a:cxnLst/>
            <a:rect r="r" b="b" t="t" l="l"/>
            <a:pathLst>
              <a:path h="3922424" w="1799412">
                <a:moveTo>
                  <a:pt x="0" y="0"/>
                </a:moveTo>
                <a:lnTo>
                  <a:pt x="1799412" y="0"/>
                </a:lnTo>
                <a:lnTo>
                  <a:pt x="1799412" y="3922424"/>
                </a:lnTo>
                <a:lnTo>
                  <a:pt x="0" y="3922424"/>
                </a:lnTo>
                <a:lnTo>
                  <a:pt x="0" y="0"/>
                </a:lnTo>
                <a:close/>
              </a:path>
            </a:pathLst>
          </a:custGeom>
          <a:blipFill>
            <a:blip r:embed="rId4"/>
            <a:stretch>
              <a:fillRect l="0" t="0" r="0" b="0"/>
            </a:stretch>
          </a:blipFill>
        </p:spPr>
      </p:sp>
      <p:sp>
        <p:nvSpPr>
          <p:cNvPr name="TextBox 11" id="11"/>
          <p:cNvSpPr txBox="true"/>
          <p:nvPr/>
        </p:nvSpPr>
        <p:spPr>
          <a:xfrm rot="0">
            <a:off x="363450" y="1023587"/>
            <a:ext cx="8406002" cy="9263413"/>
          </a:xfrm>
          <a:prstGeom prst="rect">
            <a:avLst/>
          </a:prstGeom>
        </p:spPr>
        <p:txBody>
          <a:bodyPr anchor="t" rtlCol="false" tIns="0" lIns="0" bIns="0" rIns="0">
            <a:spAutoFit/>
          </a:bodyPr>
          <a:lstStyle/>
          <a:p>
            <a:pPr algn="ctr">
              <a:lnSpc>
                <a:spcPts val="4443"/>
              </a:lnSpc>
              <a:spcBef>
                <a:spcPct val="0"/>
              </a:spcBef>
            </a:pPr>
          </a:p>
          <a:p>
            <a:pPr algn="ctr">
              <a:lnSpc>
                <a:spcPts val="6594"/>
              </a:lnSpc>
              <a:spcBef>
                <a:spcPct val="0"/>
              </a:spcBef>
            </a:pPr>
            <a:r>
              <a:rPr lang="en-US" b="true" sz="4710">
                <a:solidFill>
                  <a:srgbClr val="000000"/>
                </a:solidFill>
                <a:latin typeface="Bebas Neue Bold"/>
                <a:ea typeface="Bebas Neue Bold"/>
                <a:cs typeface="Bebas Neue Bold"/>
                <a:sym typeface="Bebas Neue Bold"/>
              </a:rPr>
              <a:t>¿Qué es un campo interferente?</a:t>
            </a:r>
          </a:p>
          <a:p>
            <a:pPr algn="ctr">
              <a:lnSpc>
                <a:spcPts val="4443"/>
              </a:lnSpc>
              <a:spcBef>
                <a:spcPct val="0"/>
              </a:spcBef>
            </a:pPr>
            <a:r>
              <a:rPr lang="en-US" b="true" sz="3173">
                <a:solidFill>
                  <a:srgbClr val="000000"/>
                </a:solidFill>
                <a:latin typeface="Bebas Neue Bold"/>
                <a:ea typeface="Bebas Neue Bold"/>
                <a:cs typeface="Bebas Neue Bold"/>
                <a:sym typeface="Bebas Neue Bold"/>
              </a:rPr>
              <a:t>Un campo de interferencia (CI) es cualquier tejido dañado patológicamente que actúa como un estímulo al Sistema Nervioso Vegetativo, en otras palabras, es una lesión o trastorno alejado del sitio del problema que provoca la enfermedad.</a:t>
            </a:r>
          </a:p>
          <a:p>
            <a:pPr algn="ctr">
              <a:lnSpc>
                <a:spcPts val="4443"/>
              </a:lnSpc>
              <a:spcBef>
                <a:spcPct val="0"/>
              </a:spcBef>
            </a:pPr>
            <a:r>
              <a:rPr lang="en-US" b="true" sz="3173">
                <a:solidFill>
                  <a:srgbClr val="000000"/>
                </a:solidFill>
                <a:latin typeface="Bebas Neue Bold"/>
                <a:ea typeface="Bebas Neue Bold"/>
                <a:cs typeface="Bebas Neue Bold"/>
                <a:sym typeface="Bebas Neue Bold"/>
              </a:rPr>
              <a:t>Estos Campos Interferentes con frecuencia se encuentran ubicados en zonas que aparentemente no tienen nada que ver con el problema que nos plantea el paciente. Suelen ser áreas insospechadas y muchas veces silenciosas, por esta razón pasan desapercibidas, y sorprenden al enfermo cuando el éxito terapéutico le demuestra la relación que había entre dicho C.I. alejado y el problema por el cual nos consultaba.</a:t>
            </a:r>
          </a:p>
          <a:p>
            <a:pPr algn="ctr">
              <a:lnSpc>
                <a:spcPts val="4443"/>
              </a:lnSpc>
              <a:spcBef>
                <a:spcPct val="0"/>
              </a:spcBef>
            </a:pPr>
          </a:p>
          <a:p>
            <a:pPr algn="ctr">
              <a:lnSpc>
                <a:spcPts val="4443"/>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5555" r="0" b="-35555"/>
            </a:stretch>
          </a:blipFill>
        </p:spPr>
      </p:sp>
      <p:grpSp>
        <p:nvGrpSpPr>
          <p:cNvPr name="Group 3" id="3"/>
          <p:cNvGrpSpPr/>
          <p:nvPr/>
        </p:nvGrpSpPr>
        <p:grpSpPr>
          <a:xfrm rot="0">
            <a:off x="-186473" y="0"/>
            <a:ext cx="18660947" cy="1028700"/>
            <a:chOff x="0" y="0"/>
            <a:chExt cx="4914817" cy="270933"/>
          </a:xfrm>
        </p:grpSpPr>
        <p:sp>
          <p:nvSpPr>
            <p:cNvPr name="Freeform 4" id="4"/>
            <p:cNvSpPr/>
            <p:nvPr/>
          </p:nvSpPr>
          <p:spPr>
            <a:xfrm flipH="false" flipV="false" rot="0">
              <a:off x="0" y="0"/>
              <a:ext cx="4914817" cy="270933"/>
            </a:xfrm>
            <a:custGeom>
              <a:avLst/>
              <a:gdLst/>
              <a:ahLst/>
              <a:cxnLst/>
              <a:rect r="r" b="b" t="t" l="l"/>
              <a:pathLst>
                <a:path h="270933" w="4914817">
                  <a:moveTo>
                    <a:pt x="4711617" y="0"/>
                  </a:moveTo>
                  <a:cubicBezTo>
                    <a:pt x="4823842" y="0"/>
                    <a:pt x="4914817" y="60650"/>
                    <a:pt x="4914817" y="135467"/>
                  </a:cubicBezTo>
                  <a:cubicBezTo>
                    <a:pt x="4914817" y="210283"/>
                    <a:pt x="4823842" y="270933"/>
                    <a:pt x="4711617" y="270933"/>
                  </a:cubicBezTo>
                  <a:lnTo>
                    <a:pt x="203200" y="270933"/>
                  </a:lnTo>
                  <a:cubicBezTo>
                    <a:pt x="90976" y="270933"/>
                    <a:pt x="0" y="210283"/>
                    <a:pt x="0" y="135467"/>
                  </a:cubicBezTo>
                  <a:cubicBezTo>
                    <a:pt x="0" y="60650"/>
                    <a:pt x="90976" y="0"/>
                    <a:pt x="203200" y="0"/>
                  </a:cubicBezTo>
                  <a:close/>
                </a:path>
              </a:pathLst>
            </a:custGeom>
            <a:solidFill>
              <a:srgbClr val="57B87C"/>
            </a:solidFill>
          </p:spPr>
        </p:sp>
        <p:sp>
          <p:nvSpPr>
            <p:cNvPr name="TextBox 5" id="5"/>
            <p:cNvSpPr txBox="true"/>
            <p:nvPr/>
          </p:nvSpPr>
          <p:spPr>
            <a:xfrm>
              <a:off x="0" y="-38100"/>
              <a:ext cx="4914817" cy="309033"/>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86473" y="9458765"/>
            <a:ext cx="18474473" cy="828235"/>
            <a:chOff x="0" y="0"/>
            <a:chExt cx="4865705" cy="218136"/>
          </a:xfrm>
        </p:grpSpPr>
        <p:sp>
          <p:nvSpPr>
            <p:cNvPr name="Freeform 7" id="7"/>
            <p:cNvSpPr/>
            <p:nvPr/>
          </p:nvSpPr>
          <p:spPr>
            <a:xfrm flipH="false" flipV="false" rot="0">
              <a:off x="0" y="0"/>
              <a:ext cx="4865705" cy="218136"/>
            </a:xfrm>
            <a:custGeom>
              <a:avLst/>
              <a:gdLst/>
              <a:ahLst/>
              <a:cxnLst/>
              <a:rect r="r" b="b" t="t" l="l"/>
              <a:pathLst>
                <a:path h="218136" w="4865705">
                  <a:moveTo>
                    <a:pt x="4662505" y="0"/>
                  </a:moveTo>
                  <a:cubicBezTo>
                    <a:pt x="4774729" y="0"/>
                    <a:pt x="4865705" y="48831"/>
                    <a:pt x="4865705" y="109068"/>
                  </a:cubicBezTo>
                  <a:cubicBezTo>
                    <a:pt x="4865705" y="169305"/>
                    <a:pt x="4774729" y="218136"/>
                    <a:pt x="4662505" y="218136"/>
                  </a:cubicBezTo>
                  <a:lnTo>
                    <a:pt x="203200" y="218136"/>
                  </a:lnTo>
                  <a:cubicBezTo>
                    <a:pt x="90976" y="218136"/>
                    <a:pt x="0" y="169305"/>
                    <a:pt x="0" y="109068"/>
                  </a:cubicBezTo>
                  <a:cubicBezTo>
                    <a:pt x="0" y="48831"/>
                    <a:pt x="90976" y="0"/>
                    <a:pt x="203200" y="0"/>
                  </a:cubicBezTo>
                  <a:close/>
                </a:path>
              </a:pathLst>
            </a:custGeom>
            <a:solidFill>
              <a:srgbClr val="57B87C"/>
            </a:solidFill>
          </p:spPr>
        </p:sp>
        <p:sp>
          <p:nvSpPr>
            <p:cNvPr name="TextBox 8" id="8"/>
            <p:cNvSpPr txBox="true"/>
            <p:nvPr/>
          </p:nvSpPr>
          <p:spPr>
            <a:xfrm>
              <a:off x="0" y="-38100"/>
              <a:ext cx="4865705" cy="256236"/>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1572342" y="1181361"/>
            <a:ext cx="6715658" cy="8277404"/>
          </a:xfrm>
          <a:custGeom>
            <a:avLst/>
            <a:gdLst/>
            <a:ahLst/>
            <a:cxnLst/>
            <a:rect r="r" b="b" t="t" l="l"/>
            <a:pathLst>
              <a:path h="8277404" w="6715658">
                <a:moveTo>
                  <a:pt x="0" y="0"/>
                </a:moveTo>
                <a:lnTo>
                  <a:pt x="6715658" y="0"/>
                </a:lnTo>
                <a:lnTo>
                  <a:pt x="6715658" y="8277404"/>
                </a:lnTo>
                <a:lnTo>
                  <a:pt x="0" y="8277404"/>
                </a:lnTo>
                <a:lnTo>
                  <a:pt x="0" y="0"/>
                </a:lnTo>
                <a:close/>
              </a:path>
            </a:pathLst>
          </a:custGeom>
          <a:blipFill>
            <a:blip r:embed="rId3"/>
            <a:stretch>
              <a:fillRect l="0" t="-473" r="0" b="-473"/>
            </a:stretch>
          </a:blipFill>
        </p:spPr>
      </p:sp>
      <p:sp>
        <p:nvSpPr>
          <p:cNvPr name="Freeform 10" id="10"/>
          <p:cNvSpPr/>
          <p:nvPr/>
        </p:nvSpPr>
        <p:spPr>
          <a:xfrm flipH="false" flipV="false" rot="0">
            <a:off x="0" y="4014499"/>
            <a:ext cx="4092852" cy="5444266"/>
          </a:xfrm>
          <a:custGeom>
            <a:avLst/>
            <a:gdLst/>
            <a:ahLst/>
            <a:cxnLst/>
            <a:rect r="r" b="b" t="t" l="l"/>
            <a:pathLst>
              <a:path h="5444266" w="4092852">
                <a:moveTo>
                  <a:pt x="0" y="0"/>
                </a:moveTo>
                <a:lnTo>
                  <a:pt x="4092852" y="0"/>
                </a:lnTo>
                <a:lnTo>
                  <a:pt x="4092852" y="5444266"/>
                </a:lnTo>
                <a:lnTo>
                  <a:pt x="0" y="5444266"/>
                </a:lnTo>
                <a:lnTo>
                  <a:pt x="0" y="0"/>
                </a:lnTo>
                <a:close/>
              </a:path>
            </a:pathLst>
          </a:custGeom>
          <a:blipFill>
            <a:blip r:embed="rId4"/>
            <a:stretch>
              <a:fillRect l="0" t="0" r="0" b="0"/>
            </a:stretch>
          </a:blipFill>
        </p:spPr>
      </p:sp>
      <p:sp>
        <p:nvSpPr>
          <p:cNvPr name="TextBox 11" id="11"/>
          <p:cNvSpPr txBox="true"/>
          <p:nvPr/>
        </p:nvSpPr>
        <p:spPr>
          <a:xfrm rot="0">
            <a:off x="5175578" y="2435875"/>
            <a:ext cx="5887512" cy="5772786"/>
          </a:xfrm>
          <a:prstGeom prst="rect">
            <a:avLst/>
          </a:prstGeom>
        </p:spPr>
        <p:txBody>
          <a:bodyPr anchor="t" rtlCol="false" tIns="0" lIns="0" bIns="0" rIns="0">
            <a:spAutoFit/>
          </a:bodyPr>
          <a:lstStyle/>
          <a:p>
            <a:pPr algn="ctr">
              <a:lnSpc>
                <a:spcPts val="5739"/>
              </a:lnSpc>
              <a:spcBef>
                <a:spcPct val="0"/>
              </a:spcBef>
            </a:pPr>
            <a:r>
              <a:rPr lang="en-US" b="true" sz="4099">
                <a:solidFill>
                  <a:srgbClr val="000000"/>
                </a:solidFill>
                <a:latin typeface="Bebas Neue Bold"/>
                <a:ea typeface="Bebas Neue Bold"/>
                <a:cs typeface="Bebas Neue Bold"/>
                <a:sym typeface="Bebas Neue Bold"/>
              </a:rPr>
              <a:t>área de piel cuyos nervios sensitivos provienen, todos, de una única raíz nerviosa espinal. Los nervios sensitivos llevan información acerca del tacto, el dolor, la temperatura y la vibración de la piel hasta la médula espinal.</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5555" r="0" b="-35555"/>
            </a:stretch>
          </a:blipFill>
        </p:spPr>
      </p:sp>
      <p:grpSp>
        <p:nvGrpSpPr>
          <p:cNvPr name="Group 3" id="3"/>
          <p:cNvGrpSpPr/>
          <p:nvPr/>
        </p:nvGrpSpPr>
        <p:grpSpPr>
          <a:xfrm rot="0">
            <a:off x="-186473" y="0"/>
            <a:ext cx="18660947" cy="1028700"/>
            <a:chOff x="0" y="0"/>
            <a:chExt cx="4914817" cy="270933"/>
          </a:xfrm>
        </p:grpSpPr>
        <p:sp>
          <p:nvSpPr>
            <p:cNvPr name="Freeform 4" id="4"/>
            <p:cNvSpPr/>
            <p:nvPr/>
          </p:nvSpPr>
          <p:spPr>
            <a:xfrm flipH="false" flipV="false" rot="0">
              <a:off x="0" y="0"/>
              <a:ext cx="4914817" cy="270933"/>
            </a:xfrm>
            <a:custGeom>
              <a:avLst/>
              <a:gdLst/>
              <a:ahLst/>
              <a:cxnLst/>
              <a:rect r="r" b="b" t="t" l="l"/>
              <a:pathLst>
                <a:path h="270933" w="4914817">
                  <a:moveTo>
                    <a:pt x="4711617" y="0"/>
                  </a:moveTo>
                  <a:cubicBezTo>
                    <a:pt x="4823842" y="0"/>
                    <a:pt x="4914817" y="60650"/>
                    <a:pt x="4914817" y="135467"/>
                  </a:cubicBezTo>
                  <a:cubicBezTo>
                    <a:pt x="4914817" y="210283"/>
                    <a:pt x="4823842" y="270933"/>
                    <a:pt x="4711617" y="270933"/>
                  </a:cubicBezTo>
                  <a:lnTo>
                    <a:pt x="203200" y="270933"/>
                  </a:lnTo>
                  <a:cubicBezTo>
                    <a:pt x="90976" y="270933"/>
                    <a:pt x="0" y="210283"/>
                    <a:pt x="0" y="135467"/>
                  </a:cubicBezTo>
                  <a:cubicBezTo>
                    <a:pt x="0" y="60650"/>
                    <a:pt x="90976" y="0"/>
                    <a:pt x="203200" y="0"/>
                  </a:cubicBezTo>
                  <a:close/>
                </a:path>
              </a:pathLst>
            </a:custGeom>
            <a:solidFill>
              <a:srgbClr val="57B87C"/>
            </a:solidFill>
          </p:spPr>
        </p:sp>
        <p:sp>
          <p:nvSpPr>
            <p:cNvPr name="TextBox 5" id="5"/>
            <p:cNvSpPr txBox="true"/>
            <p:nvPr/>
          </p:nvSpPr>
          <p:spPr>
            <a:xfrm>
              <a:off x="0" y="-38100"/>
              <a:ext cx="4914817" cy="309033"/>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86473" y="9458765"/>
            <a:ext cx="18474473" cy="828235"/>
            <a:chOff x="0" y="0"/>
            <a:chExt cx="4865705" cy="218136"/>
          </a:xfrm>
        </p:grpSpPr>
        <p:sp>
          <p:nvSpPr>
            <p:cNvPr name="Freeform 7" id="7"/>
            <p:cNvSpPr/>
            <p:nvPr/>
          </p:nvSpPr>
          <p:spPr>
            <a:xfrm flipH="false" flipV="false" rot="0">
              <a:off x="0" y="0"/>
              <a:ext cx="4865705" cy="218136"/>
            </a:xfrm>
            <a:custGeom>
              <a:avLst/>
              <a:gdLst/>
              <a:ahLst/>
              <a:cxnLst/>
              <a:rect r="r" b="b" t="t" l="l"/>
              <a:pathLst>
                <a:path h="218136" w="4865705">
                  <a:moveTo>
                    <a:pt x="4662505" y="0"/>
                  </a:moveTo>
                  <a:cubicBezTo>
                    <a:pt x="4774729" y="0"/>
                    <a:pt x="4865705" y="48831"/>
                    <a:pt x="4865705" y="109068"/>
                  </a:cubicBezTo>
                  <a:cubicBezTo>
                    <a:pt x="4865705" y="169305"/>
                    <a:pt x="4774729" y="218136"/>
                    <a:pt x="4662505" y="218136"/>
                  </a:cubicBezTo>
                  <a:lnTo>
                    <a:pt x="203200" y="218136"/>
                  </a:lnTo>
                  <a:cubicBezTo>
                    <a:pt x="90976" y="218136"/>
                    <a:pt x="0" y="169305"/>
                    <a:pt x="0" y="109068"/>
                  </a:cubicBezTo>
                  <a:cubicBezTo>
                    <a:pt x="0" y="48831"/>
                    <a:pt x="90976" y="0"/>
                    <a:pt x="203200" y="0"/>
                  </a:cubicBezTo>
                  <a:close/>
                </a:path>
              </a:pathLst>
            </a:custGeom>
            <a:solidFill>
              <a:srgbClr val="57B87C"/>
            </a:solidFill>
          </p:spPr>
        </p:sp>
        <p:sp>
          <p:nvSpPr>
            <p:cNvPr name="TextBox 8" id="8"/>
            <p:cNvSpPr txBox="true"/>
            <p:nvPr/>
          </p:nvSpPr>
          <p:spPr>
            <a:xfrm>
              <a:off x="0" y="-38100"/>
              <a:ext cx="4865705" cy="256236"/>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1544421" y="1028700"/>
            <a:ext cx="6743579" cy="8430065"/>
          </a:xfrm>
          <a:custGeom>
            <a:avLst/>
            <a:gdLst/>
            <a:ahLst/>
            <a:cxnLst/>
            <a:rect r="r" b="b" t="t" l="l"/>
            <a:pathLst>
              <a:path h="8430065" w="6743579">
                <a:moveTo>
                  <a:pt x="0" y="0"/>
                </a:moveTo>
                <a:lnTo>
                  <a:pt x="6743579" y="0"/>
                </a:lnTo>
                <a:lnTo>
                  <a:pt x="6743579" y="8430065"/>
                </a:lnTo>
                <a:lnTo>
                  <a:pt x="0" y="8430065"/>
                </a:lnTo>
                <a:lnTo>
                  <a:pt x="0" y="0"/>
                </a:lnTo>
                <a:close/>
              </a:path>
            </a:pathLst>
          </a:custGeom>
          <a:blipFill>
            <a:blip r:embed="rId3"/>
            <a:stretch>
              <a:fillRect l="0" t="0" r="-472" b="0"/>
            </a:stretch>
          </a:blipFill>
        </p:spPr>
      </p:sp>
      <p:sp>
        <p:nvSpPr>
          <p:cNvPr name="TextBox 10" id="10"/>
          <p:cNvSpPr txBox="true"/>
          <p:nvPr/>
        </p:nvSpPr>
        <p:spPr>
          <a:xfrm rot="0">
            <a:off x="279710" y="4313425"/>
            <a:ext cx="10735823" cy="3971927"/>
          </a:xfrm>
          <a:prstGeom prst="rect">
            <a:avLst/>
          </a:prstGeom>
        </p:spPr>
        <p:txBody>
          <a:bodyPr anchor="t" rtlCol="false" tIns="0" lIns="0" bIns="0" rIns="0">
            <a:spAutoFit/>
          </a:bodyPr>
          <a:lstStyle/>
          <a:p>
            <a:pPr algn="ctr">
              <a:lnSpc>
                <a:spcPts val="6299"/>
              </a:lnSpc>
              <a:spcBef>
                <a:spcPct val="0"/>
              </a:spcBef>
            </a:pPr>
            <a:r>
              <a:rPr lang="en-US" b="true" sz="4499">
                <a:solidFill>
                  <a:srgbClr val="000000"/>
                </a:solidFill>
                <a:latin typeface="Bebas Neue Bold"/>
                <a:ea typeface="Bebas Neue Bold"/>
                <a:cs typeface="Bebas Neue Bold"/>
                <a:sym typeface="Bebas Neue Bold"/>
              </a:rPr>
              <a:t> grupo de músculos que están inervados por un solo nervio espinal que se ha derivado del mismo segmento embriológico. De esta manera, se describe como el equivalente motor de un dermatoma, que es un área de piel inervada por un solo nervio espinal.</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5555" r="0" b="-35555"/>
            </a:stretch>
          </a:blipFill>
        </p:spPr>
      </p:sp>
      <p:grpSp>
        <p:nvGrpSpPr>
          <p:cNvPr name="Group 3" id="3"/>
          <p:cNvGrpSpPr/>
          <p:nvPr/>
        </p:nvGrpSpPr>
        <p:grpSpPr>
          <a:xfrm rot="0">
            <a:off x="-186473" y="0"/>
            <a:ext cx="18660947" cy="1028700"/>
            <a:chOff x="0" y="0"/>
            <a:chExt cx="4914817" cy="270933"/>
          </a:xfrm>
        </p:grpSpPr>
        <p:sp>
          <p:nvSpPr>
            <p:cNvPr name="Freeform 4" id="4"/>
            <p:cNvSpPr/>
            <p:nvPr/>
          </p:nvSpPr>
          <p:spPr>
            <a:xfrm flipH="false" flipV="false" rot="0">
              <a:off x="0" y="0"/>
              <a:ext cx="4914817" cy="270933"/>
            </a:xfrm>
            <a:custGeom>
              <a:avLst/>
              <a:gdLst/>
              <a:ahLst/>
              <a:cxnLst/>
              <a:rect r="r" b="b" t="t" l="l"/>
              <a:pathLst>
                <a:path h="270933" w="4914817">
                  <a:moveTo>
                    <a:pt x="4711617" y="0"/>
                  </a:moveTo>
                  <a:cubicBezTo>
                    <a:pt x="4823842" y="0"/>
                    <a:pt x="4914817" y="60650"/>
                    <a:pt x="4914817" y="135467"/>
                  </a:cubicBezTo>
                  <a:cubicBezTo>
                    <a:pt x="4914817" y="210283"/>
                    <a:pt x="4823842" y="270933"/>
                    <a:pt x="4711617" y="270933"/>
                  </a:cubicBezTo>
                  <a:lnTo>
                    <a:pt x="203200" y="270933"/>
                  </a:lnTo>
                  <a:cubicBezTo>
                    <a:pt x="90976" y="270933"/>
                    <a:pt x="0" y="210283"/>
                    <a:pt x="0" y="135467"/>
                  </a:cubicBezTo>
                  <a:cubicBezTo>
                    <a:pt x="0" y="60650"/>
                    <a:pt x="90976" y="0"/>
                    <a:pt x="203200" y="0"/>
                  </a:cubicBezTo>
                  <a:close/>
                </a:path>
              </a:pathLst>
            </a:custGeom>
            <a:solidFill>
              <a:srgbClr val="57B87C"/>
            </a:solidFill>
          </p:spPr>
        </p:sp>
        <p:sp>
          <p:nvSpPr>
            <p:cNvPr name="TextBox 5" id="5"/>
            <p:cNvSpPr txBox="true"/>
            <p:nvPr/>
          </p:nvSpPr>
          <p:spPr>
            <a:xfrm>
              <a:off x="0" y="-38100"/>
              <a:ext cx="4914817" cy="309033"/>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86473" y="9592813"/>
            <a:ext cx="18474473" cy="828235"/>
            <a:chOff x="0" y="0"/>
            <a:chExt cx="4865705" cy="218136"/>
          </a:xfrm>
        </p:grpSpPr>
        <p:sp>
          <p:nvSpPr>
            <p:cNvPr name="Freeform 7" id="7"/>
            <p:cNvSpPr/>
            <p:nvPr/>
          </p:nvSpPr>
          <p:spPr>
            <a:xfrm flipH="false" flipV="false" rot="0">
              <a:off x="0" y="0"/>
              <a:ext cx="4865705" cy="218136"/>
            </a:xfrm>
            <a:custGeom>
              <a:avLst/>
              <a:gdLst/>
              <a:ahLst/>
              <a:cxnLst/>
              <a:rect r="r" b="b" t="t" l="l"/>
              <a:pathLst>
                <a:path h="218136" w="4865705">
                  <a:moveTo>
                    <a:pt x="4662505" y="0"/>
                  </a:moveTo>
                  <a:cubicBezTo>
                    <a:pt x="4774729" y="0"/>
                    <a:pt x="4865705" y="48831"/>
                    <a:pt x="4865705" y="109068"/>
                  </a:cubicBezTo>
                  <a:cubicBezTo>
                    <a:pt x="4865705" y="169305"/>
                    <a:pt x="4774729" y="218136"/>
                    <a:pt x="4662505" y="218136"/>
                  </a:cubicBezTo>
                  <a:lnTo>
                    <a:pt x="203200" y="218136"/>
                  </a:lnTo>
                  <a:cubicBezTo>
                    <a:pt x="90976" y="218136"/>
                    <a:pt x="0" y="169305"/>
                    <a:pt x="0" y="109068"/>
                  </a:cubicBezTo>
                  <a:cubicBezTo>
                    <a:pt x="0" y="48831"/>
                    <a:pt x="90976" y="0"/>
                    <a:pt x="203200" y="0"/>
                  </a:cubicBezTo>
                  <a:close/>
                </a:path>
              </a:pathLst>
            </a:custGeom>
            <a:solidFill>
              <a:srgbClr val="57B87C"/>
            </a:solidFill>
          </p:spPr>
        </p:sp>
        <p:sp>
          <p:nvSpPr>
            <p:cNvPr name="TextBox 8" id="8"/>
            <p:cNvSpPr txBox="true"/>
            <p:nvPr/>
          </p:nvSpPr>
          <p:spPr>
            <a:xfrm>
              <a:off x="0" y="-38100"/>
              <a:ext cx="4865705" cy="256236"/>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0" y="3007245"/>
            <a:ext cx="8301686" cy="6656867"/>
          </a:xfrm>
          <a:prstGeom prst="rect">
            <a:avLst/>
          </a:prstGeom>
        </p:spPr>
        <p:txBody>
          <a:bodyPr anchor="t" rtlCol="false" tIns="0" lIns="0" bIns="0" rIns="0">
            <a:spAutoFit/>
          </a:bodyPr>
          <a:lstStyle/>
          <a:p>
            <a:pPr algn="ctr">
              <a:lnSpc>
                <a:spcPts val="4530"/>
              </a:lnSpc>
            </a:pPr>
          </a:p>
          <a:p>
            <a:pPr algn="ctr">
              <a:lnSpc>
                <a:spcPts val="4530"/>
              </a:lnSpc>
            </a:pPr>
          </a:p>
          <a:p>
            <a:pPr algn="l" marL="698703" indent="-349351" lvl="1">
              <a:lnSpc>
                <a:spcPts val="4530"/>
              </a:lnSpc>
              <a:buFont typeface="Arial"/>
              <a:buChar char="•"/>
            </a:pPr>
            <a:r>
              <a:rPr lang="en-US" b="true" sz="3236">
                <a:solidFill>
                  <a:srgbClr val="000000"/>
                </a:solidFill>
                <a:latin typeface="Bebas Neue Bold"/>
                <a:ea typeface="Bebas Neue Bold"/>
                <a:cs typeface="Bebas Neue Bold"/>
                <a:sym typeface="Bebas Neue Bold"/>
              </a:rPr>
              <a:t>C1</a:t>
            </a:r>
            <a:r>
              <a:rPr lang="en-US" sz="3236">
                <a:solidFill>
                  <a:srgbClr val="000000"/>
                </a:solidFill>
                <a:latin typeface="Bebas Neue"/>
                <a:ea typeface="Bebas Neue"/>
                <a:cs typeface="Bebas Neue"/>
                <a:sym typeface="Bebas Neue"/>
              </a:rPr>
              <a:t> Flexionar la cabeza.</a:t>
            </a:r>
          </a:p>
          <a:p>
            <a:pPr algn="l" marL="698703" indent="-349351" lvl="1">
              <a:lnSpc>
                <a:spcPts val="4530"/>
              </a:lnSpc>
              <a:buFont typeface="Arial"/>
              <a:buChar char="•"/>
            </a:pPr>
            <a:r>
              <a:rPr lang="en-US" b="true" sz="3236">
                <a:solidFill>
                  <a:srgbClr val="000000"/>
                </a:solidFill>
                <a:latin typeface="Bebas Neue Bold"/>
                <a:ea typeface="Bebas Neue Bold"/>
                <a:cs typeface="Bebas Neue Bold"/>
                <a:sym typeface="Bebas Neue Bold"/>
              </a:rPr>
              <a:t>C2</a:t>
            </a:r>
            <a:r>
              <a:rPr lang="en-US" sz="3236">
                <a:solidFill>
                  <a:srgbClr val="000000"/>
                </a:solidFill>
                <a:latin typeface="Bebas Neue"/>
                <a:ea typeface="Bebas Neue"/>
                <a:cs typeface="Bebas Neue"/>
                <a:sym typeface="Bebas Neue"/>
              </a:rPr>
              <a:t> Extender la cabeza. </a:t>
            </a:r>
          </a:p>
          <a:p>
            <a:pPr algn="l" marL="698703" indent="-349351" lvl="1">
              <a:lnSpc>
                <a:spcPts val="4530"/>
              </a:lnSpc>
              <a:buFont typeface="Arial"/>
              <a:buChar char="•"/>
            </a:pPr>
            <a:r>
              <a:rPr lang="en-US" b="true" sz="3236">
                <a:solidFill>
                  <a:srgbClr val="000000"/>
                </a:solidFill>
                <a:latin typeface="Bebas Neue Bold"/>
                <a:ea typeface="Bebas Neue Bold"/>
                <a:cs typeface="Bebas Neue Bold"/>
                <a:sym typeface="Bebas Neue Bold"/>
              </a:rPr>
              <a:t>C3</a:t>
            </a:r>
            <a:r>
              <a:rPr lang="en-US" sz="3236">
                <a:solidFill>
                  <a:srgbClr val="000000"/>
                </a:solidFill>
                <a:latin typeface="Bebas Neue"/>
                <a:ea typeface="Bebas Neue"/>
                <a:cs typeface="Bebas Neue"/>
                <a:sym typeface="Bebas Neue"/>
              </a:rPr>
              <a:t> Flexionar la cabeza lateralmente.</a:t>
            </a:r>
          </a:p>
          <a:p>
            <a:pPr algn="l" marL="698703" indent="-349351" lvl="1">
              <a:lnSpc>
                <a:spcPts val="4530"/>
              </a:lnSpc>
              <a:buFont typeface="Arial"/>
              <a:buChar char="•"/>
            </a:pPr>
            <a:r>
              <a:rPr lang="en-US" b="true" sz="3236">
                <a:solidFill>
                  <a:srgbClr val="000000"/>
                </a:solidFill>
                <a:latin typeface="Bebas Neue Bold"/>
                <a:ea typeface="Bebas Neue Bold"/>
                <a:cs typeface="Bebas Neue Bold"/>
                <a:sym typeface="Bebas Neue Bold"/>
              </a:rPr>
              <a:t>C4</a:t>
            </a:r>
            <a:r>
              <a:rPr lang="en-US" sz="3236">
                <a:solidFill>
                  <a:srgbClr val="000000"/>
                </a:solidFill>
                <a:latin typeface="Bebas Neue"/>
                <a:ea typeface="Bebas Neue"/>
                <a:cs typeface="Bebas Neue"/>
                <a:sym typeface="Bebas Neue"/>
              </a:rPr>
              <a:t> Elevar el hombro. </a:t>
            </a:r>
          </a:p>
          <a:p>
            <a:pPr algn="l" marL="698703" indent="-349351" lvl="1">
              <a:lnSpc>
                <a:spcPts val="4530"/>
              </a:lnSpc>
              <a:buFont typeface="Arial"/>
              <a:buChar char="•"/>
            </a:pPr>
            <a:r>
              <a:rPr lang="en-US" b="true" sz="3236">
                <a:solidFill>
                  <a:srgbClr val="000000"/>
                </a:solidFill>
                <a:latin typeface="Bebas Neue Bold"/>
                <a:ea typeface="Bebas Neue Bold"/>
                <a:cs typeface="Bebas Neue Bold"/>
                <a:sym typeface="Bebas Neue Bold"/>
              </a:rPr>
              <a:t>C5</a:t>
            </a:r>
            <a:r>
              <a:rPr lang="en-US" sz="3236">
                <a:solidFill>
                  <a:srgbClr val="000000"/>
                </a:solidFill>
                <a:latin typeface="Bebas Neue"/>
                <a:ea typeface="Bebas Neue"/>
                <a:cs typeface="Bebas Neue"/>
                <a:sym typeface="Bebas Neue"/>
              </a:rPr>
              <a:t> Abducir el brazo.</a:t>
            </a:r>
          </a:p>
          <a:p>
            <a:pPr algn="l" marL="698703" indent="-349351" lvl="1">
              <a:lnSpc>
                <a:spcPts val="4530"/>
              </a:lnSpc>
              <a:buFont typeface="Arial"/>
              <a:buChar char="•"/>
            </a:pPr>
            <a:r>
              <a:rPr lang="en-US" b="true" sz="3236">
                <a:solidFill>
                  <a:srgbClr val="000000"/>
                </a:solidFill>
                <a:latin typeface="Bebas Neue Bold"/>
                <a:ea typeface="Bebas Neue Bold"/>
                <a:cs typeface="Bebas Neue Bold"/>
                <a:sym typeface="Bebas Neue Bold"/>
              </a:rPr>
              <a:t>C6</a:t>
            </a:r>
            <a:r>
              <a:rPr lang="en-US" sz="3236">
                <a:solidFill>
                  <a:srgbClr val="000000"/>
                </a:solidFill>
                <a:latin typeface="Bebas Neue"/>
                <a:ea typeface="Bebas Neue"/>
                <a:cs typeface="Bebas Neue"/>
                <a:sym typeface="Bebas Neue"/>
              </a:rPr>
              <a:t> Flexión del antebrazo y extensión de la muñeca brazo. </a:t>
            </a:r>
          </a:p>
          <a:p>
            <a:pPr algn="l" marL="698703" indent="-349351" lvl="1">
              <a:lnSpc>
                <a:spcPts val="4530"/>
              </a:lnSpc>
              <a:buFont typeface="Arial"/>
              <a:buChar char="•"/>
            </a:pPr>
            <a:r>
              <a:rPr lang="en-US" b="true" sz="3236">
                <a:solidFill>
                  <a:srgbClr val="000000"/>
                </a:solidFill>
                <a:latin typeface="Bebas Neue Bold"/>
                <a:ea typeface="Bebas Neue Bold"/>
                <a:cs typeface="Bebas Neue Bold"/>
                <a:sym typeface="Bebas Neue Bold"/>
              </a:rPr>
              <a:t>C7</a:t>
            </a:r>
            <a:r>
              <a:rPr lang="en-US" sz="3236">
                <a:solidFill>
                  <a:srgbClr val="000000"/>
                </a:solidFill>
                <a:latin typeface="Bebas Neue"/>
                <a:ea typeface="Bebas Neue"/>
                <a:cs typeface="Bebas Neue"/>
                <a:sym typeface="Bebas Neue"/>
              </a:rPr>
              <a:t> Estirar el antebrazo y flexionar la muñeca. </a:t>
            </a:r>
          </a:p>
          <a:p>
            <a:pPr algn="l" marL="385829" indent="-192914" lvl="1">
              <a:lnSpc>
                <a:spcPts val="2501"/>
              </a:lnSpc>
              <a:buFont typeface="Arial"/>
              <a:buChar char="•"/>
            </a:pPr>
          </a:p>
          <a:p>
            <a:pPr algn="ctr">
              <a:lnSpc>
                <a:spcPts val="2501"/>
              </a:lnSpc>
              <a:spcBef>
                <a:spcPct val="0"/>
              </a:spcBef>
            </a:pPr>
          </a:p>
          <a:p>
            <a:pPr algn="ctr">
              <a:lnSpc>
                <a:spcPts val="2501"/>
              </a:lnSpc>
              <a:spcBef>
                <a:spcPct val="0"/>
              </a:spcBef>
            </a:pPr>
          </a:p>
        </p:txBody>
      </p:sp>
      <p:sp>
        <p:nvSpPr>
          <p:cNvPr name="Freeform 10" id="10"/>
          <p:cNvSpPr/>
          <p:nvPr/>
        </p:nvSpPr>
        <p:spPr>
          <a:xfrm flipH="false" flipV="false" rot="0">
            <a:off x="5488525" y="2736248"/>
            <a:ext cx="4125683" cy="6766077"/>
          </a:xfrm>
          <a:custGeom>
            <a:avLst/>
            <a:gdLst/>
            <a:ahLst/>
            <a:cxnLst/>
            <a:rect r="r" b="b" t="t" l="l"/>
            <a:pathLst>
              <a:path h="6766077" w="4125683">
                <a:moveTo>
                  <a:pt x="0" y="0"/>
                </a:moveTo>
                <a:lnTo>
                  <a:pt x="4125683" y="0"/>
                </a:lnTo>
                <a:lnTo>
                  <a:pt x="4125683" y="6766078"/>
                </a:lnTo>
                <a:lnTo>
                  <a:pt x="0" y="6766078"/>
                </a:lnTo>
                <a:lnTo>
                  <a:pt x="0" y="0"/>
                </a:lnTo>
                <a:close/>
              </a:path>
            </a:pathLst>
          </a:custGeom>
          <a:blipFill>
            <a:blip r:embed="rId3">
              <a:alphaModFix amt="57000"/>
            </a:blip>
            <a:stretch>
              <a:fillRect l="-13101" t="0" r="-13101" b="0"/>
            </a:stretch>
          </a:blipFill>
        </p:spPr>
      </p:sp>
      <p:sp>
        <p:nvSpPr>
          <p:cNvPr name="TextBox 11" id="11"/>
          <p:cNvSpPr txBox="true"/>
          <p:nvPr/>
        </p:nvSpPr>
        <p:spPr>
          <a:xfrm rot="0">
            <a:off x="9402443" y="2660048"/>
            <a:ext cx="8598833" cy="6478906"/>
          </a:xfrm>
          <a:prstGeom prst="rect">
            <a:avLst/>
          </a:prstGeom>
        </p:spPr>
        <p:txBody>
          <a:bodyPr anchor="t" rtlCol="false" tIns="0" lIns="0" bIns="0" rIns="0">
            <a:spAutoFit/>
          </a:bodyPr>
          <a:lstStyle/>
          <a:p>
            <a:pPr algn="l" marL="712462" indent="-356231" lvl="1">
              <a:lnSpc>
                <a:spcPts val="4619"/>
              </a:lnSpc>
              <a:buFont typeface="Arial"/>
              <a:buChar char="•"/>
            </a:pPr>
            <a:r>
              <a:rPr lang="en-US" b="true" sz="3299">
                <a:solidFill>
                  <a:srgbClr val="000000"/>
                </a:solidFill>
                <a:latin typeface="Bebas Neue Bold"/>
                <a:ea typeface="Bebas Neue Bold"/>
                <a:cs typeface="Bebas Neue Bold"/>
                <a:sym typeface="Bebas Neue Bold"/>
              </a:rPr>
              <a:t>C8</a:t>
            </a:r>
            <a:r>
              <a:rPr lang="en-US" sz="3299">
                <a:solidFill>
                  <a:srgbClr val="000000"/>
                </a:solidFill>
                <a:latin typeface="Bebas Neue"/>
                <a:ea typeface="Bebas Neue"/>
                <a:cs typeface="Bebas Neue"/>
                <a:sym typeface="Bebas Neue"/>
              </a:rPr>
              <a:t> Extender el pulgar y movimiento cubital de este dedo. </a:t>
            </a:r>
          </a:p>
          <a:p>
            <a:pPr algn="l" marL="712462" indent="-356231" lvl="1">
              <a:lnSpc>
                <a:spcPts val="4619"/>
              </a:lnSpc>
              <a:buFont typeface="Arial"/>
              <a:buChar char="•"/>
            </a:pPr>
            <a:r>
              <a:rPr lang="en-US" b="true" sz="3299">
                <a:solidFill>
                  <a:srgbClr val="000000"/>
                </a:solidFill>
                <a:latin typeface="Bebas Neue Bold"/>
                <a:ea typeface="Bebas Neue Bold"/>
                <a:cs typeface="Bebas Neue Bold"/>
                <a:sym typeface="Bebas Neue Bold"/>
              </a:rPr>
              <a:t>T1</a:t>
            </a:r>
            <a:r>
              <a:rPr lang="en-US" sz="3299">
                <a:solidFill>
                  <a:srgbClr val="000000"/>
                </a:solidFill>
                <a:latin typeface="Bebas Neue"/>
                <a:ea typeface="Bebas Neue"/>
                <a:cs typeface="Bebas Neue"/>
                <a:sym typeface="Bebas Neue"/>
              </a:rPr>
              <a:t> Abrir y cerrar los dedos.</a:t>
            </a:r>
          </a:p>
          <a:p>
            <a:pPr algn="l" marL="712462" indent="-356231" lvl="1">
              <a:lnSpc>
                <a:spcPts val="4619"/>
              </a:lnSpc>
              <a:buFont typeface="Arial"/>
              <a:buChar char="•"/>
            </a:pPr>
            <a:r>
              <a:rPr lang="en-US" b="true" sz="3299">
                <a:solidFill>
                  <a:srgbClr val="000000"/>
                </a:solidFill>
                <a:latin typeface="Bebas Neue Bold"/>
                <a:ea typeface="Bebas Neue Bold"/>
                <a:cs typeface="Bebas Neue Bold"/>
                <a:sym typeface="Bebas Neue Bold"/>
              </a:rPr>
              <a:t>L2 </a:t>
            </a:r>
            <a:r>
              <a:rPr lang="en-US" sz="3299">
                <a:solidFill>
                  <a:srgbClr val="000000"/>
                </a:solidFill>
                <a:latin typeface="Bebas Neue"/>
                <a:ea typeface="Bebas Neue"/>
                <a:cs typeface="Bebas Neue"/>
                <a:sym typeface="Bebas Neue"/>
              </a:rPr>
              <a:t>Flexionar el muslo.</a:t>
            </a:r>
          </a:p>
          <a:p>
            <a:pPr algn="l" marL="712462" indent="-356231" lvl="1">
              <a:lnSpc>
                <a:spcPts val="4619"/>
              </a:lnSpc>
              <a:buFont typeface="Arial"/>
              <a:buChar char="•"/>
            </a:pPr>
            <a:r>
              <a:rPr lang="en-US" b="true" sz="3299">
                <a:solidFill>
                  <a:srgbClr val="000000"/>
                </a:solidFill>
                <a:latin typeface="Bebas Neue Bold"/>
                <a:ea typeface="Bebas Neue Bold"/>
                <a:cs typeface="Bebas Neue Bold"/>
                <a:sym typeface="Bebas Neue Bold"/>
              </a:rPr>
              <a:t>L3 </a:t>
            </a:r>
            <a:r>
              <a:rPr lang="en-US" sz="3299">
                <a:solidFill>
                  <a:srgbClr val="000000"/>
                </a:solidFill>
                <a:latin typeface="Bebas Neue"/>
                <a:ea typeface="Bebas Neue"/>
                <a:cs typeface="Bebas Neue"/>
                <a:sym typeface="Bebas Neue"/>
              </a:rPr>
              <a:t>Extender la rodilla.</a:t>
            </a:r>
          </a:p>
          <a:p>
            <a:pPr algn="l" marL="712462" indent="-356231" lvl="1">
              <a:lnSpc>
                <a:spcPts val="4619"/>
              </a:lnSpc>
              <a:buFont typeface="Arial"/>
              <a:buChar char="•"/>
            </a:pPr>
            <a:r>
              <a:rPr lang="en-US" b="true" sz="3299">
                <a:solidFill>
                  <a:srgbClr val="000000"/>
                </a:solidFill>
                <a:latin typeface="Bebas Neue Bold"/>
                <a:ea typeface="Bebas Neue Bold"/>
                <a:cs typeface="Bebas Neue Bold"/>
                <a:sym typeface="Bebas Neue Bold"/>
              </a:rPr>
              <a:t>L4</a:t>
            </a:r>
            <a:r>
              <a:rPr lang="en-US" sz="3299">
                <a:solidFill>
                  <a:srgbClr val="000000"/>
                </a:solidFill>
                <a:latin typeface="Bebas Neue"/>
                <a:ea typeface="Bebas Neue"/>
                <a:cs typeface="Bebas Neue"/>
                <a:sym typeface="Bebas Neue"/>
              </a:rPr>
              <a:t> Dorsiflexión.</a:t>
            </a:r>
          </a:p>
          <a:p>
            <a:pPr algn="l" marL="712462" indent="-356231" lvl="1">
              <a:lnSpc>
                <a:spcPts val="4619"/>
              </a:lnSpc>
              <a:buFont typeface="Arial"/>
              <a:buChar char="•"/>
            </a:pPr>
            <a:r>
              <a:rPr lang="en-US" b="true" sz="3299">
                <a:solidFill>
                  <a:srgbClr val="000000"/>
                </a:solidFill>
                <a:latin typeface="Bebas Neue Bold"/>
                <a:ea typeface="Bebas Neue Bold"/>
                <a:cs typeface="Bebas Neue Bold"/>
                <a:sym typeface="Bebas Neue Bold"/>
              </a:rPr>
              <a:t>L5</a:t>
            </a:r>
            <a:r>
              <a:rPr lang="en-US" sz="3299">
                <a:solidFill>
                  <a:srgbClr val="000000"/>
                </a:solidFill>
                <a:latin typeface="Bebas Neue"/>
                <a:ea typeface="Bebas Neue"/>
                <a:cs typeface="Bebas Neue"/>
                <a:sym typeface="Bebas Neue"/>
              </a:rPr>
              <a:t> Extensión del dedo gordo del pie.</a:t>
            </a:r>
          </a:p>
          <a:p>
            <a:pPr algn="l" marL="712462" indent="-356231" lvl="1">
              <a:lnSpc>
                <a:spcPts val="4619"/>
              </a:lnSpc>
              <a:buFont typeface="Arial"/>
              <a:buChar char="•"/>
            </a:pPr>
            <a:r>
              <a:rPr lang="en-US" sz="3299">
                <a:solidFill>
                  <a:srgbClr val="000000"/>
                </a:solidFill>
                <a:latin typeface="Bebas Neue"/>
                <a:ea typeface="Bebas Neue"/>
                <a:cs typeface="Bebas Neue"/>
                <a:sym typeface="Bebas Neue"/>
              </a:rPr>
              <a:t>S1</a:t>
            </a:r>
            <a:r>
              <a:rPr lang="en-US" b="true" sz="3299">
                <a:solidFill>
                  <a:srgbClr val="000000"/>
                </a:solidFill>
                <a:latin typeface="Bebas Neue Bold"/>
                <a:ea typeface="Bebas Neue Bold"/>
                <a:cs typeface="Bebas Neue Bold"/>
                <a:sym typeface="Bebas Neue Bold"/>
              </a:rPr>
              <a:t> </a:t>
            </a:r>
            <a:r>
              <a:rPr lang="en-US" sz="3299">
                <a:solidFill>
                  <a:srgbClr val="000000"/>
                </a:solidFill>
                <a:latin typeface="Bebas Neue"/>
                <a:ea typeface="Bebas Neue"/>
                <a:cs typeface="Bebas Neue"/>
                <a:sym typeface="Bebas Neue"/>
              </a:rPr>
              <a:t>Eversión del pie, extensión del muslo y flexión de la rodilla.</a:t>
            </a:r>
          </a:p>
          <a:p>
            <a:pPr algn="l" marL="712462" indent="-356231" lvl="1">
              <a:lnSpc>
                <a:spcPts val="4619"/>
              </a:lnSpc>
              <a:buFont typeface="Arial"/>
              <a:buChar char="•"/>
            </a:pPr>
            <a:r>
              <a:rPr lang="en-US" b="true" sz="3299">
                <a:solidFill>
                  <a:srgbClr val="000000"/>
                </a:solidFill>
                <a:latin typeface="Bebas Neue Bold"/>
                <a:ea typeface="Bebas Neue Bold"/>
                <a:cs typeface="Bebas Neue Bold"/>
                <a:sym typeface="Bebas Neue Bold"/>
              </a:rPr>
              <a:t>S2</a:t>
            </a:r>
            <a:r>
              <a:rPr lang="en-US" sz="3299">
                <a:solidFill>
                  <a:srgbClr val="000000"/>
                </a:solidFill>
                <a:latin typeface="Bebas Neue"/>
                <a:ea typeface="Bebas Neue"/>
                <a:cs typeface="Bebas Neue"/>
                <a:sym typeface="Bebas Neue"/>
              </a:rPr>
              <a:t> Flexión de la rodilla.</a:t>
            </a:r>
          </a:p>
          <a:p>
            <a:pPr algn="l" marL="712462" indent="-356231" lvl="1">
              <a:lnSpc>
                <a:spcPts val="4619"/>
              </a:lnSpc>
              <a:buFont typeface="Arial"/>
              <a:buChar char="•"/>
            </a:pPr>
            <a:r>
              <a:rPr lang="en-US" b="true" sz="3299">
                <a:solidFill>
                  <a:srgbClr val="000000"/>
                </a:solidFill>
                <a:latin typeface="Bebas Neue Bold"/>
                <a:ea typeface="Bebas Neue Bold"/>
                <a:cs typeface="Bebas Neue Bold"/>
                <a:sym typeface="Bebas Neue Bold"/>
              </a:rPr>
              <a:t>S3</a:t>
            </a:r>
            <a:r>
              <a:rPr lang="en-US" sz="3299">
                <a:solidFill>
                  <a:srgbClr val="000000"/>
                </a:solidFill>
                <a:latin typeface="Bebas Neue"/>
                <a:ea typeface="Bebas Neue"/>
                <a:cs typeface="Bebas Neue"/>
                <a:sym typeface="Bebas Neue"/>
              </a:rPr>
              <a:t> Músculos intrínsecos del pie.</a:t>
            </a:r>
          </a:p>
          <a:p>
            <a:pPr algn="l" marL="712462" indent="-356231" lvl="1">
              <a:lnSpc>
                <a:spcPts val="4619"/>
              </a:lnSpc>
              <a:buFont typeface="Arial"/>
              <a:buChar char="•"/>
            </a:pPr>
            <a:r>
              <a:rPr lang="en-US" b="true" sz="3299">
                <a:solidFill>
                  <a:srgbClr val="000000"/>
                </a:solidFill>
                <a:latin typeface="Bebas Neue Bold"/>
                <a:ea typeface="Bebas Neue Bold"/>
                <a:cs typeface="Bebas Neue Bold"/>
                <a:sym typeface="Bebas Neue Bold"/>
              </a:rPr>
              <a:t>S4 y S5</a:t>
            </a:r>
            <a:r>
              <a:rPr lang="en-US" sz="3299">
                <a:solidFill>
                  <a:srgbClr val="000000"/>
                </a:solidFill>
                <a:latin typeface="Bebas Neue"/>
                <a:ea typeface="Bebas Neue"/>
                <a:cs typeface="Bebas Neue"/>
                <a:sym typeface="Bebas Neue"/>
              </a:rPr>
              <a:t> Movimientos perianales.</a:t>
            </a:r>
          </a:p>
        </p:txBody>
      </p:sp>
      <p:sp>
        <p:nvSpPr>
          <p:cNvPr name="TextBox 12" id="12"/>
          <p:cNvSpPr txBox="true"/>
          <p:nvPr/>
        </p:nvSpPr>
        <p:spPr>
          <a:xfrm rot="0">
            <a:off x="3212476" y="1106837"/>
            <a:ext cx="14788800" cy="1448436"/>
          </a:xfrm>
          <a:prstGeom prst="rect">
            <a:avLst/>
          </a:prstGeom>
        </p:spPr>
        <p:txBody>
          <a:bodyPr anchor="t" rtlCol="false" tIns="0" lIns="0" bIns="0" rIns="0">
            <a:spAutoFit/>
          </a:bodyPr>
          <a:lstStyle/>
          <a:p>
            <a:pPr algn="ctr">
              <a:lnSpc>
                <a:spcPts val="7139"/>
              </a:lnSpc>
              <a:spcBef>
                <a:spcPct val="0"/>
              </a:spcBef>
            </a:pPr>
            <a:r>
              <a:rPr lang="en-US" sz="5099">
                <a:solidFill>
                  <a:srgbClr val="000000"/>
                </a:solidFill>
                <a:latin typeface="Bebas Neue Cyrillic"/>
                <a:ea typeface="Bebas Neue Cyrillic"/>
                <a:cs typeface="Bebas Neue Cyrillic"/>
                <a:sym typeface="Bebas Neue Cyrillic"/>
              </a:rPr>
              <a:t>¿Cuáles son los miotomas?</a:t>
            </a:r>
          </a:p>
          <a:p>
            <a:pPr algn="ctr">
              <a:lnSpc>
                <a:spcPts val="4339"/>
              </a:lnSpc>
              <a:spcBef>
                <a:spcPct val="0"/>
              </a:spcBef>
            </a:pPr>
            <a:r>
              <a:rPr lang="en-US" sz="3099">
                <a:solidFill>
                  <a:srgbClr val="000000"/>
                </a:solidFill>
                <a:latin typeface="Bebas Neue"/>
                <a:ea typeface="Bebas Neue"/>
                <a:cs typeface="Bebas Neue"/>
                <a:sym typeface="Bebas Neue"/>
              </a:rPr>
              <a:t>Los miotomas se dividen de acuerdo a la zona muscular que es inervada por cada nervio o plexo nervioso es decir: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DAFzb3qLImI</dc:identifier>
  <dcterms:modified xsi:type="dcterms:W3CDTF">2011-08-01T06:04:30Z</dcterms:modified>
  <cp:revision>1</cp:revision>
  <dc:title>Terapia Neural LCDA Beatriz Sánchez</dc:title>
</cp:coreProperties>
</file>