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10" r:id="rId2"/>
    <p:sldId id="391" r:id="rId3"/>
    <p:sldId id="411" r:id="rId4"/>
    <p:sldId id="413" r:id="rId5"/>
    <p:sldId id="438" r:id="rId6"/>
    <p:sldId id="439" r:id="rId7"/>
    <p:sldId id="428" r:id="rId8"/>
    <p:sldId id="440" r:id="rId9"/>
    <p:sldId id="441" r:id="rId10"/>
    <p:sldId id="429" r:id="rId11"/>
    <p:sldId id="430" r:id="rId12"/>
    <p:sldId id="436" r:id="rId13"/>
    <p:sldId id="437" r:id="rId14"/>
    <p:sldId id="442" r:id="rId15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26/06/2026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1597-509D-CF05-D72A-6F8C1EDE8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551E59-EBCA-19BF-021C-11A678B6E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930B405-5EE1-C9DD-4A64-5DAB4FD489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36E15F-B826-AAE4-9317-43564F5D8A6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6816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C24F-E933-61B0-9DEA-F9A83B74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BC11C-2635-455F-15A4-F8D7E8033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6D4179-6B28-BAB1-A8A0-736F414D3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AA31C0-A04B-C57E-47CD-26D13254E3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4787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AAB93-1BE9-7592-E2D5-350E9364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FC90556-797B-CB32-1F3C-55357753C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602D871-D921-7E93-1940-7984D80E49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552131-EE70-5302-1FA9-7096DC00B37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513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C" sz="2800" dirty="0"/>
              <a:t>Alternativas No Invasivas (Mesoterapia Virtual)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959220" y="1643973"/>
            <a:ext cx="90829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91A22A9-0322-9AF1-5FE9-E3F49A569600}"/>
              </a:ext>
            </a:extLst>
          </p:cNvPr>
          <p:cNvSpPr txBox="1"/>
          <p:nvPr/>
        </p:nvSpPr>
        <p:spPr>
          <a:xfrm>
            <a:off x="594361" y="2528411"/>
            <a:ext cx="576833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Microneedling (Pen/Rodillo):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Apertura de </a:t>
            </a:r>
            <a:r>
              <a:rPr kumimoji="0" lang="es-EC" altLang="es-EC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microcanales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mecánicos para la penetración del activo. Excelente estímulo mecánico de colágeno.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Electroporación: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Uso de ondas electromagnéticas que alteran temporalmente la permeabilidad de la membrana celular (poros transitorios) para introducir macromoléculas sin usar agujas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1C3D4C7-71D1-6FB4-58DE-DEF8D76C6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350" y="1673141"/>
            <a:ext cx="3180150" cy="2432178"/>
          </a:xfrm>
          <a:prstGeom prst="rect">
            <a:avLst/>
          </a:prstGeom>
        </p:spPr>
      </p:pic>
      <p:pic>
        <p:nvPicPr>
          <p:cNvPr id="6147" name="Picture 3" descr="Electroporación estética – Cosmetologas">
            <a:extLst>
              <a:ext uri="{FF2B5EF4-FFF2-40B4-BE49-F238E27FC236}">
                <a16:creationId xmlns:a16="http://schemas.microsoft.com/office/drawing/2014/main" id="{021F4AF2-DF97-D81E-5A7C-7C5A9EA8A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892" y="4105319"/>
            <a:ext cx="3332608" cy="27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Protocolo del Tratamiento Paso a Paso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356840" y="2451335"/>
            <a:ext cx="878158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66A93D8-DCF9-8FA9-769F-F5F7125B5FBC}"/>
              </a:ext>
            </a:extLst>
          </p:cNvPr>
          <p:cNvSpPr txBox="1"/>
          <p:nvPr/>
        </p:nvSpPr>
        <p:spPr>
          <a:xfrm>
            <a:off x="0" y="2228850"/>
            <a:ext cx="121919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Evaluación y Diagnóstico: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Llenado de la ficha clínica y consentimiento informado.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Higienización:</a:t>
            </a:r>
            <a:r>
              <a:rPr kumimoji="0" lang="es-EC" altLang="es-EC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Limpieza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profunda del rostro.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Exfoliación suave: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Peeling químico suave (ej. ácido mandélico o láctico) o peeling ultrasónico para retirar células muertas.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Antisepsia estricta: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Limpieza con clorhexidina al 2% o alcohol iodado.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Aplicación: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Ejecución de la técnica seleccionada (pápula, nappage o microneedling) con el cóctel elegido.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Calma y Sellado: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Mascarilla hidroplástica o descongestiva + Fotoprotección solar alta (FPS 50+)</a:t>
            </a:r>
          </a:p>
        </p:txBody>
      </p:sp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684A8-8C17-A978-6351-60619BE0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134D6764-241A-EEB3-A1C9-B7F974A423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3350" y="102879"/>
            <a:ext cx="11334753" cy="1680200"/>
          </a:xfrm>
        </p:spPr>
        <p:txBody>
          <a:bodyPr/>
          <a:lstStyle/>
          <a:p>
            <a:r>
              <a:rPr lang="es-ES" sz="3600" dirty="0"/>
              <a:t>Efectos Secundarios y Cuidados Post-Tratamiento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C30DB2A-9CBA-229D-2F86-B65E895A69B1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B342F454-09AA-66E9-2337-7FC10B5528E0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6A636E64-A71D-145D-6B19-7C52A6441B3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2497E4B2-E0BF-8743-085D-FDE6373D632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6B726C97-FCF4-037A-EC0C-19654B88D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8AAE9E40-F970-9A19-472D-E30AED2D2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6B410258-EAE5-0E3A-CAD8-01CEA0E20C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433FA64-F9B8-DCBE-BDC4-1825E725C89A}"/>
              </a:ext>
            </a:extLst>
          </p:cNvPr>
          <p:cNvSpPr txBox="1"/>
          <p:nvPr/>
        </p:nvSpPr>
        <p:spPr>
          <a:xfrm>
            <a:off x="672790" y="2194802"/>
            <a:ext cx="490886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/>
              <a:t>Efectos normales (pasajeros):</a:t>
            </a:r>
            <a:endParaRPr lang="es-ES" sz="3200" dirty="0"/>
          </a:p>
          <a:p>
            <a:r>
              <a:rPr lang="es-ES" sz="3200" dirty="0"/>
              <a:t>Eritema (enrojecimiento) local.</a:t>
            </a:r>
          </a:p>
          <a:p>
            <a:r>
              <a:rPr lang="es-ES" sz="3200" dirty="0"/>
              <a:t>Pequeños hematomas (equimosis) en zonas vasculares.</a:t>
            </a:r>
          </a:p>
          <a:p>
            <a:r>
              <a:rPr lang="es-ES" sz="3200" dirty="0"/>
              <a:t>Ligera inflamación.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AutoShape 3" descr="Curso de Peeling Químico: Claves para Profesionales | We">
            <a:extLst>
              <a:ext uri="{FF2B5EF4-FFF2-40B4-BE49-F238E27FC236}">
                <a16:creationId xmlns:a16="http://schemas.microsoft.com/office/drawing/2014/main" id="{53D11CE0-F9E8-CD0C-440E-CE5868416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FB8BD2-217B-6623-28A8-3F9AACC90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550" y="1660169"/>
            <a:ext cx="3637186" cy="47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74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08B8-9F62-FF4E-8921-3CE52E4E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C1AF90D-3BD5-2200-3A98-788B8DB628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dirty="0"/>
              <a:t>Cuidados en casa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61E58DA2-A8DD-F4F8-8C02-09A3D1F9F0CC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92E4B85-AE73-CFF5-4205-AE5174D835DC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DE4F12FB-47B7-8376-6840-C2A33912DBC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452A411-CE8A-D648-4975-FD3F62563B9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E23ECE6-DA33-0C28-AFD8-043B44751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55B65E-3218-394A-3F9B-7D58128A5072}"/>
              </a:ext>
            </a:extLst>
          </p:cNvPr>
          <p:cNvSpPr txBox="1"/>
          <p:nvPr/>
        </p:nvSpPr>
        <p:spPr>
          <a:xfrm>
            <a:off x="402957" y="2177291"/>
            <a:ext cx="1106514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800" dirty="0"/>
          </a:p>
          <a:p>
            <a:r>
              <a:rPr lang="es-ES" sz="2800" dirty="0"/>
              <a:t>.</a:t>
            </a:r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2A015A10-B8DF-BD73-B645-09A9888EF7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F68F7B13-3778-BBC3-D51B-85C0B6BFC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B1F519-7823-3C9B-40F3-6086E4B44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490" y="1931679"/>
            <a:ext cx="4051977" cy="405197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8C11E39-B07C-F8C5-C10E-D29F92A239AD}"/>
              </a:ext>
            </a:extLst>
          </p:cNvPr>
          <p:cNvSpPr txBox="1"/>
          <p:nvPr/>
        </p:nvSpPr>
        <p:spPr>
          <a:xfrm>
            <a:off x="594360" y="2247037"/>
            <a:ext cx="765429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maquillarse durante las primeras 12-24 horas.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Evitar la exposición solar directa, saunas, piscinas y ejercicio físico intenso por 48 horas.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Uso estricto de protector solar cada 3 horas.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Hidratación con cremas reparadoras (alantoína, centella asiática).</a:t>
            </a:r>
          </a:p>
        </p:txBody>
      </p:sp>
    </p:spTree>
    <p:extLst>
      <p:ext uri="{BB962C8B-B14F-4D97-AF65-F5344CB8AC3E}">
        <p14:creationId xmlns:p14="http://schemas.microsoft.com/office/powerpoint/2010/main" val="2911678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9181-585B-1241-499C-528CF1AC1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80FE4CB-1AE6-FCD7-7B35-CF52B9EA6B4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/>
              <a:t>Contraindicaciones Absolutas y Relativas</a:t>
            </a:r>
            <a:br>
              <a:rPr lang="es-ES" sz="2800" dirty="0"/>
            </a:br>
            <a:r>
              <a:rPr lang="es-ES" sz="2800" dirty="0"/>
              <a:t>¡Atención! La seguridad del paciente es lo primero.</a:t>
            </a:r>
            <a:br>
              <a:rPr lang="es-ES" sz="1800" dirty="0"/>
            </a:b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95853304-7D9E-852F-FAB9-E1A33C2B3A5F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89BE7D5-3DDA-959D-7107-4DC27A8370A1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F0DFAA6-7488-2436-5846-0431FA46FFE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A1C2EB2-909C-C589-E569-1DAF7F3B68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1E86182-2CD9-5CB3-8A96-8D5411439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0E98ABC-1754-8DD2-A729-E6FF27CF3DC9}"/>
              </a:ext>
            </a:extLst>
          </p:cNvPr>
          <p:cNvSpPr txBox="1"/>
          <p:nvPr/>
        </p:nvSpPr>
        <p:spPr>
          <a:xfrm>
            <a:off x="402957" y="2177291"/>
            <a:ext cx="1106514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800" dirty="0"/>
          </a:p>
          <a:p>
            <a:r>
              <a:rPr lang="es-ES" sz="2800" dirty="0"/>
              <a:t>.</a:t>
            </a:r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CAAE2EC5-A844-8E9F-D2B7-741DCC56DB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5B8A7844-27E8-A50C-760B-695F450C98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E0CD5D-5A53-80C4-4B6E-2504CFD91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6033" y="2786079"/>
            <a:ext cx="3754007" cy="375400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F473A05-7125-2454-2EC1-899C2AA00A3C}"/>
              </a:ext>
            </a:extLst>
          </p:cNvPr>
          <p:cNvSpPr txBox="1"/>
          <p:nvPr/>
        </p:nvSpPr>
        <p:spPr>
          <a:xfrm>
            <a:off x="594360" y="2247037"/>
            <a:ext cx="76542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dirty="0">
                <a:latin typeface="Arial" panose="020B0604020202020204" pitchFamily="34" charset="0"/>
              </a:rPr>
              <a:t>Infecciones activas en la zona a tratar (Herpes simple, acné </a:t>
            </a:r>
            <a:r>
              <a:rPr lang="es-EC" altLang="es-EC" sz="2800" dirty="0" err="1">
                <a:latin typeface="Arial" panose="020B0604020202020204" pitchFamily="34" charset="0"/>
              </a:rPr>
              <a:t>pústulo</a:t>
            </a:r>
            <a:r>
              <a:rPr lang="es-EC" altLang="es-EC" sz="2800" dirty="0">
                <a:latin typeface="Arial" panose="020B0604020202020204" pitchFamily="34" charset="0"/>
              </a:rPr>
              <a:t>-quístico activo).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dirty="0">
                <a:latin typeface="Arial" panose="020B0604020202020204" pitchFamily="34" charset="0"/>
              </a:rPr>
              <a:t>Alergia conocida a cualquiera de los componentes del cóctel.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dirty="0">
                <a:latin typeface="Arial" panose="020B0604020202020204" pitchFamily="34" charset="0"/>
              </a:rPr>
              <a:t>Enfermedades autoinmunes sistémicas descompensadas.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dirty="0">
                <a:latin typeface="Arial" panose="020B0604020202020204" pitchFamily="34" charset="0"/>
              </a:rPr>
              <a:t>Trastornos de la coagulación o uso de anticoagulantes.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altLang="es-EC" sz="2800" dirty="0">
                <a:latin typeface="Arial" panose="020B0604020202020204" pitchFamily="34" charset="0"/>
              </a:rPr>
              <a:t>Embarazo y lactancia (por principio de precaución)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1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/>
              <a:t>OBJETIVO DE LA ASIGNATURA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57600" y="2281235"/>
            <a:ext cx="7810503" cy="3700457"/>
          </a:xfrm>
        </p:spPr>
        <p:txBody>
          <a:bodyPr lIns="0" tIns="228600" rIns="0" bIns="0"/>
          <a:lstStyle/>
          <a:p>
            <a:pPr marL="0" lvl="0" indent="0" algn="ctr">
              <a:buNone/>
            </a:pPr>
            <a:r>
              <a:rPr lang="es-ES" b="1" dirty="0"/>
              <a:t>"Capacitar al estudiante en el abordaje integral de la salud cutánea, integrando los fundamentos científicos de la enfermería con las técnicas avanzadas de la Dermatocosmiatría, para diseñar y ejecutar protocolos estéticos seguros, éticos y personalizados que promuevan la recuperación, prevención y mejora de la estética facial y corporal del paciente."</a:t>
            </a:r>
            <a:endParaRPr lang="es-MX" b="1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52425"/>
            <a:ext cx="10873743" cy="1430654"/>
          </a:xfrm>
        </p:spPr>
        <p:txBody>
          <a:bodyPr/>
          <a:lstStyle/>
          <a:p>
            <a:r>
              <a:rPr lang="es-ES" dirty="0"/>
              <a:t>Mesoterapia Facial: Ciencia, Principios Activos y Aplicación Clínica</a:t>
            </a:r>
            <a:br>
              <a:rPr lang="es-EC" dirty="0"/>
            </a:br>
            <a:r>
              <a:rPr lang="es-ES" dirty="0"/>
              <a:t> 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1931679"/>
            <a:ext cx="10993970" cy="4050013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4E90269-1721-B383-6D16-B4721AF7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54" y="1687185"/>
            <a:ext cx="5967046" cy="4818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4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1597215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¿Qué es la Mesoterapia Facial?</a:t>
            </a:r>
            <a:br>
              <a:rPr lang="es-ES" dirty="0"/>
            </a:br>
            <a:r>
              <a:rPr lang="es-ES" sz="2800" b="0" dirty="0"/>
              <a:t>Definición: Técnica médica/estética inventada por el Dr. Michel </a:t>
            </a:r>
            <a:r>
              <a:rPr lang="es-ES" sz="2800" b="0" dirty="0" err="1"/>
              <a:t>Pistor</a:t>
            </a:r>
            <a:r>
              <a:rPr lang="es-ES" sz="2800" b="0" dirty="0"/>
              <a:t> en 1952.</a:t>
            </a:r>
            <a:endParaRPr lang="es-EC" sz="2800" b="0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A4BFBD-77CA-167D-A275-041010B2DEE4}"/>
              </a:ext>
            </a:extLst>
          </p:cNvPr>
          <p:cNvSpPr txBox="1"/>
          <p:nvPr/>
        </p:nvSpPr>
        <p:spPr>
          <a:xfrm>
            <a:off x="1" y="2200760"/>
            <a:ext cx="80467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Principio fundamental: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C" altLang="es-EC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"Poco, pocas veces, y en el lugar adecuado".</a:t>
            </a: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Mecanismo de acción: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Consiste en la introducción de </a:t>
            </a:r>
            <a:r>
              <a:rPr kumimoji="0" lang="es-EC" altLang="es-EC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microdosis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sustancias activas (vitaminas, aminoácidos, coenzimas, ácido hialurónico) en el tejido dérmico superficial mediante microinyecciones o sistemas de entrega transdérmica (microneedling/electroporación).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Efecto dual:</a:t>
            </a: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Acción farmacológica de los principios activos.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Estimulación mecánica (refleja) por la aguja, que activa la cascada de reparación y la producción de colágeno.</a:t>
            </a:r>
          </a:p>
        </p:txBody>
      </p:sp>
      <p:pic>
        <p:nvPicPr>
          <p:cNvPr id="1027" name="Picture 3" descr="Qué es la mesoterapia facial y para qué sirve? - Clínica Londres">
            <a:extLst>
              <a:ext uri="{FF2B5EF4-FFF2-40B4-BE49-F238E27FC236}">
                <a16:creationId xmlns:a16="http://schemas.microsoft.com/office/drawing/2014/main" id="{4BA2D0C8-A0EF-0D35-AEE7-F5BBA62F3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21" y="2564597"/>
            <a:ext cx="4145275" cy="322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Capas de la Piel y Profundidad de Aplicación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0CAE3C7-DADD-7F45-1C3A-11494B74DF4E}"/>
              </a:ext>
            </a:extLst>
          </p:cNvPr>
          <p:cNvSpPr txBox="1"/>
          <p:nvPr/>
        </p:nvSpPr>
        <p:spPr>
          <a:xfrm>
            <a:off x="309964" y="2200759"/>
            <a:ext cx="642212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¿Dónde actuamos?</a:t>
            </a: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Epidermis / Unión dermoepidérmica: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Hidratación superficial y luminosidad.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Dermis Superficial (Papilar):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Estimulación de fibroblastos. Aquí se produce el verdadero efecto de redensificación.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Profundidad de la aguja: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Generalmente entre </a:t>
            </a: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mm y 2 mm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 rostro.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Ángulo de inclinación:</a:t>
            </a: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10° a 45° según la técnica elegida.</a:t>
            </a:r>
          </a:p>
        </p:txBody>
      </p:sp>
      <p:pic>
        <p:nvPicPr>
          <p:cNvPr id="2051" name="Picture 3" descr="Piel: Células, capas y características histológicas | Kenhub">
            <a:extLst>
              <a:ext uri="{FF2B5EF4-FFF2-40B4-BE49-F238E27FC236}">
                <a16:creationId xmlns:a16="http://schemas.microsoft.com/office/drawing/2014/main" id="{AA7CB522-0D61-77D0-05E7-CBAF599C4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382" y="1772206"/>
            <a:ext cx="5243735" cy="456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22511" y="2200759"/>
            <a:ext cx="6073489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¿Cuándo aplicarla?</a:t>
            </a:r>
            <a:endParaRPr lang="es-ES" sz="2800" dirty="0"/>
          </a:p>
          <a:p>
            <a:pPr algn="ctr"/>
            <a:r>
              <a:rPr lang="es-ES" sz="2800" dirty="0"/>
              <a:t>Deshidratación cutánea profunda.</a:t>
            </a:r>
          </a:p>
          <a:p>
            <a:pPr algn="ctr"/>
            <a:r>
              <a:rPr lang="es-ES" sz="2800" dirty="0"/>
              <a:t>Envejecimiento y </a:t>
            </a:r>
            <a:r>
              <a:rPr lang="es-ES" sz="2800" dirty="0" err="1"/>
              <a:t>fotoenvejecimiento</a:t>
            </a:r>
            <a:r>
              <a:rPr lang="es-ES" sz="2800" dirty="0"/>
              <a:t> (líneas de expresión, pérdida de turgencia).</a:t>
            </a:r>
          </a:p>
          <a:p>
            <a:pPr algn="ctr"/>
            <a:r>
              <a:rPr lang="es-ES" sz="2800" dirty="0"/>
              <a:t>Flacidez cutánea facial, cuello y escote.</a:t>
            </a:r>
          </a:p>
          <a:p>
            <a:pPr algn="ctr"/>
            <a:r>
              <a:rPr lang="es-ES" sz="2800" dirty="0"/>
              <a:t>Pieles opacas, desvitalizadas o "estresadas" (fumadores).</a:t>
            </a:r>
          </a:p>
          <a:p>
            <a:pPr algn="ctr"/>
            <a:r>
              <a:rPr lang="es-ES" sz="2800" dirty="0"/>
              <a:t>Coadyuvante en tratamientos de hiperpigmentación y secuelas de acné.</a:t>
            </a:r>
          </a:p>
          <a:p>
            <a:endParaRPr lang="es-ES" sz="2400" dirty="0"/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r>
              <a:rPr lang="es-EC" dirty="0"/>
              <a:t>Indicaciones Principales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 descr="Beneficios de la Mesoterapia Facial - Clínica Dr. Luis Zuluaga">
            <a:extLst>
              <a:ext uri="{FF2B5EF4-FFF2-40B4-BE49-F238E27FC236}">
                <a16:creationId xmlns:a16="http://schemas.microsoft.com/office/drawing/2014/main" id="{185B27D5-CF6C-977C-5523-B8CA50A91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6A3F05-4805-128A-EBF7-39E18D92A1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0296"/>
          <a:stretch>
            <a:fillRect/>
          </a:stretch>
        </p:blipFill>
        <p:spPr>
          <a:xfrm>
            <a:off x="5875844" y="1643973"/>
            <a:ext cx="6137728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Principios Activos Clave y sus Funciones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B58EFE76-67A3-5ECA-63FF-69C43F37E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840636"/>
              </p:ext>
            </p:extLst>
          </p:nvPr>
        </p:nvGraphicFramePr>
        <p:xfrm>
          <a:off x="594360" y="1466851"/>
          <a:ext cx="11178540" cy="519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180">
                  <a:extLst>
                    <a:ext uri="{9D8B030D-6E8A-4147-A177-3AD203B41FA5}">
                      <a16:colId xmlns:a16="http://schemas.microsoft.com/office/drawing/2014/main" val="1783504696"/>
                    </a:ext>
                  </a:extLst>
                </a:gridCol>
                <a:gridCol w="3726180">
                  <a:extLst>
                    <a:ext uri="{9D8B030D-6E8A-4147-A177-3AD203B41FA5}">
                      <a16:colId xmlns:a16="http://schemas.microsoft.com/office/drawing/2014/main" val="2119184600"/>
                    </a:ext>
                  </a:extLst>
                </a:gridCol>
                <a:gridCol w="3726180">
                  <a:extLst>
                    <a:ext uri="{9D8B030D-6E8A-4147-A177-3AD203B41FA5}">
                      <a16:colId xmlns:a16="http://schemas.microsoft.com/office/drawing/2014/main" val="68016576"/>
                    </a:ext>
                  </a:extLst>
                </a:gridCol>
              </a:tblGrid>
              <a:tr h="738304">
                <a:tc>
                  <a:txBody>
                    <a:bodyPr/>
                    <a:lstStyle/>
                    <a:p>
                      <a:r>
                        <a:rPr lang="es-EC" sz="3200" dirty="0"/>
                        <a:t>Activo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3200" dirty="0"/>
                        <a:t>Función Principal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3200" dirty="0"/>
                        <a:t>Indicación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299881"/>
                  </a:ext>
                </a:extLst>
              </a:tr>
              <a:tr h="785789">
                <a:tc>
                  <a:txBody>
                    <a:bodyPr/>
                    <a:lstStyle/>
                    <a:p>
                      <a:r>
                        <a:rPr lang="es-EC" sz="2000" b="1" dirty="0"/>
                        <a:t>Ácido Hialurónico (No reticulado)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Hidratación molecular higroscópica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Pieles secas, deshidratadas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51403"/>
                  </a:ext>
                </a:extLst>
              </a:tr>
              <a:tr h="785789">
                <a:tc>
                  <a:txBody>
                    <a:bodyPr/>
                    <a:lstStyle/>
                    <a:p>
                      <a:r>
                        <a:rPr lang="es-EC" sz="2000" b="1" dirty="0"/>
                        <a:t>Vitamina C (Ácido Ascórbico)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Antioxidante, síntesis de colágeno, aclarante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Fotoenvejecimiento, manchas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708777"/>
                  </a:ext>
                </a:extLst>
              </a:tr>
              <a:tr h="785789">
                <a:tc>
                  <a:txBody>
                    <a:bodyPr/>
                    <a:lstStyle/>
                    <a:p>
                      <a:r>
                        <a:rPr lang="es-EC" sz="2000" b="1" dirty="0"/>
                        <a:t>Silicio Orgánico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Regenerador de elastina y colágeno, reafirmante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Flacidez, crono envejecimiento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545715"/>
                  </a:ext>
                </a:extLst>
              </a:tr>
              <a:tr h="785789">
                <a:tc>
                  <a:txBody>
                    <a:bodyPr/>
                    <a:lstStyle/>
                    <a:p>
                      <a:r>
                        <a:rPr lang="es-EC" sz="2000" b="1" dirty="0"/>
                        <a:t>DMAE (Dimetiletanolamina)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Efecto tensor (precursor de acetilcolina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Flacidez severa, óvalo facial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550285"/>
                  </a:ext>
                </a:extLst>
              </a:tr>
              <a:tr h="785789">
                <a:tc>
                  <a:txBody>
                    <a:bodyPr/>
                    <a:lstStyle/>
                    <a:p>
                      <a:r>
                        <a:rPr lang="es-ES" sz="2000" b="1" dirty="0"/>
                        <a:t>Cócteles de Aminoácidos y Coenzimas.</a:t>
                      </a:r>
                    </a:p>
                    <a:p>
                      <a:r>
                        <a:rPr lang="es-ES" sz="2000" b="1" dirty="0"/>
                        <a:t>Cócteles de Aminoácidos y Coenzimas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/>
                        <a:t>Nutrición celular y reparación tisular</a:t>
                      </a:r>
                    </a:p>
                    <a:p>
                      <a:r>
                        <a:rPr lang="es-ES" sz="2000" b="1" dirty="0"/>
                        <a:t>Nutrición celular y reparación tisular</a:t>
                      </a:r>
                      <a:endParaRPr lang="es-EC" sz="2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000" b="1" dirty="0"/>
                        <a:t>Pieles maduras o desvitalizadas</a:t>
                      </a:r>
                    </a:p>
                    <a:p>
                      <a:endParaRPr lang="es-EC" sz="2000" b="1" dirty="0"/>
                    </a:p>
                    <a:p>
                      <a:r>
                        <a:rPr lang="es-EC" sz="2000" b="1" dirty="0"/>
                        <a:t>Pieles maduras o desvitalizadas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736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dirty="0"/>
              <a:t>Técnicas de Aplicación Manual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594361" y="2421467"/>
            <a:ext cx="5819103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800" b="1" dirty="0"/>
              <a:t>Técnica de Nappage (Múltiples </a:t>
            </a:r>
            <a:r>
              <a:rPr lang="es-EC" sz="2800" b="1" dirty="0" err="1"/>
              <a:t>micropunciónes</a:t>
            </a:r>
            <a:r>
              <a:rPr lang="es-EC" sz="2800" b="1" dirty="0"/>
              <a:t>):</a:t>
            </a:r>
          </a:p>
          <a:p>
            <a:pPr algn="ctr"/>
            <a:endParaRPr lang="es-EC" sz="2800" dirty="0"/>
          </a:p>
          <a:p>
            <a:pPr algn="ctr"/>
            <a:r>
              <a:rPr lang="es-EC" sz="2800" dirty="0"/>
              <a:t>Inyecciones muy rápidas y superficiales (profundidad &lt; 1 mm).</a:t>
            </a:r>
          </a:p>
          <a:p>
            <a:pPr algn="ctr"/>
            <a:r>
              <a:rPr lang="es-EC" sz="2800" dirty="0"/>
              <a:t>Ángulo de 45°. Se realiza ráfagas. Ideal para cubrir grandes áreas (luminosidad).</a:t>
            </a:r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4098" name="Picture 2" descr="Nappage Facial Es nuevo método perfeccionador de la piel es una de las más recientes, garantiza un resultado rejuvenecedor que mejora las arrugas, finas líneas, potencia la luminosidad y mejora la textura">
            <a:extLst>
              <a:ext uri="{FF2B5EF4-FFF2-40B4-BE49-F238E27FC236}">
                <a16:creationId xmlns:a16="http://schemas.microsoft.com/office/drawing/2014/main" id="{EF1D808E-EA90-00E2-BB3D-3F7AFD523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82" y="1771295"/>
            <a:ext cx="4837321" cy="482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Técnica de Punto por Punto (Pápula):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1318252" y="2421467"/>
            <a:ext cx="10873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08623CE-CA1D-AD9E-CBF8-F27CC8A1615D}"/>
              </a:ext>
            </a:extLst>
          </p:cNvPr>
          <p:cNvSpPr txBox="1"/>
          <p:nvPr/>
        </p:nvSpPr>
        <p:spPr>
          <a:xfrm>
            <a:off x="594360" y="2452211"/>
            <a:ext cx="500184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Depósito de microgotas directamente en la dermis superficial (profundidad 1.5 - 2 mm).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Distancia de 0.5 a 1 cm entre puntos.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 forma una pequeña pápula que se reabsorbe en horas. Ideal para arrugas localizadas.</a:t>
            </a:r>
            <a:endParaRPr lang="es-EC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E4E0B97-43FA-1994-D78A-ED0404E18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231" y="2280752"/>
            <a:ext cx="5469659" cy="38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820</Words>
  <Application>Microsoft Office PowerPoint</Application>
  <PresentationFormat>Panorámica</PresentationFormat>
  <Paragraphs>108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Franklin Gothic Book</vt:lpstr>
      <vt:lpstr>Franklin Gothic Demi</vt:lpstr>
      <vt:lpstr>Personalizar</vt:lpstr>
      <vt:lpstr>Enfermería estética y dermatocosmiatría     Docente: Elizabeth Sarango   </vt:lpstr>
      <vt:lpstr>OBJETIVO DE LA ASIGNATURA</vt:lpstr>
      <vt:lpstr>Mesoterapia Facial: Ciencia, Principios Activos y Aplicación Clínica  </vt:lpstr>
      <vt:lpstr> ¿Qué es la Mesoterapia Facial? Definición: Técnica médica/estética inventada por el Dr. Michel Pistor en 1952.</vt:lpstr>
      <vt:lpstr> Capas de la Piel y Profundidad de Aplicación </vt:lpstr>
      <vt:lpstr>Indicaciones Principales </vt:lpstr>
      <vt:lpstr>Principios Activos Clave y sus Funciones  </vt:lpstr>
      <vt:lpstr>Técnicas de Aplicación Manual  </vt:lpstr>
      <vt:lpstr>Técnica de Punto por Punto (Pápula):  </vt:lpstr>
      <vt:lpstr>Alternativas No Invasivas (Mesoterapia Virtual) </vt:lpstr>
      <vt:lpstr>Protocolo del Tratamiento Paso a Paso </vt:lpstr>
      <vt:lpstr>Efectos Secundarios y Cuidados Post-Tratamiento </vt:lpstr>
      <vt:lpstr>Cuidados en casa </vt:lpstr>
      <vt:lpstr>Contraindicaciones Absolutas y Relativas ¡Atención! La seguridad del paciente es lo primero.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12</cp:revision>
  <dcterms:created xsi:type="dcterms:W3CDTF">2026-01-10T14:43:24Z</dcterms:created>
  <dcterms:modified xsi:type="dcterms:W3CDTF">2026-06-27T00:58:50Z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