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2" r:id="rId35"/>
    <p:sldId id="293" r:id="rId36"/>
    <p:sldId id="294" r:id="rId37"/>
  </p:sldIdLst>
  <p:sldSz cx="12598400" cy="20104100"/>
  <p:notesSz cx="12598400" cy="201041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1248" y="-33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45356" y="6232271"/>
            <a:ext cx="10714038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rgbClr val="26447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90712" y="11258296"/>
            <a:ext cx="882332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6245" y="2542252"/>
            <a:ext cx="9942830" cy="23495"/>
          </a:xfrm>
          <a:custGeom>
            <a:avLst/>
            <a:gdLst/>
            <a:ahLst/>
            <a:cxnLst/>
            <a:rect l="l" t="t" r="r" b="b"/>
            <a:pathLst>
              <a:path w="9942830" h="23494">
                <a:moveTo>
                  <a:pt x="9942466" y="23210"/>
                </a:moveTo>
                <a:lnTo>
                  <a:pt x="0" y="23210"/>
                </a:lnTo>
                <a:lnTo>
                  <a:pt x="0" y="0"/>
                </a:lnTo>
                <a:lnTo>
                  <a:pt x="9942466" y="0"/>
                </a:lnTo>
                <a:lnTo>
                  <a:pt x="9942466" y="23210"/>
                </a:lnTo>
                <a:close/>
              </a:path>
            </a:pathLst>
          </a:custGeom>
          <a:solidFill>
            <a:srgbClr val="F15C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26447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26447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0237" y="4623943"/>
            <a:ext cx="548306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91446" y="4623943"/>
            <a:ext cx="548306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500" b="0" i="0">
                <a:solidFill>
                  <a:srgbClr val="26447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9452620"/>
            <a:ext cx="12598568" cy="65147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580183" y="1345763"/>
            <a:ext cx="2771140" cy="1169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500" b="0" i="0">
                <a:solidFill>
                  <a:srgbClr val="26447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0237" y="4623943"/>
            <a:ext cx="1134427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285615" y="18696814"/>
            <a:ext cx="4033520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0237" y="18696814"/>
            <a:ext cx="2899092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327071" y="18962580"/>
            <a:ext cx="5062855" cy="492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F15C0E"/>
                </a:solidFill>
                <a:latin typeface="Tahoma"/>
                <a:cs typeface="Tahoma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fld id="{81D60167-4931-47E6-BA6A-407CBD079E47}" type="slidenum">
              <a:rPr sz="1850" b="0" spc="90" dirty="0">
                <a:latin typeface="Tahoma"/>
                <a:cs typeface="Tahoma"/>
              </a:rPr>
              <a:t>‹Nº›</a:t>
            </a:fld>
            <a:endParaRPr sz="1850">
              <a:latin typeface="Tahoma"/>
              <a:cs typeface="Tahom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cepto.de/materia/" TargetMode="External"/><Relationship Id="rId7" Type="http://schemas.openxmlformats.org/officeDocument/2006/relationships/hyperlink" Target="https://dropcosmetics.es/tipos-fototipos-de-piel/" TargetMode="External"/><Relationship Id="rId2" Type="http://schemas.openxmlformats.org/officeDocument/2006/relationships/hyperlink" Target="https://bioesteticistas.blogspot.com/2015/07/geoterapia-todo-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ermofarmablog.com/2019/03/17/historia-de-la-cosmetica/" TargetMode="External"/><Relationship Id="rId5" Type="http://schemas.openxmlformats.org/officeDocument/2006/relationships/hyperlink" Target="http://www.cosmetologas.com/noticias/val/2798-52/penetraci%C3%B3n-epid%C3%A9rmica-la-piel-favorece-o-" TargetMode="External"/><Relationship Id="rId4" Type="http://schemas.openxmlformats.org/officeDocument/2006/relationships/hyperlink" Target="https://www.cosmeticlatam.com/index.php/2022/08/29/tecnicas-analiticas-de-ingredientes-restringidos-en-cosmeticos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laroche-posay.es/" TargetMode="External"/><Relationship Id="rId3" Type="http://schemas.openxmlformats.org/officeDocument/2006/relationships/hyperlink" Target="https://www.elsevier.es/es-revista-offarm-4-" TargetMode="External"/><Relationship Id="rId7" Type="http://schemas.openxmlformats.org/officeDocument/2006/relationships/hyperlink" Target="https://www.ferrovial.com/es/stem/quimica-organica/#%3A~%3Atext%3DSe%20entiende%20por%20qu%C3%ADmica%20org%C3%A1nica%2C%2C%20nitr%C3%B3geno%2C%20ox%C3%ADgeno%20y%20azufre" TargetMode="External"/><Relationship Id="rId2" Type="http://schemas.openxmlformats.org/officeDocument/2006/relationships/hyperlink" Target="http://www.elsevier.es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armaciatorrent.com/blog/belleza-dermocosmetica/que-es-un-cosmetico-concepto-y-clasificacion-de-los-cosmeticos/" TargetMode="External"/><Relationship Id="rId5" Type="http://schemas.openxmlformats.org/officeDocument/2006/relationships/hyperlink" Target="https://www.experimentoscientificos.es/ph/escala-del-ph/" TargetMode="External"/><Relationship Id="rId4" Type="http://schemas.openxmlformats.org/officeDocument/2006/relationships/hyperlink" Target="https://www.significados.com/ph/" TargetMode="External"/><Relationship Id="rId9" Type="http://schemas.openxmlformats.org/officeDocument/2006/relationships/hyperlink" Target="https://magazine.x115.it/es/x115/polihidroxiacidos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atriciarey.com.ar/tratamientos/corporales/termotera" TargetMode="External"/><Relationship Id="rId3" Type="http://schemas.openxmlformats.org/officeDocument/2006/relationships/hyperlink" Target="http://www.mentactiva.com/estabilidad-cosmetica/" TargetMode="External"/><Relationship Id="rId7" Type="http://schemas.openxmlformats.org/officeDocument/2006/relationships/hyperlink" Target="https://www.mundoestudiante.com/clasificacion-de-la-materia-sustancias-puras-y-mezclas/" TargetMode="External"/><Relationship Id="rId2" Type="http://schemas.openxmlformats.org/officeDocument/2006/relationships/hyperlink" Target="http://www.mentactiva.com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multiestetica.com/articulos/celulitis/que-es-la-" TargetMode="External"/><Relationship Id="rId5" Type="http://schemas.openxmlformats.org/officeDocument/2006/relationships/hyperlink" Target="http://www.msdmanuals.com/" TargetMode="External"/><Relationship Id="rId4" Type="http://schemas.openxmlformats.org/officeDocument/2006/relationships/hyperlink" Target="https://www.msdmanuals.com/es/hogar/trastornos-de-la-piel/radiaci%C3%B3n-solar-y-lesiones-de-la-piel/introducci%C3%B3n-a-la-radiaci%C3%B3n-solar-y-las-lesiones-de-la-piel#%3A~%3Atext%3DEl%20da%C3%B1o" TargetMode="External"/><Relationship Id="rId9" Type="http://schemas.openxmlformats.org/officeDocument/2006/relationships/hyperlink" Target="http://www.perfumeriamoderna.com/expresion-id/cosmeticos-penetracion-dermica-reacciones-adversas-impacto-seguridad-consumidores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599035" cy="20104100"/>
          </a:xfrm>
          <a:custGeom>
            <a:avLst/>
            <a:gdLst/>
            <a:ahLst/>
            <a:cxnLst/>
            <a:rect l="l" t="t" r="r" b="b"/>
            <a:pathLst>
              <a:path w="12599035" h="20104100">
                <a:moveTo>
                  <a:pt x="12598568" y="20104099"/>
                </a:moveTo>
                <a:lnTo>
                  <a:pt x="0" y="20104099"/>
                </a:lnTo>
                <a:lnTo>
                  <a:pt x="0" y="0"/>
                </a:lnTo>
                <a:lnTo>
                  <a:pt x="12598568" y="0"/>
                </a:lnTo>
                <a:lnTo>
                  <a:pt x="12598568" y="20104099"/>
                </a:lnTo>
                <a:close/>
              </a:path>
            </a:pathLst>
          </a:custGeom>
          <a:solidFill>
            <a:srgbClr val="FFFE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427893" y="18345531"/>
            <a:ext cx="16046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6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98794" y="18345531"/>
            <a:ext cx="227774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0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endParaRPr sz="3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42770" y="18345531"/>
            <a:ext cx="18167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25457" y="18345531"/>
            <a:ext cx="242633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0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5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sz="3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8988" y="14464779"/>
            <a:ext cx="6238875" cy="14198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90550" marR="5080" indent="-578485">
              <a:lnSpc>
                <a:spcPct val="117300"/>
              </a:lnSpc>
              <a:spcBef>
                <a:spcPts val="90"/>
              </a:spcBef>
              <a:tabLst>
                <a:tab pos="2012950" algn="l"/>
                <a:tab pos="3213100" algn="l"/>
                <a:tab pos="5408295" algn="l"/>
              </a:tabLst>
            </a:pP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39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	D</a:t>
            </a:r>
            <a:r>
              <a:rPr sz="39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	E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9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	D</a:t>
            </a:r>
            <a:r>
              <a:rPr sz="39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endParaRPr sz="3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369551" y="14464779"/>
            <a:ext cx="2981960" cy="141986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  <a:tabLst>
                <a:tab pos="2179320" algn="l"/>
              </a:tabLst>
            </a:pP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39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39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	L</a:t>
            </a:r>
            <a:r>
              <a:rPr sz="39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00" dirty="0">
              <a:latin typeface="Arial"/>
              <a:cs typeface="Arial"/>
            </a:endParaRPr>
          </a:p>
          <a:p>
            <a:pPr marL="67945">
              <a:lnSpc>
                <a:spcPct val="100000"/>
              </a:lnSpc>
              <a:spcBef>
                <a:spcPts val="805"/>
              </a:spcBef>
            </a:pP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39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Í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47005" y="15955164"/>
            <a:ext cx="4004945" cy="6261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É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9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39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900" b="1" spc="-5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endParaRPr sz="3900">
              <a:latin typeface="Arial"/>
              <a:cs typeface="Arial"/>
            </a:endParaRPr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78843078-B7FE-05C1-0D24-741020E9CB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6927850"/>
            <a:ext cx="11353800" cy="1477328"/>
          </a:xfrm>
        </p:spPr>
        <p:txBody>
          <a:bodyPr/>
          <a:lstStyle/>
          <a:p>
            <a:r>
              <a:rPr lang="es-ES" sz="9600" dirty="0"/>
              <a:t>QUIMICA COSMÉTICA</a:t>
            </a:r>
            <a:endParaRPr lang="es-EC" sz="9600" dirty="0"/>
          </a:p>
        </p:txBody>
      </p:sp>
      <p:pic>
        <p:nvPicPr>
          <p:cNvPr id="1026" name="Picture 2" descr="Praxis - Centro de capacitación continua">
            <a:extLst>
              <a:ext uri="{FF2B5EF4-FFF2-40B4-BE49-F238E27FC236}">
                <a16:creationId xmlns:a16="http://schemas.microsoft.com/office/drawing/2014/main" id="{C4545561-956B-208E-4FE1-D22E9B74E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2017985"/>
            <a:ext cx="11734799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0007" y="10092762"/>
            <a:ext cx="10038132" cy="69619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10104755" cy="8603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Unidad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1: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Historia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Cosmética</a:t>
            </a:r>
            <a:r>
              <a:rPr sz="2800" b="1" spc="4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Conceptos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elementales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de </a:t>
            </a:r>
            <a:r>
              <a:rPr sz="2800" b="1" spc="-10" dirty="0">
                <a:latin typeface="Times New Roman"/>
                <a:cs typeface="Times New Roman"/>
              </a:rPr>
              <a:t>Química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increíble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pueda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parecer,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se </a:t>
            </a:r>
            <a:r>
              <a:rPr sz="2800" spc="120" dirty="0">
                <a:latin typeface="Times New Roman"/>
                <a:cs typeface="Times New Roman"/>
              </a:rPr>
              <a:t>remonta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miles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años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atrás.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De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hecho,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primeras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referencias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sobre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historia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4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datan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90" dirty="0">
                <a:latin typeface="Times New Roman"/>
                <a:cs typeface="Times New Roman"/>
              </a:rPr>
              <a:t>alrededor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año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4.000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a.C.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Concretamente,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historia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data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tiempos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antigua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civilización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egipcia.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aquel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entonces,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todos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hombres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mujeres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pintaban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spc="60" dirty="0">
                <a:latin typeface="Times New Roman"/>
                <a:cs typeface="Times New Roman"/>
              </a:rPr>
              <a:t>ojos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polvos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negros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verdes,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como,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ejemplo,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kohl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negro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contenían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sales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plomo.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uso,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aparte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estético,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también </a:t>
            </a:r>
            <a:r>
              <a:rPr sz="2800" spc="95" dirty="0">
                <a:latin typeface="Times New Roman"/>
                <a:cs typeface="Times New Roman"/>
              </a:rPr>
              <a:t>era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preventivo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contra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enfermedades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época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(Tandemhse,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1:</a:t>
            </a:r>
            <a:endParaRPr sz="2800" dirty="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</a:pPr>
            <a:r>
              <a:rPr sz="2800" i="1" spc="45" dirty="0">
                <a:latin typeface="Times New Roman"/>
                <a:cs typeface="Times New Roman"/>
              </a:rPr>
              <a:t>Historia</a:t>
            </a:r>
            <a:r>
              <a:rPr sz="2800" i="1" spc="-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 la </a:t>
            </a:r>
            <a:r>
              <a:rPr sz="2800" i="1" spc="35" dirty="0">
                <a:latin typeface="Times New Roman"/>
                <a:cs typeface="Times New Roman"/>
              </a:rPr>
              <a:t>Cosmética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2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17151732"/>
            <a:ext cx="1010475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195" dirty="0">
                <a:latin typeface="Times New Roman"/>
                <a:cs typeface="Times New Roman"/>
              </a:rPr>
              <a:t> 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figura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imágenes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civilización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egipcia. </a:t>
            </a:r>
            <a:r>
              <a:rPr sz="2800" spc="140" dirty="0">
                <a:latin typeface="Times New Roman"/>
                <a:cs typeface="Times New Roman"/>
              </a:rPr>
              <a:t>Tomado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Dermofarmablog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(2019).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9471263"/>
            <a:ext cx="80416" cy="8041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0007373"/>
            <a:ext cx="80416" cy="804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0543482"/>
            <a:ext cx="80416" cy="8041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175675"/>
            <a:ext cx="10104755" cy="165379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5"/>
              </a:spcBef>
            </a:pPr>
            <a:r>
              <a:rPr sz="2800" b="1" spc="-55" dirty="0">
                <a:latin typeface="Times New Roman"/>
                <a:cs typeface="Times New Roman"/>
              </a:rPr>
              <a:t>Términos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Generales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Química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0" dirty="0">
                <a:latin typeface="Times New Roman"/>
                <a:cs typeface="Times New Roman"/>
              </a:rPr>
              <a:t>Concepto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3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Química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orgánica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70" dirty="0">
                <a:latin typeface="Times New Roman"/>
                <a:cs typeface="Times New Roman"/>
              </a:rPr>
              <a:t>Este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tipo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química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enfoca,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principalmente,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analizar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95" dirty="0">
                <a:latin typeface="Times New Roman"/>
                <a:cs typeface="Times New Roman"/>
              </a:rPr>
              <a:t>estructura,</a:t>
            </a:r>
            <a:r>
              <a:rPr sz="2800" spc="260" dirty="0">
                <a:latin typeface="Times New Roman"/>
                <a:cs typeface="Times New Roman"/>
              </a:rPr>
              <a:t>   </a:t>
            </a:r>
            <a:r>
              <a:rPr sz="2800" spc="80" dirty="0">
                <a:latin typeface="Times New Roman"/>
                <a:cs typeface="Times New Roman"/>
              </a:rPr>
              <a:t>propiedades,</a:t>
            </a:r>
            <a:r>
              <a:rPr sz="2800" spc="26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comportamientos</a:t>
            </a:r>
            <a:r>
              <a:rPr sz="2800" spc="26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65" dirty="0">
                <a:latin typeface="Times New Roman"/>
                <a:cs typeface="Times New Roman"/>
              </a:rPr>
              <a:t>   </a:t>
            </a:r>
            <a:r>
              <a:rPr sz="2800" spc="60" dirty="0">
                <a:latin typeface="Times New Roman"/>
                <a:cs typeface="Times New Roman"/>
              </a:rPr>
              <a:t>usos</a:t>
            </a:r>
            <a:r>
              <a:rPr sz="2800" spc="260" dirty="0">
                <a:latin typeface="Times New Roman"/>
                <a:cs typeface="Times New Roman"/>
              </a:rPr>
              <a:t> 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60" dirty="0">
                <a:latin typeface="Times New Roman"/>
                <a:cs typeface="Times New Roman"/>
              </a:rPr>
              <a:t>  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spc="75" dirty="0">
                <a:latin typeface="Times New Roman"/>
                <a:cs typeface="Times New Roman"/>
              </a:rPr>
              <a:t>compuestos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químicos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dan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respuesta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cómo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funciona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vida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3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nuestro</a:t>
            </a:r>
            <a:r>
              <a:rPr sz="2800" spc="33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entorno,</a:t>
            </a:r>
            <a:r>
              <a:rPr sz="2800" spc="34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permitiendo</a:t>
            </a:r>
            <a:r>
              <a:rPr sz="2800" spc="3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explicar</a:t>
            </a:r>
            <a:r>
              <a:rPr sz="2800" spc="34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cómo</a:t>
            </a:r>
            <a:r>
              <a:rPr sz="2800" spc="33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ocurren</a:t>
            </a:r>
            <a:r>
              <a:rPr sz="2800" spc="34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spc="60" dirty="0">
                <a:latin typeface="Times New Roman"/>
                <a:cs typeface="Times New Roman"/>
              </a:rPr>
              <a:t>procesos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químicos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organismos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vivos,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así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manera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funcionar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nivel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molecular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(Ferrovial,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2024).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05" dirty="0">
                <a:latin typeface="Times New Roman"/>
                <a:cs typeface="Times New Roman"/>
              </a:rPr>
              <a:t>Partiendo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este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concepto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mencionar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átomo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114" dirty="0">
                <a:latin typeface="Times New Roman"/>
                <a:cs typeface="Times New Roman"/>
              </a:rPr>
              <a:t>unidad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básica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pequeña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compone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materia,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no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ser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separado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ni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dividido.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Cada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átomo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tiene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electrones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que </a:t>
            </a:r>
            <a:r>
              <a:rPr sz="2800" spc="85" dirty="0">
                <a:latin typeface="Times New Roman"/>
                <a:cs typeface="Times New Roman"/>
              </a:rPr>
              <a:t>giran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torno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núcleo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central,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cual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está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formado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por </a:t>
            </a:r>
            <a:r>
              <a:rPr sz="2800" spc="90" dirty="0">
                <a:latin typeface="Times New Roman"/>
                <a:cs typeface="Times New Roman"/>
              </a:rPr>
              <a:t>neutrones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protones.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Ahora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bien:</a:t>
            </a:r>
            <a:endParaRPr sz="2800">
              <a:latin typeface="Times New Roman"/>
              <a:cs typeface="Times New Roman"/>
            </a:endParaRPr>
          </a:p>
          <a:p>
            <a:pPr marL="619760" marR="3801745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electrones: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carga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negativa. </a:t>
            </a: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protones: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carga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positiva.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0"/>
              </a:spcBef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neutrones: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carga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neutra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(Ferrovial,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2024).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materia.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Sustancias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80" dirty="0">
                <a:latin typeface="Times New Roman"/>
                <a:cs typeface="Times New Roman"/>
              </a:rPr>
              <a:t>puras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mezclas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10" dirty="0">
                <a:latin typeface="Times New Roman"/>
                <a:cs typeface="Times New Roman"/>
              </a:rPr>
              <a:t>Todos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cuerpos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están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constituidos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materia.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Cada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tipo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00" dirty="0">
                <a:latin typeface="Times New Roman"/>
                <a:cs typeface="Times New Roman"/>
              </a:rPr>
              <a:t>materia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presenta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serie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características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hacen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demás.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define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sustancia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materia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presenta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serie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definen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4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pueden </a:t>
            </a:r>
            <a:r>
              <a:rPr sz="2800" spc="-10" dirty="0">
                <a:latin typeface="Times New Roman"/>
                <a:cs typeface="Times New Roman"/>
              </a:rPr>
              <a:t>clasificarse.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unión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moléculas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dan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resultado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materia;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 </a:t>
            </a:r>
            <a:r>
              <a:rPr sz="2800" dirty="0">
                <a:latin typeface="Times New Roman"/>
                <a:cs typeface="Times New Roman"/>
              </a:rPr>
              <a:t>define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todo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aquello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ocupa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lugar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determinado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65" dirty="0">
                <a:latin typeface="Times New Roman"/>
                <a:cs typeface="Times New Roman"/>
              </a:rPr>
              <a:t>universo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espacio,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posee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cantidad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determinada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energía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70" dirty="0">
                <a:latin typeface="Times New Roman"/>
                <a:cs typeface="Times New Roman"/>
              </a:rPr>
              <a:t>está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sujeto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interacciones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cambios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tiempo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(Concepto.de, </a:t>
            </a:r>
            <a:r>
              <a:rPr sz="2800" spc="-10" dirty="0">
                <a:latin typeface="Times New Roman"/>
                <a:cs typeface="Times New Roman"/>
              </a:rPr>
              <a:t>2024).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9452620"/>
            <a:ext cx="12598568" cy="65147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3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3574061"/>
            <a:ext cx="80416" cy="804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4646280"/>
            <a:ext cx="80416" cy="804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4296248"/>
            <a:ext cx="80416" cy="804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5368466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6440684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7512903"/>
            <a:ext cx="80416" cy="8041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247156" y="1068454"/>
            <a:ext cx="10104755" cy="1718119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Mezclas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contienen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agrupaciones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elementos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25" dirty="0">
                <a:latin typeface="Times New Roman"/>
                <a:cs typeface="Times New Roman"/>
              </a:rPr>
              <a:t>y/o </a:t>
            </a:r>
            <a:r>
              <a:rPr sz="2800" spc="75" dirty="0">
                <a:latin typeface="Times New Roman"/>
                <a:cs typeface="Times New Roman"/>
              </a:rPr>
              <a:t>compuestos.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Según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aspecto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muestre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sustancia,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también,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clasificar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en: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25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homogéneas: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Cuando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cualquier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porción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75" dirty="0">
                <a:latin typeface="Times New Roman"/>
                <a:cs typeface="Times New Roman"/>
              </a:rPr>
              <a:t>sustancia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tiene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misma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apariencia.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heterogéneas: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Cuando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distintas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porciones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75" dirty="0">
                <a:latin typeface="Times New Roman"/>
                <a:cs typeface="Times New Roman"/>
              </a:rPr>
              <a:t>misma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sustancia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presentan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apariencias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(Mundo </a:t>
            </a:r>
            <a:r>
              <a:rPr sz="2800" spc="80" dirty="0">
                <a:latin typeface="Times New Roman"/>
                <a:cs typeface="Times New Roman"/>
              </a:rPr>
              <a:t>estudiante,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Coloides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coloides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mezclas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dan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escala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microscópica,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spc="105" dirty="0">
                <a:latin typeface="Times New Roman"/>
                <a:cs typeface="Times New Roman"/>
              </a:rPr>
              <a:t>donde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partículas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dispersan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(fase </a:t>
            </a:r>
            <a:r>
              <a:rPr sz="2800" spc="55" dirty="0">
                <a:latin typeface="Times New Roman"/>
                <a:cs typeface="Times New Roman"/>
              </a:rPr>
              <a:t>dispersa)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otra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sustancia</a:t>
            </a:r>
            <a:r>
              <a:rPr sz="2800" spc="28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llamada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medio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dispersor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85" dirty="0">
                <a:latin typeface="Times New Roman"/>
                <a:cs typeface="Times New Roman"/>
              </a:rPr>
              <a:t>  </a:t>
            </a:r>
            <a:r>
              <a:rPr sz="2800" spc="-20" dirty="0">
                <a:latin typeface="Times New Roman"/>
                <a:cs typeface="Times New Roman"/>
              </a:rPr>
              <a:t>fase </a:t>
            </a:r>
            <a:r>
              <a:rPr sz="2800" spc="70" dirty="0">
                <a:latin typeface="Times New Roman"/>
                <a:cs typeface="Times New Roman"/>
              </a:rPr>
              <a:t>dispersante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Las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partículas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fase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dispersa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27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suficientemente </a:t>
            </a:r>
            <a:r>
              <a:rPr sz="2800" spc="75" dirty="0">
                <a:latin typeface="Times New Roman"/>
                <a:cs typeface="Times New Roman"/>
              </a:rPr>
              <a:t>grandes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dispersar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luz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(este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óptico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conoce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8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Efecto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Tyndall),</a:t>
            </a:r>
            <a:r>
              <a:rPr sz="2800" spc="18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pero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demasiado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pequeñas</a:t>
            </a:r>
            <a:r>
              <a:rPr sz="2800" spc="18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90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para </a:t>
            </a:r>
            <a:r>
              <a:rPr sz="2800" spc="75" dirty="0">
                <a:latin typeface="Times New Roman"/>
                <a:cs typeface="Times New Roman"/>
              </a:rPr>
              <a:t>precipitar.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tanto,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forma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distinguir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disolución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coloide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mediante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Efecto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Tyndall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(Portal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Académico </a:t>
            </a:r>
            <a:r>
              <a:rPr sz="2800" spc="210" dirty="0">
                <a:latin typeface="Times New Roman"/>
                <a:cs typeface="Times New Roman"/>
              </a:rPr>
              <a:t>UNAM,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Factores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75" dirty="0">
                <a:latin typeface="Times New Roman"/>
                <a:cs typeface="Times New Roman"/>
              </a:rPr>
              <a:t>que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afectan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solubilidad.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solubilidad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soluto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disolvente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está </a:t>
            </a:r>
            <a:r>
              <a:rPr sz="2800" spc="100" dirty="0">
                <a:latin typeface="Times New Roman"/>
                <a:cs typeface="Times New Roman"/>
              </a:rPr>
              <a:t>determinada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por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número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factores: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tabLst>
                <a:tab pos="3016885" algn="l"/>
                <a:tab pos="3656965" algn="l"/>
                <a:tab pos="5711190" algn="l"/>
                <a:tab pos="6667500" algn="l"/>
                <a:tab pos="8941435" algn="l"/>
                <a:tab pos="983805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Temperatura: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solubilidad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está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determinada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14" dirty="0">
                <a:latin typeface="Times New Roman"/>
                <a:cs typeface="Times New Roman"/>
              </a:rPr>
              <a:t>por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35" dirty="0">
                <a:latin typeface="Times New Roman"/>
                <a:cs typeface="Times New Roman"/>
              </a:rPr>
              <a:t>el </a:t>
            </a:r>
            <a:r>
              <a:rPr sz="2800" spc="75" dirty="0">
                <a:latin typeface="Times New Roman"/>
                <a:cs typeface="Times New Roman"/>
              </a:rPr>
              <a:t>incremento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temperatura.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Estado</a:t>
            </a:r>
            <a:r>
              <a:rPr sz="2800" b="1" spc="25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físico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del</a:t>
            </a:r>
            <a:r>
              <a:rPr sz="2800" b="1" spc="25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soluto: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partícula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soluto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diminuta </a:t>
            </a:r>
            <a:r>
              <a:rPr sz="2800" spc="70" dirty="0">
                <a:latin typeface="Times New Roman"/>
                <a:cs typeface="Times New Roman"/>
              </a:rPr>
              <a:t>esta</a:t>
            </a:r>
            <a:r>
              <a:rPr sz="2800" spc="65" dirty="0">
                <a:latin typeface="Times New Roman"/>
                <a:cs typeface="Times New Roman"/>
              </a:rPr>
              <a:t> tiende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disolverse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65" dirty="0">
                <a:latin typeface="Times New Roman"/>
                <a:cs typeface="Times New Roman"/>
              </a:rPr>
              <a:t> rapidez.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tabLst>
                <a:tab pos="2317115" algn="l"/>
                <a:tab pos="2912110" algn="l"/>
                <a:tab pos="4765675" algn="l"/>
                <a:tab pos="5755005" algn="l"/>
                <a:tab pos="7117080" algn="l"/>
                <a:tab pos="851979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Presencia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5" dirty="0">
                <a:latin typeface="Times New Roman"/>
                <a:cs typeface="Times New Roman"/>
              </a:rPr>
              <a:t>de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impurezas: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estas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pueden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</a:rPr>
              <a:t>generar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reacciones </a:t>
            </a:r>
            <a:r>
              <a:rPr sz="2800" spc="60" dirty="0">
                <a:latin typeface="Times New Roman"/>
                <a:cs typeface="Times New Roman"/>
              </a:rPr>
              <a:t>químicas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resto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materiales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alterando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solubilidad.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Presencia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otros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solutos: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alteren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proporciones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50" dirty="0">
                <a:latin typeface="Times New Roman"/>
                <a:cs typeface="Times New Roman"/>
              </a:rPr>
              <a:t>disolución.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9452620"/>
            <a:ext cx="12598568" cy="65147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4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429624"/>
            <a:ext cx="80416" cy="8041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10104755" cy="13964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760" marR="5080" algn="just">
              <a:lnSpc>
                <a:spcPct val="1256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Ph:</a:t>
            </a:r>
            <a:r>
              <a:rPr sz="2800" b="1" spc="26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algunas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tipo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alcalinas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les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facilita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diluirse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mas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básicas.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factor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físico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gran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relevancia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disolución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(Molpeceres,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Aberturas, </a:t>
            </a:r>
            <a:r>
              <a:rPr sz="2800" dirty="0">
                <a:latin typeface="Times New Roman"/>
                <a:cs typeface="Times New Roman"/>
              </a:rPr>
              <a:t>Borges,</a:t>
            </a:r>
            <a:r>
              <a:rPr sz="2800" spc="80" dirty="0">
                <a:latin typeface="Times New Roman"/>
                <a:cs typeface="Times New Roman"/>
              </a:rPr>
              <a:t> Bernaldo,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Chacón,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2019).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latin typeface="Times New Roman"/>
                <a:cs typeface="Times New Roman"/>
              </a:rPr>
              <a:t>pH.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medida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acidez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alcalinidad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indica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105" dirty="0">
                <a:latin typeface="Times New Roman"/>
                <a:cs typeface="Times New Roman"/>
              </a:rPr>
              <a:t>cantidad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iones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hidrógeno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presentes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solución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65" dirty="0">
                <a:latin typeface="Times New Roman"/>
                <a:cs typeface="Times New Roman"/>
              </a:rPr>
              <a:t>sustancia.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Escala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pH.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escala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numérica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mide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comprende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8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números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14.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Las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ácidas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acercan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al </a:t>
            </a:r>
            <a:r>
              <a:rPr sz="2800" spc="110" dirty="0">
                <a:latin typeface="Times New Roman"/>
                <a:cs typeface="Times New Roman"/>
              </a:rPr>
              <a:t>número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0,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alcalinas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aproximan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número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14. </a:t>
            </a:r>
            <a:r>
              <a:rPr sz="2800" dirty="0">
                <a:latin typeface="Times New Roman"/>
                <a:cs typeface="Times New Roman"/>
              </a:rPr>
              <a:t>Sin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embargo,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existen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neutras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sangre, </a:t>
            </a:r>
            <a:r>
              <a:rPr sz="2800" spc="65" dirty="0">
                <a:latin typeface="Times New Roman"/>
                <a:cs typeface="Times New Roman"/>
              </a:rPr>
              <a:t>cuyo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está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7,3.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Las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ácidas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jugo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limón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orina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7.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su </a:t>
            </a:r>
            <a:r>
              <a:rPr sz="2800" spc="105" dirty="0">
                <a:latin typeface="Times New Roman"/>
                <a:cs typeface="Times New Roman"/>
              </a:rPr>
              <a:t>parte,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jugos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gástricos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valor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85" dirty="0">
                <a:latin typeface="Times New Roman"/>
                <a:cs typeface="Times New Roman"/>
              </a:rPr>
              <a:t>baterías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95" dirty="0">
                <a:latin typeface="Times New Roman"/>
                <a:cs typeface="Times New Roman"/>
              </a:rPr>
              <a:t>  encuentran 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0.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contrario,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las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alcalinas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base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valores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altos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leche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magnesia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10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11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limpiadores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amoníaco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cuyo </a:t>
            </a:r>
            <a:r>
              <a:rPr sz="2800" spc="85" dirty="0">
                <a:latin typeface="Times New Roman"/>
                <a:cs typeface="Times New Roman"/>
              </a:rPr>
              <a:t>valor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está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11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12.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calcular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medidas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utilizando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potenciómetro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Metro,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sensor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determina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sustancia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través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membrana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vidrio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separa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dos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soluciones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diferente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concentración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00" dirty="0">
                <a:latin typeface="Times New Roman"/>
                <a:cs typeface="Times New Roman"/>
              </a:rPr>
              <a:t>protones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(Enciclopedia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Significados,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5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56" y="2221723"/>
            <a:ext cx="9915193" cy="415013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3831590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i="1" dirty="0">
                <a:latin typeface="Times New Roman"/>
                <a:cs typeface="Times New Roman"/>
              </a:rPr>
              <a:t>Escala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medición</a:t>
            </a:r>
            <a:r>
              <a:rPr sz="2800" i="1" spc="5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45" dirty="0">
                <a:latin typeface="Times New Roman"/>
                <a:cs typeface="Times New Roman"/>
              </a:rPr>
              <a:t> </a:t>
            </a:r>
            <a:r>
              <a:rPr sz="2800" i="1" spc="110" dirty="0">
                <a:latin typeface="Times New Roman"/>
                <a:cs typeface="Times New Roman"/>
              </a:rPr>
              <a:t>pH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6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6429546"/>
            <a:ext cx="10100945" cy="806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i="1" spc="105" dirty="0">
                <a:latin typeface="Times New Roman"/>
                <a:cs typeface="Times New Roman"/>
              </a:rPr>
              <a:t>Nota:</a:t>
            </a:r>
            <a:r>
              <a:rPr sz="2800" i="1" spc="35" dirty="0">
                <a:latin typeface="Times New Roman"/>
                <a:cs typeface="Times New Roman"/>
              </a:rPr>
              <a:t>  </a:t>
            </a:r>
            <a:r>
              <a:rPr sz="2800" spc="170" dirty="0">
                <a:latin typeface="Times New Roman"/>
                <a:cs typeface="Times New Roman"/>
              </a:rPr>
              <a:t>La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figura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representa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los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valores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220" dirty="0">
                <a:latin typeface="Times New Roman"/>
                <a:cs typeface="Times New Roman"/>
              </a:rPr>
              <a:t>pH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que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pueden </a:t>
            </a:r>
            <a:r>
              <a:rPr sz="2800" spc="90" dirty="0">
                <a:latin typeface="Times New Roman"/>
                <a:cs typeface="Times New Roman"/>
              </a:rPr>
              <a:t>medir.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65" dirty="0">
                <a:latin typeface="Times New Roman"/>
                <a:cs typeface="Times New Roman"/>
              </a:rPr>
              <a:t>Tomado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Experimentos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Científicos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tabLst>
                <a:tab pos="1340485" algn="l"/>
                <a:tab pos="1925320" algn="l"/>
                <a:tab pos="2431415" algn="l"/>
                <a:tab pos="4410075" algn="l"/>
                <a:tab pos="5493385" algn="l"/>
                <a:tab pos="6899909" algn="l"/>
                <a:tab pos="7830184" algn="l"/>
                <a:tab pos="8945880" algn="l"/>
              </a:tabLst>
            </a:pPr>
            <a:r>
              <a:rPr sz="2800" b="1" dirty="0">
                <a:latin typeface="Times New Roman"/>
                <a:cs typeface="Times New Roman"/>
              </a:rPr>
              <a:t>Técnicas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complementarias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(termoterapia,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crioterapia,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geoterapia) </a:t>
            </a:r>
            <a:r>
              <a:rPr sz="2800" spc="170" dirty="0">
                <a:latin typeface="Times New Roman"/>
                <a:cs typeface="Times New Roman"/>
              </a:rPr>
              <a:t>La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termoterapia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un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tratamiento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que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consiste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en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la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aplicación de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calor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con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fines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terapéuticos.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Normalmente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era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aplicado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en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125" dirty="0">
                <a:latin typeface="Times New Roman"/>
                <a:cs typeface="Times New Roman"/>
              </a:rPr>
              <a:t>ámbito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fisioterapia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25" dirty="0">
                <a:latin typeface="Times New Roman"/>
                <a:cs typeface="Times New Roman"/>
              </a:rPr>
              <a:t>método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45" dirty="0">
                <a:latin typeface="Times New Roman"/>
                <a:cs typeface="Times New Roman"/>
              </a:rPr>
              <a:t>para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60" dirty="0">
                <a:latin typeface="Times New Roman"/>
                <a:cs typeface="Times New Roman"/>
              </a:rPr>
              <a:t>tratar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dolores musculares,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contracturas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inflamaciones,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pero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su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uso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135" dirty="0">
                <a:latin typeface="Times New Roman"/>
                <a:cs typeface="Times New Roman"/>
              </a:rPr>
              <a:t>ha </a:t>
            </a:r>
            <a:r>
              <a:rPr sz="2800" spc="95" dirty="0">
                <a:latin typeface="Times New Roman"/>
                <a:cs typeface="Times New Roman"/>
              </a:rPr>
              <a:t>extendido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medicina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estética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165" dirty="0">
                <a:latin typeface="Times New Roman"/>
                <a:cs typeface="Times New Roman"/>
              </a:rPr>
              <a:t>para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reducir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grasa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localizada, </a:t>
            </a:r>
            <a:r>
              <a:rPr sz="2800" spc="85" dirty="0">
                <a:latin typeface="Times New Roman"/>
                <a:cs typeface="Times New Roman"/>
              </a:rPr>
              <a:t>la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celulitis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sobrepeso.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Contraindicaciones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70" dirty="0">
                <a:latin typeface="Times New Roman"/>
                <a:cs typeface="Times New Roman"/>
              </a:rPr>
              <a:t>La</a:t>
            </a:r>
            <a:r>
              <a:rPr sz="2800" spc="46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aplicación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calor</a:t>
            </a:r>
            <a:r>
              <a:rPr sz="2800" spc="46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debe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hacerse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manera</a:t>
            </a:r>
            <a:r>
              <a:rPr sz="2800" spc="46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controlada</a:t>
            </a:r>
            <a:r>
              <a:rPr sz="2800" spc="47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por </a:t>
            </a:r>
            <a:r>
              <a:rPr sz="2800" spc="135" dirty="0">
                <a:latin typeface="Times New Roman"/>
                <a:cs typeface="Times New Roman"/>
              </a:rPr>
              <a:t>parte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un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profesional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médico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especializado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65" dirty="0">
                <a:latin typeface="Times New Roman"/>
                <a:cs typeface="Times New Roman"/>
              </a:rPr>
              <a:t>para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evitar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que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 </a:t>
            </a:r>
            <a:r>
              <a:rPr sz="2800" spc="125" dirty="0">
                <a:latin typeface="Times New Roman"/>
                <a:cs typeface="Times New Roman"/>
              </a:rPr>
              <a:t>produzca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una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bajada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tensión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mareo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(Multiestetica,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2022).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56" y="2218756"/>
            <a:ext cx="10078855" cy="748298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3350895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3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i="1" spc="45" dirty="0">
                <a:latin typeface="Times New Roman"/>
                <a:cs typeface="Times New Roman"/>
              </a:rPr>
              <a:t>Termoterapia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40" dirty="0">
                <a:latin typeface="Times New Roman"/>
                <a:cs typeface="Times New Roman"/>
              </a:rPr>
              <a:t>Estética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7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9646202"/>
            <a:ext cx="10112375" cy="7531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i="1" dirty="0">
                <a:latin typeface="Times New Roman"/>
                <a:cs typeface="Times New Roman"/>
              </a:rPr>
              <a:t>Nota:</a:t>
            </a:r>
            <a:r>
              <a:rPr sz="2800" i="1" spc="30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La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figura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muestra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aplicación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bandas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térmicas.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Tomado </a:t>
            </a:r>
            <a:r>
              <a:rPr sz="2800" dirty="0">
                <a:latin typeface="Times New Roman"/>
                <a:cs typeface="Times New Roman"/>
              </a:rPr>
              <a:t>de Patricia </a:t>
            </a:r>
            <a:r>
              <a:rPr sz="2800" spc="55" dirty="0">
                <a:latin typeface="Times New Roman"/>
                <a:cs typeface="Times New Roman"/>
              </a:rPr>
              <a:t>Rey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(s.f.)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5" dirty="0">
                <a:latin typeface="Times New Roman"/>
                <a:cs typeface="Times New Roman"/>
              </a:rPr>
              <a:t>Crioterapia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estética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25" dirty="0">
                <a:latin typeface="Times New Roman"/>
                <a:cs typeface="Times New Roman"/>
              </a:rPr>
              <a:t>La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crioterapia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aplicación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frío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con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fines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terapéuticos, </a:t>
            </a:r>
            <a:r>
              <a:rPr sz="2800" dirty="0">
                <a:latin typeface="Times New Roman"/>
                <a:cs typeface="Times New Roman"/>
              </a:rPr>
              <a:t>empleándose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temperaturas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inferiores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-75" dirty="0">
                <a:latin typeface="Times New Roman"/>
                <a:cs typeface="Times New Roman"/>
              </a:rPr>
              <a:t>-</a:t>
            </a:r>
            <a:r>
              <a:rPr sz="2800" dirty="0">
                <a:latin typeface="Times New Roman"/>
                <a:cs typeface="Times New Roman"/>
              </a:rPr>
              <a:t>130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°C.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Ideal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para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tratar </a:t>
            </a:r>
            <a:r>
              <a:rPr sz="2800" spc="-20" dirty="0">
                <a:latin typeface="Times New Roman"/>
                <a:cs typeface="Times New Roman"/>
              </a:rPr>
              <a:t>lesiones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para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favorecer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recuperación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física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muscular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después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spc="105" dirty="0">
                <a:latin typeface="Times New Roman"/>
                <a:cs typeface="Times New Roman"/>
              </a:rPr>
              <a:t>una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intensa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jornada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ejercicio.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 lleva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cabo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mediante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sesiones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dirty="0">
                <a:latin typeface="Times New Roman"/>
                <a:cs typeface="Times New Roman"/>
              </a:rPr>
              <a:t>tres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minutos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medio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repite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largo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10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días.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Pero,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si</a:t>
            </a:r>
            <a:r>
              <a:rPr sz="2800" spc="-4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por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algo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conocida,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por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poder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para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adelgazar.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Y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que,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partir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del </a:t>
            </a:r>
            <a:r>
              <a:rPr sz="2800" spc="65" dirty="0">
                <a:latin typeface="Times New Roman"/>
                <a:cs typeface="Times New Roman"/>
              </a:rPr>
              <a:t>minuto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medio,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paciente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empieza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quemar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grasas.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organismo </a:t>
            </a:r>
            <a:r>
              <a:rPr sz="2800" spc="50" dirty="0">
                <a:latin typeface="Times New Roman"/>
                <a:cs typeface="Times New Roman"/>
              </a:rPr>
              <a:t>intenta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contrarrestar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fuerte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descenso</a:t>
            </a:r>
            <a:r>
              <a:rPr sz="2800" spc="5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temperatura</a:t>
            </a:r>
            <a:r>
              <a:rPr sz="2800" spc="5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generando </a:t>
            </a:r>
            <a:r>
              <a:rPr sz="2800" dirty="0">
                <a:latin typeface="Times New Roman"/>
                <a:cs typeface="Times New Roman"/>
              </a:rPr>
              <a:t>calor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y,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para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ello,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recurre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depósitos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grasa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acelera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dirty="0">
                <a:latin typeface="Times New Roman"/>
                <a:cs typeface="Times New Roman"/>
              </a:rPr>
              <a:t>metabolismo,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quemando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esta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forma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grasa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acumulada.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56" y="2206768"/>
            <a:ext cx="10078854" cy="539683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1812925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i="1" spc="-10" dirty="0">
                <a:latin typeface="Times New Roman"/>
                <a:cs typeface="Times New Roman"/>
              </a:rPr>
              <a:t>Criolipolisis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8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7501765"/>
            <a:ext cx="10104755" cy="11283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140" dirty="0">
                <a:latin typeface="Times New Roman"/>
                <a:cs typeface="Times New Roman"/>
              </a:rPr>
              <a:t>Nota: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figura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hieloterapia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estética.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14" dirty="0">
                <a:latin typeface="Times New Roman"/>
                <a:cs typeface="Times New Roman"/>
              </a:rPr>
              <a:t>Centro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Altea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Geoterapia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70" dirty="0">
                <a:latin typeface="Times New Roman"/>
                <a:cs typeface="Times New Roman"/>
              </a:rPr>
              <a:t>Es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terapia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natural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usa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tierra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6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agente </a:t>
            </a:r>
            <a:r>
              <a:rPr sz="2800" spc="85" dirty="0">
                <a:latin typeface="Times New Roman"/>
                <a:cs typeface="Times New Roman"/>
              </a:rPr>
              <a:t>curativo,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componentes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químico-</a:t>
            </a:r>
            <a:r>
              <a:rPr sz="2800" dirty="0">
                <a:latin typeface="Times New Roman"/>
                <a:cs typeface="Times New Roman"/>
              </a:rPr>
              <a:t>medicinales</a:t>
            </a:r>
            <a:r>
              <a:rPr sz="2800" spc="3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energéticos </a:t>
            </a:r>
            <a:r>
              <a:rPr sz="2800" dirty="0">
                <a:latin typeface="Times New Roman"/>
                <a:cs typeface="Times New Roman"/>
              </a:rPr>
              <a:t>le  </a:t>
            </a:r>
            <a:r>
              <a:rPr sz="2800" spc="145" dirty="0">
                <a:latin typeface="Times New Roman"/>
                <a:cs typeface="Times New Roman"/>
              </a:rPr>
              <a:t>dan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especiales 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curativas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aplicados</a:t>
            </a:r>
            <a:r>
              <a:rPr sz="280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tanto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interna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externamente.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inicios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geoterapia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remontan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civilizaciones </a:t>
            </a:r>
            <a:r>
              <a:rPr sz="2800" spc="90" dirty="0">
                <a:latin typeface="Times New Roman"/>
                <a:cs typeface="Times New Roman"/>
              </a:rPr>
              <a:t>antiguas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griegos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quienes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observaron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animales,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que </a:t>
            </a:r>
            <a:r>
              <a:rPr sz="2800" spc="120" dirty="0">
                <a:latin typeface="Times New Roman"/>
                <a:cs typeface="Times New Roman"/>
              </a:rPr>
              <a:t>usaban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instintivamente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tierra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cuando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sufrían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algún </a:t>
            </a:r>
            <a:r>
              <a:rPr sz="2800" spc="90" dirty="0">
                <a:latin typeface="Times New Roman"/>
                <a:cs typeface="Times New Roman"/>
              </a:rPr>
              <a:t>mal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contusión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externa,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trasladaban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hasta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encontrar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lugar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barro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charcos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lodo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allí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sumergían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lesiones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las </a:t>
            </a:r>
            <a:r>
              <a:rPr sz="2800" spc="100" dirty="0">
                <a:latin typeface="Times New Roman"/>
                <a:cs typeface="Times New Roman"/>
              </a:rPr>
              <a:t>dejaban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varios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días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hasta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ya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sentían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bien.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arcilla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como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geoterapia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arcilla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sólo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tantas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variantes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geoterapia,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un </a:t>
            </a:r>
            <a:r>
              <a:rPr sz="2800" spc="75" dirty="0">
                <a:latin typeface="Times New Roman"/>
                <a:cs typeface="Times New Roman"/>
              </a:rPr>
              <a:t>enfoque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alaba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terapéuticos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tratamientos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con </a:t>
            </a:r>
            <a:r>
              <a:rPr sz="2800" spc="85" dirty="0">
                <a:latin typeface="Times New Roman"/>
                <a:cs typeface="Times New Roman"/>
              </a:rPr>
              <a:t>tierra.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Ya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egipcios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sabían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valía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pena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darse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6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buen </a:t>
            </a:r>
            <a:r>
              <a:rPr sz="2800" spc="145" dirty="0">
                <a:latin typeface="Times New Roman"/>
                <a:cs typeface="Times New Roman"/>
              </a:rPr>
              <a:t>baño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arcilla,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hoy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han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redescubierto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maravillas,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ya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192" y="3238298"/>
            <a:ext cx="10062519" cy="60611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175675"/>
            <a:ext cx="6106160" cy="20631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70" dirty="0">
                <a:latin typeface="Times New Roman"/>
                <a:cs typeface="Times New Roman"/>
              </a:rPr>
              <a:t>contienen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período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glacial.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5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i="1" spc="-10" dirty="0">
                <a:latin typeface="Times New Roman"/>
                <a:cs typeface="Times New Roman"/>
              </a:rPr>
              <a:t>Geoterapia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9110091"/>
            <a:ext cx="10104755" cy="3242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65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figura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arcilla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cosmético. </a:t>
            </a:r>
            <a:r>
              <a:rPr sz="2800" spc="140" dirty="0">
                <a:latin typeface="Times New Roman"/>
                <a:cs typeface="Times New Roman"/>
              </a:rPr>
              <a:t>Tomado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Bioesteticistas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(2015).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Autoevaluación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spc="120" dirty="0">
                <a:latin typeface="Times New Roman"/>
                <a:cs typeface="Times New Roman"/>
              </a:rPr>
              <a:t>Responda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afirmaciones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“V”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verdadera,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210" dirty="0">
                <a:latin typeface="Times New Roman"/>
                <a:cs typeface="Times New Roman"/>
              </a:rPr>
              <a:t>“F”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falso: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275486" y="12605270"/>
            <a:ext cx="10047605" cy="951865"/>
          </a:xfrm>
          <a:custGeom>
            <a:avLst/>
            <a:gdLst/>
            <a:ahLst/>
            <a:cxnLst/>
            <a:rect l="l" t="t" r="r" b="b"/>
            <a:pathLst>
              <a:path w="10047605" h="951865">
                <a:moveTo>
                  <a:pt x="10047580" y="0"/>
                </a:moveTo>
                <a:lnTo>
                  <a:pt x="7844460" y="0"/>
                </a:lnTo>
                <a:lnTo>
                  <a:pt x="7840002" y="0"/>
                </a:lnTo>
                <a:lnTo>
                  <a:pt x="0" y="0"/>
                </a:lnTo>
                <a:lnTo>
                  <a:pt x="0" y="20104"/>
                </a:lnTo>
                <a:lnTo>
                  <a:pt x="7840002" y="20104"/>
                </a:lnTo>
                <a:lnTo>
                  <a:pt x="7840002" y="951598"/>
                </a:lnTo>
                <a:lnTo>
                  <a:pt x="7844460" y="951598"/>
                </a:lnTo>
                <a:lnTo>
                  <a:pt x="7844460" y="20104"/>
                </a:lnTo>
                <a:lnTo>
                  <a:pt x="10047580" y="20104"/>
                </a:lnTo>
                <a:lnTo>
                  <a:pt x="10047580" y="0"/>
                </a:lnTo>
                <a:close/>
              </a:path>
            </a:pathLst>
          </a:custGeom>
          <a:solidFill>
            <a:srgbClr val="89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468986" y="12896288"/>
            <a:ext cx="150050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0"/>
              </a:lnSpc>
            </a:pPr>
            <a:r>
              <a:rPr sz="2800" b="1" spc="-50" dirty="0">
                <a:latin typeface="Times New Roman"/>
                <a:cs typeface="Times New Roman"/>
              </a:rPr>
              <a:t>Respuesta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4300" y="12896288"/>
            <a:ext cx="7456170" cy="56470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270" algn="ctr">
              <a:lnSpc>
                <a:spcPts val="2580"/>
              </a:lnSpc>
            </a:pPr>
            <a:r>
              <a:rPr sz="2800" b="1" spc="-10" dirty="0">
                <a:latin typeface="Times New Roman"/>
                <a:cs typeface="Times New Roman"/>
              </a:rPr>
              <a:t>Argumento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800">
              <a:latin typeface="Times New Roman"/>
              <a:cs typeface="Times New Roman"/>
            </a:endParaRPr>
          </a:p>
          <a:p>
            <a:pPr algn="just">
              <a:lnSpc>
                <a:spcPct val="117300"/>
              </a:lnSpc>
            </a:pPr>
            <a:r>
              <a:rPr sz="2800" spc="120" dirty="0">
                <a:latin typeface="Times New Roman"/>
                <a:cs typeface="Times New Roman"/>
              </a:rPr>
              <a:t>La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química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ciencia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encarga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estudio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materia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cuanto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su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transformación, </a:t>
            </a:r>
            <a:r>
              <a:rPr sz="2800" dirty="0">
                <a:latin typeface="Times New Roman"/>
                <a:cs typeface="Times New Roman"/>
              </a:rPr>
              <a:t>composición,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modificaciones</a:t>
            </a:r>
            <a:r>
              <a:rPr sz="2800" spc="-1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etc.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800">
              <a:latin typeface="Times New Roman"/>
              <a:cs typeface="Times New Roman"/>
            </a:endParaRPr>
          </a:p>
          <a:p>
            <a:pPr marR="1270">
              <a:lnSpc>
                <a:spcPct val="1173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materia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todo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ocupa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lugar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45" dirty="0">
                <a:latin typeface="Times New Roman"/>
                <a:cs typeface="Times New Roman"/>
              </a:rPr>
              <a:t>espacio.</a:t>
            </a:r>
            <a:endParaRPr sz="2800">
              <a:latin typeface="Times New Roman"/>
              <a:cs typeface="Times New Roman"/>
            </a:endParaRPr>
          </a:p>
          <a:p>
            <a:pPr marR="1309370">
              <a:lnSpc>
                <a:spcPts val="7459"/>
              </a:lnSpc>
              <a:spcBef>
                <a:spcPts val="730"/>
              </a:spcBef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mide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acidez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alcalinidad </a:t>
            </a:r>
            <a:r>
              <a:rPr sz="2800" spc="100" dirty="0">
                <a:latin typeface="Times New Roman"/>
                <a:cs typeface="Times New Roman"/>
              </a:rPr>
              <a:t>Las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arcillas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usadas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crioterapia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259856" y="12589633"/>
            <a:ext cx="10079355" cy="6272530"/>
            <a:chOff x="1259856" y="12589633"/>
            <a:chExt cx="10079355" cy="6272530"/>
          </a:xfrm>
        </p:grpSpPr>
        <p:sp>
          <p:nvSpPr>
            <p:cNvPr id="11" name="object 11"/>
            <p:cNvSpPr/>
            <p:nvPr/>
          </p:nvSpPr>
          <p:spPr>
            <a:xfrm>
              <a:off x="1277721" y="12625374"/>
              <a:ext cx="10043160" cy="6201410"/>
            </a:xfrm>
            <a:custGeom>
              <a:avLst/>
              <a:gdLst/>
              <a:ahLst/>
              <a:cxnLst/>
              <a:rect l="l" t="t" r="r" b="b"/>
              <a:pathLst>
                <a:path w="10043160" h="6201409">
                  <a:moveTo>
                    <a:pt x="10043109" y="0"/>
                  </a:moveTo>
                  <a:lnTo>
                    <a:pt x="7839989" y="0"/>
                  </a:lnTo>
                  <a:lnTo>
                    <a:pt x="0" y="0"/>
                  </a:lnTo>
                  <a:lnTo>
                    <a:pt x="0" y="6201003"/>
                  </a:lnTo>
                  <a:lnTo>
                    <a:pt x="7839989" y="6201003"/>
                  </a:lnTo>
                  <a:lnTo>
                    <a:pt x="10043109" y="6201003"/>
                  </a:lnTo>
                  <a:lnTo>
                    <a:pt x="10043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59856" y="12607504"/>
              <a:ext cx="10079355" cy="6236970"/>
            </a:xfrm>
            <a:custGeom>
              <a:avLst/>
              <a:gdLst/>
              <a:ahLst/>
              <a:cxnLst/>
              <a:rect l="l" t="t" r="r" b="b"/>
              <a:pathLst>
                <a:path w="10079355" h="6236969">
                  <a:moveTo>
                    <a:pt x="17870" y="17870"/>
                  </a:moveTo>
                  <a:lnTo>
                    <a:pt x="17870" y="6218867"/>
                  </a:lnTo>
                </a:path>
                <a:path w="10079355" h="6236969">
                  <a:moveTo>
                    <a:pt x="7857865" y="17870"/>
                  </a:moveTo>
                  <a:lnTo>
                    <a:pt x="7857865" y="6218867"/>
                  </a:lnTo>
                </a:path>
                <a:path w="10079355" h="6236969">
                  <a:moveTo>
                    <a:pt x="10060984" y="17870"/>
                  </a:moveTo>
                  <a:lnTo>
                    <a:pt x="10060984" y="6218867"/>
                  </a:lnTo>
                </a:path>
                <a:path w="10079355" h="6236969">
                  <a:moveTo>
                    <a:pt x="0" y="0"/>
                  </a:moveTo>
                  <a:lnTo>
                    <a:pt x="10078855" y="0"/>
                  </a:lnTo>
                </a:path>
                <a:path w="10079355" h="6236969">
                  <a:moveTo>
                    <a:pt x="0" y="947126"/>
                  </a:moveTo>
                  <a:lnTo>
                    <a:pt x="10078855" y="947126"/>
                  </a:lnTo>
                </a:path>
                <a:path w="10079355" h="6236969">
                  <a:moveTo>
                    <a:pt x="0" y="2894990"/>
                  </a:moveTo>
                  <a:lnTo>
                    <a:pt x="10078855" y="2894990"/>
                  </a:lnTo>
                </a:path>
                <a:path w="10079355" h="6236969">
                  <a:moveTo>
                    <a:pt x="0" y="4342485"/>
                  </a:moveTo>
                  <a:lnTo>
                    <a:pt x="10078855" y="4342485"/>
                  </a:lnTo>
                </a:path>
                <a:path w="10079355" h="6236969">
                  <a:moveTo>
                    <a:pt x="0" y="5289611"/>
                  </a:moveTo>
                  <a:lnTo>
                    <a:pt x="10078855" y="5289611"/>
                  </a:lnTo>
                </a:path>
                <a:path w="10079355" h="6236969">
                  <a:moveTo>
                    <a:pt x="0" y="6236738"/>
                  </a:moveTo>
                  <a:lnTo>
                    <a:pt x="10078855" y="6236738"/>
                  </a:lnTo>
                </a:path>
              </a:pathLst>
            </a:custGeom>
            <a:ln w="3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9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3224028"/>
            <a:ext cx="80416" cy="804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3760138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4296248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4832356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5368466"/>
            <a:ext cx="80416" cy="804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5904574"/>
            <a:ext cx="80416" cy="804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6440684"/>
            <a:ext cx="80416" cy="8041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47156" y="1175675"/>
            <a:ext cx="10104755" cy="1546542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5"/>
              </a:spcBef>
            </a:pPr>
            <a:r>
              <a:rPr sz="2800" b="1" spc="-35" dirty="0">
                <a:latin typeface="Times New Roman"/>
                <a:cs typeface="Times New Roman"/>
              </a:rPr>
              <a:t>Unidad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2: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Tema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2.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Composición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Química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las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Sustancias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Ácidos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Bases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45" dirty="0">
                <a:latin typeface="Times New Roman"/>
                <a:cs typeface="Times New Roman"/>
              </a:rPr>
              <a:t>En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química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llaman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bases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dos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opuestas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sí.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Cada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estas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reúne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específicas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modifican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comportamiento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las </a:t>
            </a:r>
            <a:r>
              <a:rPr sz="2800" dirty="0">
                <a:latin typeface="Times New Roman"/>
                <a:cs typeface="Times New Roman"/>
              </a:rPr>
              <a:t>soluciones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químicas.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Tanto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95" dirty="0">
                <a:latin typeface="Times New Roman"/>
                <a:cs typeface="Times New Roman"/>
              </a:rPr>
              <a:t> como </a:t>
            </a:r>
            <a:r>
              <a:rPr sz="2800" spc="55" dirty="0">
                <a:latin typeface="Times New Roman"/>
                <a:cs typeface="Times New Roman"/>
              </a:rPr>
              <a:t>bases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encontrarse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estado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líquido,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gaseoso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sólido</a:t>
            </a:r>
            <a:r>
              <a:rPr sz="2800" dirty="0">
                <a:latin typeface="Times New Roman"/>
                <a:cs typeface="Times New Roman"/>
              </a:rPr>
              <a:t> (el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polvo).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60" dirty="0">
                <a:latin typeface="Times New Roman"/>
                <a:cs typeface="Times New Roman"/>
              </a:rPr>
              <a:t>Al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juntarse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bases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solución,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produce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una </a:t>
            </a:r>
            <a:r>
              <a:rPr sz="2800" spc="65" dirty="0">
                <a:latin typeface="Times New Roman"/>
                <a:cs typeface="Times New Roman"/>
              </a:rPr>
              <a:t>reacción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exotérmica,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decir,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produce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calor.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Esta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reacción</a:t>
            </a:r>
            <a:r>
              <a:rPr sz="2800" spc="4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 </a:t>
            </a:r>
            <a:r>
              <a:rPr sz="2800" spc="60" dirty="0">
                <a:latin typeface="Times New Roman"/>
                <a:cs typeface="Times New Roman"/>
              </a:rPr>
              <a:t>conoce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neutralización.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(Significados.com,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Qué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ácido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llaman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aquellas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liberan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iones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90" dirty="0">
                <a:latin typeface="Times New Roman"/>
                <a:cs typeface="Times New Roman"/>
              </a:rPr>
              <a:t>hidrógeno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positivos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(H+)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solución.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Otro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concepto,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define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recibir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absorber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par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electrones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solución.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(Significados.com,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latin typeface="Times New Roman"/>
                <a:cs typeface="Times New Roman"/>
              </a:rPr>
              <a:t>Características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ácidos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spcBef>
                <a:spcPts val="5"/>
              </a:spcBef>
            </a:pPr>
            <a:r>
              <a:rPr sz="2800" spc="114" dirty="0">
                <a:latin typeface="Times New Roman"/>
                <a:cs typeface="Times New Roman"/>
              </a:rPr>
              <a:t>Entre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características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pueden </a:t>
            </a:r>
            <a:r>
              <a:rPr sz="2800" spc="90" dirty="0">
                <a:latin typeface="Times New Roman"/>
                <a:cs typeface="Times New Roman"/>
              </a:rPr>
              <a:t>mencionar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siguientes:</a:t>
            </a:r>
            <a:endParaRPr sz="2800">
              <a:latin typeface="Times New Roman"/>
              <a:cs typeface="Times New Roman"/>
            </a:endParaRPr>
          </a:p>
          <a:p>
            <a:pPr marL="619760" marR="1172845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capacidad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destruir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tejidos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orgánicos. </a:t>
            </a:r>
            <a:r>
              <a:rPr sz="2800" spc="100" dirty="0">
                <a:latin typeface="Times New Roman"/>
                <a:cs typeface="Times New Roman"/>
              </a:rPr>
              <a:t>Producen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reacciones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interactuar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ciertos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metales. </a:t>
            </a:r>
            <a:r>
              <a:rPr sz="2800" spc="120" dirty="0">
                <a:latin typeface="Times New Roman"/>
                <a:cs typeface="Times New Roman"/>
              </a:rPr>
              <a:t>Actúan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conductores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corriente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eléctrica.</a:t>
            </a:r>
            <a:endParaRPr sz="2800">
              <a:latin typeface="Times New Roman"/>
              <a:cs typeface="Times New Roman"/>
            </a:endParaRPr>
          </a:p>
          <a:p>
            <a:pPr marL="619760" marR="2788920">
              <a:lnSpc>
                <a:spcPct val="125600"/>
              </a:lnSpc>
            </a:pPr>
            <a:r>
              <a:rPr sz="2800" spc="60" dirty="0">
                <a:latin typeface="Times New Roman"/>
                <a:cs typeface="Times New Roman"/>
              </a:rPr>
              <a:t>Al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mezclarse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bases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producen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sal.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agrios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gusto.</a:t>
            </a:r>
            <a:endParaRPr sz="2800">
              <a:latin typeface="Times New Roman"/>
              <a:cs typeface="Times New Roman"/>
            </a:endParaRPr>
          </a:p>
          <a:p>
            <a:pPr marL="619760" marR="812800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oscila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(donde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neutro). </a:t>
            </a:r>
            <a:r>
              <a:rPr sz="2800" dirty="0">
                <a:latin typeface="Times New Roman"/>
                <a:cs typeface="Times New Roman"/>
              </a:rPr>
              <a:t>Suelen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ser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solubles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agua.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26942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F15C0E"/>
                </a:solidFill>
                <a:latin typeface="Tahoma"/>
                <a:cs typeface="Tahoma"/>
              </a:rPr>
              <a:t>2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210" dirty="0">
                <a:solidFill>
                  <a:srgbClr val="F15C0E"/>
                </a:solidFill>
                <a:latin typeface="Tahoma"/>
                <a:cs typeface="Tahoma"/>
              </a:rPr>
              <a:t>0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6790717"/>
            <a:ext cx="80416" cy="804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7862936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8399045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8935154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9471263"/>
            <a:ext cx="80416" cy="804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0007373"/>
            <a:ext cx="80416" cy="804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0543482"/>
            <a:ext cx="80416" cy="8041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47156" y="1068454"/>
            <a:ext cx="10104755" cy="1771713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5"/>
              </a:spcBef>
            </a:pPr>
            <a:r>
              <a:rPr sz="2800" b="1" dirty="0">
                <a:latin typeface="Times New Roman"/>
                <a:cs typeface="Times New Roman"/>
              </a:rPr>
              <a:t>Qué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70" dirty="0">
                <a:latin typeface="Times New Roman"/>
                <a:cs typeface="Times New Roman"/>
              </a:rPr>
              <a:t>una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base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llaman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bases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aquellas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sustancias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captar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iones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90" dirty="0">
                <a:latin typeface="Times New Roman"/>
                <a:cs typeface="Times New Roman"/>
              </a:rPr>
              <a:t>hidrógeno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solución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liberan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iones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negativos,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llamados </a:t>
            </a:r>
            <a:r>
              <a:rPr sz="2800" spc="60" dirty="0">
                <a:latin typeface="Times New Roman"/>
                <a:cs typeface="Times New Roman"/>
              </a:rPr>
              <a:t>hidroxilos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(OH-</a:t>
            </a:r>
            <a:r>
              <a:rPr sz="2800" dirty="0">
                <a:latin typeface="Times New Roman"/>
                <a:cs typeface="Times New Roman"/>
              </a:rPr>
              <a:t>).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definen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bases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aquellas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150" dirty="0">
                <a:latin typeface="Times New Roman"/>
                <a:cs typeface="Times New Roman"/>
              </a:rPr>
              <a:t>aportan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85" dirty="0">
                <a:latin typeface="Times New Roman"/>
                <a:cs typeface="Times New Roman"/>
              </a:rPr>
              <a:t>dos</a:t>
            </a:r>
            <a:r>
              <a:rPr sz="2800" spc="400" dirty="0">
                <a:latin typeface="Times New Roman"/>
                <a:cs typeface="Times New Roman"/>
              </a:rPr>
              <a:t>   </a:t>
            </a:r>
            <a:r>
              <a:rPr sz="2800" spc="50" dirty="0">
                <a:latin typeface="Times New Roman"/>
                <a:cs typeface="Times New Roman"/>
              </a:rPr>
              <a:t>electrones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95" dirty="0">
                <a:latin typeface="Times New Roman"/>
                <a:cs typeface="Times New Roman"/>
              </a:rPr>
              <a:t>   </a:t>
            </a:r>
            <a:r>
              <a:rPr sz="2800" spc="50" dirty="0">
                <a:latin typeface="Times New Roman"/>
                <a:cs typeface="Times New Roman"/>
              </a:rPr>
              <a:t>solución. </a:t>
            </a:r>
            <a:r>
              <a:rPr sz="2800" spc="45" dirty="0">
                <a:latin typeface="Times New Roman"/>
                <a:cs typeface="Times New Roman"/>
              </a:rPr>
              <a:t>(Significados.com,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25" dirty="0">
                <a:latin typeface="Times New Roman"/>
                <a:cs typeface="Times New Roman"/>
              </a:rPr>
              <a:t>Características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bases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spc="114" dirty="0">
                <a:latin typeface="Times New Roman"/>
                <a:cs typeface="Times New Roman"/>
              </a:rPr>
              <a:t>Entre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características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bases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puede mencionar: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spcBef>
                <a:spcPts val="5"/>
              </a:spcBef>
            </a:pPr>
            <a:r>
              <a:rPr sz="2800" spc="60" dirty="0">
                <a:latin typeface="Times New Roman"/>
                <a:cs typeface="Times New Roman"/>
              </a:rPr>
              <a:t>Deslizan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tacto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cuando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presentan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disolución,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decir,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jabonosos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(como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lejía).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0"/>
              </a:spcBef>
            </a:pPr>
            <a:r>
              <a:rPr sz="2800" spc="210" dirty="0">
                <a:latin typeface="Times New Roman"/>
                <a:cs typeface="Times New Roman"/>
              </a:rPr>
              <a:t>No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reaccionan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ante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contacto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metales.</a:t>
            </a:r>
            <a:endParaRPr sz="2800">
              <a:latin typeface="Times New Roman"/>
              <a:cs typeface="Times New Roman"/>
            </a:endParaRPr>
          </a:p>
          <a:p>
            <a:pPr marL="619760" marR="1511300">
              <a:lnSpc>
                <a:spcPct val="125600"/>
              </a:lnSpc>
            </a:pP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conductores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corriente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eléctrica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disolución. </a:t>
            </a:r>
            <a:r>
              <a:rPr sz="2800" spc="60" dirty="0">
                <a:latin typeface="Times New Roman"/>
                <a:cs typeface="Times New Roman"/>
              </a:rPr>
              <a:t>Al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mezclarse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producen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sal.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0"/>
              </a:spcBef>
            </a:pP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amargos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gusto.</a:t>
            </a:r>
            <a:endParaRPr sz="2800">
              <a:latin typeface="Times New Roman"/>
              <a:cs typeface="Times New Roman"/>
            </a:endParaRPr>
          </a:p>
          <a:p>
            <a:pPr marL="619760" marR="808990">
              <a:lnSpc>
                <a:spcPct val="125600"/>
              </a:lnSpc>
              <a:spcBef>
                <a:spcPts val="5"/>
              </a:spcBef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bases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oscila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14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(donde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neutro). </a:t>
            </a:r>
            <a:r>
              <a:rPr sz="2800" spc="75" dirty="0">
                <a:latin typeface="Times New Roman"/>
                <a:cs typeface="Times New Roman"/>
              </a:rPr>
              <a:t>Algunas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bases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insolubles.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(Significados.com,</a:t>
            </a:r>
            <a:r>
              <a:rPr sz="2800" spc="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Ácidos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(alfa,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beta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poli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hidroxiácidos)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Alfa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Hidroxiácidos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6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alfa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hidroxiácidos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(AHA)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60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moléculas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hidrosolubles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que </a:t>
            </a:r>
            <a:r>
              <a:rPr sz="2800" spc="120" dirty="0">
                <a:latin typeface="Times New Roman"/>
                <a:cs typeface="Times New Roman"/>
              </a:rPr>
              <a:t>ayudan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exfoliar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piel,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eliminando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células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muertas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95" dirty="0">
                <a:latin typeface="Times New Roman"/>
                <a:cs typeface="Times New Roman"/>
              </a:rPr>
              <a:t>produciendo</a:t>
            </a:r>
            <a:r>
              <a:rPr sz="2800" spc="515" dirty="0">
                <a:latin typeface="Times New Roman"/>
                <a:cs typeface="Times New Roman"/>
              </a:rPr>
              <a:t>  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2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transformación</a:t>
            </a:r>
            <a:r>
              <a:rPr sz="2800" spc="520" dirty="0">
                <a:latin typeface="Times New Roman"/>
                <a:cs typeface="Times New Roman"/>
              </a:rPr>
              <a:t>   </a:t>
            </a:r>
            <a:r>
              <a:rPr sz="2800" spc="60" dirty="0">
                <a:latin typeface="Times New Roman"/>
                <a:cs typeface="Times New Roman"/>
              </a:rPr>
              <a:t>epidérmica.</a:t>
            </a:r>
            <a:r>
              <a:rPr sz="2800" spc="52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(Arbosana </a:t>
            </a:r>
            <a:r>
              <a:rPr sz="2800" spc="120" dirty="0">
                <a:latin typeface="Times New Roman"/>
                <a:cs typeface="Times New Roman"/>
              </a:rPr>
              <a:t>Farmacia,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40" dirty="0">
                <a:latin typeface="Times New Roman"/>
                <a:cs typeface="Times New Roman"/>
              </a:rPr>
              <a:t>Dentro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alfa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hidroxiácidos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hay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diversos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ácidos.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El </a:t>
            </a:r>
            <a:r>
              <a:rPr sz="2800" spc="90" dirty="0">
                <a:latin typeface="Times New Roman"/>
                <a:cs typeface="Times New Roman"/>
              </a:rPr>
              <a:t>más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conocido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glicólico,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extrae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caña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azúcar, </a:t>
            </a:r>
            <a:r>
              <a:rPr sz="2800" spc="70" dirty="0">
                <a:latin typeface="Times New Roman"/>
                <a:cs typeface="Times New Roman"/>
              </a:rPr>
              <a:t>principalmente.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Pero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hay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otros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menos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conocidos,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como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azelaico,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obtiene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diversas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especies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trigo,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centeno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90" dirty="0">
                <a:latin typeface="Times New Roman"/>
                <a:cs typeface="Times New Roman"/>
              </a:rPr>
              <a:t>  cebada,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cítrico,</a:t>
            </a:r>
            <a:r>
              <a:rPr sz="2800" spc="85" dirty="0">
                <a:latin typeface="Times New Roman"/>
                <a:cs typeface="Times New Roman"/>
              </a:rPr>
              <a:t>  que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90" dirty="0">
                <a:latin typeface="Times New Roman"/>
                <a:cs typeface="Times New Roman"/>
              </a:rPr>
              <a:t>  encuentra</a:t>
            </a:r>
            <a:r>
              <a:rPr sz="2800" spc="8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spc="100" dirty="0">
                <a:latin typeface="Times New Roman"/>
                <a:cs typeface="Times New Roman"/>
              </a:rPr>
              <a:t>naranjas,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limones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pomelos,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málico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obtiene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27071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F15C0E"/>
                </a:solidFill>
                <a:latin typeface="Tahoma"/>
                <a:cs typeface="Tahoma"/>
              </a:rPr>
              <a:t>2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-355" dirty="0">
                <a:solidFill>
                  <a:srgbClr val="F15C0E"/>
                </a:solidFill>
                <a:latin typeface="Tahoma"/>
                <a:cs typeface="Tahoma"/>
              </a:rPr>
              <a:t>1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47156" y="4482602"/>
            <a:ext cx="7868920" cy="2277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300"/>
              </a:lnSpc>
              <a:spcBef>
                <a:spcPts val="90"/>
              </a:spcBef>
            </a:pPr>
            <a:r>
              <a:rPr sz="4200" spc="-795" dirty="0">
                <a:solidFill>
                  <a:srgbClr val="264472"/>
                </a:solidFill>
                <a:latin typeface="Trebuchet MS"/>
                <a:cs typeface="Trebuchet MS"/>
              </a:rPr>
              <a:t>G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40" dirty="0">
                <a:solidFill>
                  <a:srgbClr val="264472"/>
                </a:solidFill>
                <a:latin typeface="Trebuchet MS"/>
                <a:cs typeface="Trebuchet MS"/>
              </a:rPr>
              <a:t>U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Í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515" dirty="0">
                <a:solidFill>
                  <a:srgbClr val="264472"/>
                </a:solidFill>
                <a:latin typeface="Trebuchet MS"/>
                <a:cs typeface="Trebuchet MS"/>
              </a:rPr>
              <a:t>D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20" dirty="0">
                <a:solidFill>
                  <a:srgbClr val="264472"/>
                </a:solidFill>
                <a:latin typeface="Trebuchet MS"/>
                <a:cs typeface="Trebuchet MS"/>
              </a:rPr>
              <a:t>E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520" dirty="0">
                <a:solidFill>
                  <a:srgbClr val="264472"/>
                </a:solidFill>
                <a:latin typeface="Trebuchet MS"/>
                <a:cs typeface="Trebuchet MS"/>
              </a:rPr>
              <a:t>E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90" dirty="0">
                <a:solidFill>
                  <a:srgbClr val="264472"/>
                </a:solidFill>
                <a:latin typeface="Trebuchet MS"/>
                <a:cs typeface="Trebuchet MS"/>
              </a:rPr>
              <a:t>S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80" dirty="0">
                <a:solidFill>
                  <a:srgbClr val="264472"/>
                </a:solidFill>
                <a:latin typeface="Trebuchet MS"/>
                <a:cs typeface="Trebuchet MS"/>
              </a:rPr>
              <a:t>T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40" dirty="0">
                <a:solidFill>
                  <a:srgbClr val="264472"/>
                </a:solidFill>
                <a:latin typeface="Trebuchet MS"/>
                <a:cs typeface="Trebuchet MS"/>
              </a:rPr>
              <a:t>U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15" dirty="0">
                <a:solidFill>
                  <a:srgbClr val="264472"/>
                </a:solidFill>
                <a:latin typeface="Trebuchet MS"/>
                <a:cs typeface="Trebuchet MS"/>
              </a:rPr>
              <a:t>D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I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95" dirty="0">
                <a:solidFill>
                  <a:srgbClr val="264472"/>
                </a:solidFill>
                <a:latin typeface="Trebuchet MS"/>
                <a:cs typeface="Trebuchet MS"/>
              </a:rPr>
              <a:t>O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355" dirty="0">
                <a:solidFill>
                  <a:srgbClr val="264472"/>
                </a:solidFill>
                <a:latin typeface="Trebuchet MS"/>
                <a:cs typeface="Trebuchet MS"/>
              </a:rPr>
              <a:t>P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45" dirty="0">
                <a:solidFill>
                  <a:srgbClr val="264472"/>
                </a:solidFill>
                <a:latin typeface="Trebuchet MS"/>
                <a:cs typeface="Trebuchet MS"/>
              </a:rPr>
              <a:t>R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470" dirty="0">
                <a:solidFill>
                  <a:srgbClr val="264472"/>
                </a:solidFill>
                <a:latin typeface="Trebuchet MS"/>
                <a:cs typeface="Trebuchet MS"/>
              </a:rPr>
              <a:t>L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00" dirty="0">
                <a:solidFill>
                  <a:srgbClr val="264472"/>
                </a:solidFill>
                <a:latin typeface="Trebuchet MS"/>
                <a:cs typeface="Trebuchet MS"/>
              </a:rPr>
              <a:t>A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90" dirty="0">
                <a:solidFill>
                  <a:srgbClr val="264472"/>
                </a:solidFill>
                <a:latin typeface="Trebuchet MS"/>
                <a:cs typeface="Trebuchet MS"/>
              </a:rPr>
              <a:t>S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I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95" dirty="0">
                <a:solidFill>
                  <a:srgbClr val="264472"/>
                </a:solidFill>
                <a:latin typeface="Trebuchet MS"/>
                <a:cs typeface="Trebuchet MS"/>
              </a:rPr>
              <a:t>G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90" dirty="0">
                <a:solidFill>
                  <a:srgbClr val="264472"/>
                </a:solidFill>
                <a:latin typeface="Trebuchet MS"/>
                <a:cs typeface="Trebuchet MS"/>
              </a:rPr>
              <a:t>N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80" dirty="0">
                <a:solidFill>
                  <a:srgbClr val="264472"/>
                </a:solidFill>
                <a:latin typeface="Trebuchet MS"/>
                <a:cs typeface="Trebuchet MS"/>
              </a:rPr>
              <a:t>T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40" dirty="0">
                <a:solidFill>
                  <a:srgbClr val="264472"/>
                </a:solidFill>
                <a:latin typeface="Trebuchet MS"/>
                <a:cs typeface="Trebuchet MS"/>
              </a:rPr>
              <a:t>U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45" dirty="0">
                <a:solidFill>
                  <a:srgbClr val="264472"/>
                </a:solidFill>
                <a:latin typeface="Trebuchet MS"/>
                <a:cs typeface="Trebuchet MS"/>
              </a:rPr>
              <a:t>R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45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515" dirty="0">
                <a:solidFill>
                  <a:srgbClr val="264472"/>
                </a:solidFill>
                <a:latin typeface="Trebuchet MS"/>
                <a:cs typeface="Trebuchet MS"/>
              </a:rPr>
              <a:t>D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20" dirty="0">
                <a:solidFill>
                  <a:srgbClr val="264472"/>
                </a:solidFill>
                <a:latin typeface="Trebuchet MS"/>
                <a:cs typeface="Trebuchet MS"/>
              </a:rPr>
              <a:t>E</a:t>
            </a:r>
            <a:r>
              <a:rPr sz="4200" spc="260" dirty="0">
                <a:solidFill>
                  <a:srgbClr val="264472"/>
                </a:solidFill>
                <a:latin typeface="Trebuchet MS"/>
                <a:cs typeface="Trebuchet MS"/>
              </a:rPr>
              <a:t>  </a:t>
            </a:r>
            <a:r>
              <a:rPr sz="4200" spc="-770" dirty="0">
                <a:solidFill>
                  <a:srgbClr val="264472"/>
                </a:solidFill>
                <a:latin typeface="Trebuchet MS"/>
                <a:cs typeface="Trebuchet MS"/>
              </a:rPr>
              <a:t>Q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40" dirty="0">
                <a:solidFill>
                  <a:srgbClr val="264472"/>
                </a:solidFill>
                <a:latin typeface="Trebuchet MS"/>
                <a:cs typeface="Trebuchet MS"/>
              </a:rPr>
              <a:t>U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Í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145" dirty="0">
                <a:solidFill>
                  <a:srgbClr val="264472"/>
                </a:solidFill>
                <a:latin typeface="Trebuchet MS"/>
                <a:cs typeface="Trebuchet MS"/>
              </a:rPr>
              <a:t>M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I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30" dirty="0">
                <a:solidFill>
                  <a:srgbClr val="264472"/>
                </a:solidFill>
                <a:latin typeface="Trebuchet MS"/>
                <a:cs typeface="Trebuchet MS"/>
              </a:rPr>
              <a:t>C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0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endParaRPr sz="4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4200" spc="-530" dirty="0">
                <a:solidFill>
                  <a:srgbClr val="264472"/>
                </a:solidFill>
                <a:latin typeface="Trebuchet MS"/>
                <a:cs typeface="Trebuchet MS"/>
              </a:rPr>
              <a:t>C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95" dirty="0">
                <a:solidFill>
                  <a:srgbClr val="264472"/>
                </a:solidFill>
                <a:latin typeface="Trebuchet MS"/>
                <a:cs typeface="Trebuchet MS"/>
              </a:rPr>
              <a:t>O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90" dirty="0">
                <a:solidFill>
                  <a:srgbClr val="264472"/>
                </a:solidFill>
                <a:latin typeface="Trebuchet MS"/>
                <a:cs typeface="Trebuchet MS"/>
              </a:rPr>
              <a:t>S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145" dirty="0">
                <a:solidFill>
                  <a:srgbClr val="264472"/>
                </a:solidFill>
                <a:latin typeface="Trebuchet MS"/>
                <a:cs typeface="Trebuchet MS"/>
              </a:rPr>
              <a:t>M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20" dirty="0">
                <a:solidFill>
                  <a:srgbClr val="264472"/>
                </a:solidFill>
                <a:latin typeface="Trebuchet MS"/>
                <a:cs typeface="Trebuchet MS"/>
              </a:rPr>
              <a:t>É</a:t>
            </a:r>
            <a:r>
              <a:rPr sz="4200" spc="-240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780" dirty="0">
                <a:solidFill>
                  <a:srgbClr val="264472"/>
                </a:solidFill>
                <a:latin typeface="Trebuchet MS"/>
                <a:cs typeface="Trebuchet MS"/>
              </a:rPr>
              <a:t>T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229" dirty="0">
                <a:solidFill>
                  <a:srgbClr val="264472"/>
                </a:solidFill>
                <a:latin typeface="Trebuchet MS"/>
                <a:cs typeface="Trebuchet MS"/>
              </a:rPr>
              <a:t>I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30" dirty="0">
                <a:solidFill>
                  <a:srgbClr val="264472"/>
                </a:solidFill>
                <a:latin typeface="Trebuchet MS"/>
                <a:cs typeface="Trebuchet MS"/>
              </a:rPr>
              <a:t>C</a:t>
            </a:r>
            <a:r>
              <a:rPr sz="4200" spc="-235" dirty="0">
                <a:solidFill>
                  <a:srgbClr val="264472"/>
                </a:solidFill>
                <a:latin typeface="Trebuchet MS"/>
                <a:cs typeface="Trebuchet MS"/>
              </a:rPr>
              <a:t> </a:t>
            </a:r>
            <a:r>
              <a:rPr sz="4200" spc="-500" dirty="0">
                <a:solidFill>
                  <a:srgbClr val="264472"/>
                </a:solidFill>
                <a:latin typeface="Trebuchet MS"/>
                <a:cs typeface="Trebuchet MS"/>
              </a:rPr>
              <a:t>A</a:t>
            </a:r>
            <a:endParaRPr sz="4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4646280"/>
            <a:ext cx="80416" cy="804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5718499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6790717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7862936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8935154"/>
            <a:ext cx="80416" cy="804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0543482"/>
            <a:ext cx="80416" cy="804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1615701"/>
            <a:ext cx="80416" cy="8041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2151810"/>
            <a:ext cx="80416" cy="804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47156" y="1068454"/>
            <a:ext cx="10104755" cy="17717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100" dirty="0">
                <a:latin typeface="Times New Roman"/>
                <a:cs typeface="Times New Roman"/>
              </a:rPr>
              <a:t>manzanas,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mandélico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sale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almendras,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ácido </a:t>
            </a:r>
            <a:r>
              <a:rPr sz="2800" spc="105" dirty="0">
                <a:latin typeface="Times New Roman"/>
                <a:cs typeface="Times New Roman"/>
              </a:rPr>
              <a:t>tartárico,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encuentra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principalmente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uva,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ácido </a:t>
            </a:r>
            <a:r>
              <a:rPr sz="2800" spc="55" dirty="0">
                <a:latin typeface="Times New Roman"/>
                <a:cs typeface="Times New Roman"/>
              </a:rPr>
              <a:t>láctico,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obtiene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fermentación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bacteriana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glucosa, </a:t>
            </a:r>
            <a:r>
              <a:rPr sz="2800" dirty="0">
                <a:latin typeface="Times New Roman"/>
                <a:cs typeface="Times New Roman"/>
              </a:rPr>
              <a:t>etc.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(Arbosana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Farmacia,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40" dirty="0">
                <a:latin typeface="Times New Roman"/>
                <a:cs typeface="Times New Roman"/>
              </a:rPr>
              <a:t>Propiedades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ácidos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Exfoliantes:</a:t>
            </a:r>
            <a:r>
              <a:rPr sz="2800" b="1" spc="380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ayudan</a:t>
            </a:r>
            <a:r>
              <a:rPr sz="2800" spc="38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8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renovar</a:t>
            </a:r>
            <a:r>
              <a:rPr sz="2800" spc="38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superficie</a:t>
            </a:r>
            <a:r>
              <a:rPr sz="2800" spc="38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8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8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piel, </a:t>
            </a:r>
            <a:r>
              <a:rPr sz="2800" spc="75" dirty="0">
                <a:latin typeface="Times New Roman"/>
                <a:cs typeface="Times New Roman"/>
              </a:rPr>
              <a:t>eliminando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células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muertas.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spc="-25" dirty="0">
                <a:latin typeface="Times New Roman"/>
                <a:cs typeface="Times New Roman"/>
              </a:rPr>
              <a:t>Hidratantes:</a:t>
            </a:r>
            <a:r>
              <a:rPr sz="2800" b="1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disminuyen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pérdida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epidermis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70" dirty="0">
                <a:latin typeface="Times New Roman"/>
                <a:cs typeface="Times New Roman"/>
              </a:rPr>
              <a:t>evitan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deshidratación.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  <a:spcBef>
                <a:spcPts val="5"/>
              </a:spcBef>
            </a:pPr>
            <a:r>
              <a:rPr sz="2800" b="1" spc="-40" dirty="0">
                <a:latin typeface="Times New Roman"/>
                <a:cs typeface="Times New Roman"/>
              </a:rPr>
              <a:t>Antiarrugas:</a:t>
            </a:r>
            <a:r>
              <a:rPr sz="2800" b="1" spc="3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mejoran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líneas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expresión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arrugas,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al </a:t>
            </a:r>
            <a:r>
              <a:rPr sz="2800" spc="55" dirty="0">
                <a:latin typeface="Times New Roman"/>
                <a:cs typeface="Times New Roman"/>
              </a:rPr>
              <a:t>favorecer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renovación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celular.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spc="-10" dirty="0">
                <a:latin typeface="Times New Roman"/>
                <a:cs typeface="Times New Roman"/>
              </a:rPr>
              <a:t>Despigmentantes:</a:t>
            </a:r>
            <a:r>
              <a:rPr sz="2800" b="1" spc="44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mejoran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tratan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manchas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favorecen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homogeneización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tono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Antiacnéicos:</a:t>
            </a:r>
            <a:r>
              <a:rPr sz="2800" b="1" spc="61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algunos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alfahidroxiácidos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ácido </a:t>
            </a:r>
            <a:r>
              <a:rPr sz="2800" dirty="0">
                <a:latin typeface="Times New Roman"/>
                <a:cs typeface="Times New Roman"/>
              </a:rPr>
              <a:t>salicílico,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ayudan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regular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exceso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grasa,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limpiando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spc="110" dirty="0">
                <a:latin typeface="Times New Roman"/>
                <a:cs typeface="Times New Roman"/>
              </a:rPr>
              <a:t>poros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disminuyendo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brotes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acné.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spc="95" dirty="0">
                <a:latin typeface="Times New Roman"/>
                <a:cs typeface="Times New Roman"/>
              </a:rPr>
              <a:t>Favorecen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mejor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penetración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activos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usan </a:t>
            </a:r>
            <a:r>
              <a:rPr sz="2800" spc="40" dirty="0">
                <a:latin typeface="Times New Roman"/>
                <a:cs typeface="Times New Roman"/>
              </a:rPr>
              <a:t>después.</a:t>
            </a:r>
            <a:endParaRPr sz="2800">
              <a:latin typeface="Times New Roman"/>
              <a:cs typeface="Times New Roman"/>
            </a:endParaRPr>
          </a:p>
          <a:p>
            <a:pPr marL="619760" algn="just">
              <a:lnSpc>
                <a:spcPct val="100000"/>
              </a:lnSpc>
              <a:spcBef>
                <a:spcPts val="865"/>
              </a:spcBef>
            </a:pPr>
            <a:r>
              <a:rPr sz="2800" spc="65" dirty="0">
                <a:latin typeface="Times New Roman"/>
                <a:cs typeface="Times New Roman"/>
              </a:rPr>
              <a:t>Suavizan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textura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 marL="619760" algn="just">
              <a:lnSpc>
                <a:spcPct val="100000"/>
              </a:lnSpc>
              <a:spcBef>
                <a:spcPts val="860"/>
              </a:spcBef>
            </a:pPr>
            <a:r>
              <a:rPr sz="2800" spc="145" dirty="0">
                <a:latin typeface="Times New Roman"/>
                <a:cs typeface="Times New Roman"/>
              </a:rPr>
              <a:t>Aportan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luminosidad.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(Arbosana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Farmacia,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2020).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Beta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hidroxiácidos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beta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hidroxiácidos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categoría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exfoliantes </a:t>
            </a:r>
            <a:r>
              <a:rPr sz="2800" spc="60" dirty="0">
                <a:latin typeface="Times New Roman"/>
                <a:cs typeface="Times New Roman"/>
              </a:rPr>
              <a:t>químicos.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común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productos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cuidado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salicílico.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principal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diferencia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entre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AHA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solubilidad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aceite.</a:t>
            </a:r>
            <a:r>
              <a:rPr sz="2800" spc="2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85" dirty="0">
                <a:latin typeface="Times New Roman"/>
                <a:cs typeface="Times New Roman"/>
              </a:rPr>
              <a:t>AHA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solo </a:t>
            </a:r>
            <a:r>
              <a:rPr sz="2800" dirty="0">
                <a:latin typeface="Times New Roman"/>
                <a:cs typeface="Times New Roman"/>
              </a:rPr>
              <a:t>solubles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agua,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mientras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solubles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aceite. </a:t>
            </a:r>
            <a:r>
              <a:rPr sz="2800" spc="105" dirty="0">
                <a:latin typeface="Times New Roman"/>
                <a:cs typeface="Times New Roman"/>
              </a:rPr>
              <a:t>Esto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significa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penetran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poros</a:t>
            </a:r>
            <a:r>
              <a:rPr sz="2800" spc="150" dirty="0">
                <a:latin typeface="Times New Roman"/>
                <a:cs typeface="Times New Roman"/>
              </a:rPr>
              <a:t> para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eliminar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90" dirty="0">
                <a:latin typeface="Times New Roman"/>
                <a:cs typeface="Times New Roman"/>
              </a:rPr>
              <a:t>grasa</a:t>
            </a:r>
            <a:r>
              <a:rPr sz="2800" spc="500" dirty="0">
                <a:latin typeface="Times New Roman"/>
                <a:cs typeface="Times New Roman"/>
              </a:rPr>
              <a:t> 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05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05" dirty="0">
                <a:latin typeface="Times New Roman"/>
                <a:cs typeface="Times New Roman"/>
              </a:rPr>
              <a:t>   </a:t>
            </a:r>
            <a:r>
              <a:rPr sz="2800" spc="80" dirty="0">
                <a:latin typeface="Times New Roman"/>
                <a:cs typeface="Times New Roman"/>
              </a:rPr>
              <a:t>obstruye.</a:t>
            </a:r>
            <a:r>
              <a:rPr sz="2800" spc="505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505" dirty="0">
                <a:latin typeface="Times New Roman"/>
                <a:cs typeface="Times New Roman"/>
              </a:rPr>
              <a:t>  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505" dirty="0">
                <a:latin typeface="Times New Roman"/>
                <a:cs typeface="Times New Roman"/>
              </a:rPr>
              <a:t>   </a:t>
            </a:r>
            <a:r>
              <a:rPr sz="2800" spc="75" dirty="0">
                <a:latin typeface="Times New Roman"/>
                <a:cs typeface="Times New Roman"/>
              </a:rPr>
              <a:t>propiedades </a:t>
            </a:r>
            <a:r>
              <a:rPr sz="2800" spc="95" dirty="0">
                <a:latin typeface="Times New Roman"/>
                <a:cs typeface="Times New Roman"/>
              </a:rPr>
              <a:t>antibacterianas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antiinflamatorias,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BHA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son </a:t>
            </a:r>
            <a:r>
              <a:rPr sz="2800" spc="55" dirty="0">
                <a:latin typeface="Times New Roman"/>
                <a:cs typeface="Times New Roman"/>
              </a:rPr>
              <a:t>perfectos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tratar</a:t>
            </a:r>
            <a:r>
              <a:rPr sz="2800" spc="70" dirty="0">
                <a:latin typeface="Times New Roman"/>
                <a:cs typeface="Times New Roman"/>
              </a:rPr>
              <a:t>  la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propensa</a:t>
            </a:r>
            <a:r>
              <a:rPr sz="2800" spc="70" dirty="0">
                <a:latin typeface="Times New Roman"/>
                <a:cs typeface="Times New Roman"/>
              </a:rPr>
              <a:t>  al  </a:t>
            </a:r>
            <a:r>
              <a:rPr sz="2800" spc="65" dirty="0">
                <a:latin typeface="Times New Roman"/>
                <a:cs typeface="Times New Roman"/>
              </a:rPr>
              <a:t>acné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puntos </a:t>
            </a:r>
            <a:r>
              <a:rPr sz="2800" spc="60" dirty="0">
                <a:latin typeface="Times New Roman"/>
                <a:cs typeface="Times New Roman"/>
              </a:rPr>
              <a:t>negros.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(The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Organik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Formula,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327071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F15C0E"/>
                </a:solidFill>
                <a:latin typeface="Tahoma"/>
                <a:cs typeface="Tahoma"/>
              </a:rPr>
              <a:t>2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20" dirty="0">
                <a:solidFill>
                  <a:srgbClr val="F15C0E"/>
                </a:solidFill>
                <a:latin typeface="Tahoma"/>
                <a:cs typeface="Tahoma"/>
              </a:rPr>
              <a:t>2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175675"/>
            <a:ext cx="1010475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85" dirty="0">
                <a:latin typeface="Times New Roman"/>
                <a:cs typeface="Times New Roman"/>
              </a:rPr>
              <a:t>Además,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salicílico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tiene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sebo-</a:t>
            </a:r>
            <a:r>
              <a:rPr sz="2800" spc="85" dirty="0">
                <a:latin typeface="Times New Roman"/>
                <a:cs typeface="Times New Roman"/>
              </a:rPr>
              <a:t>reguladoras,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lo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1604561"/>
            <a:ext cx="801687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  <a:tabLst>
                <a:tab pos="1527175" algn="l"/>
                <a:tab pos="2039620" algn="l"/>
                <a:tab pos="3714115" algn="l"/>
                <a:tab pos="4305300" algn="l"/>
                <a:tab pos="5666740" algn="l"/>
                <a:tab pos="7531100" algn="l"/>
              </a:tabLst>
            </a:pP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ayuda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reducir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exceso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grasa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por </a:t>
            </a:r>
            <a:r>
              <a:rPr sz="2800" spc="35" dirty="0">
                <a:latin typeface="Times New Roman"/>
                <a:cs typeface="Times New Roman"/>
              </a:rPr>
              <a:t>previene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aparición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granos.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Asimismo,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sus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244054" y="1604561"/>
            <a:ext cx="210756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3840" marR="5080" indent="-231775">
              <a:lnSpc>
                <a:spcPct val="125600"/>
              </a:lnSpc>
              <a:spcBef>
                <a:spcPts val="95"/>
              </a:spcBef>
            </a:pPr>
            <a:r>
              <a:rPr sz="2800" spc="40" dirty="0">
                <a:latin typeface="Times New Roman"/>
                <a:cs typeface="Times New Roman"/>
              </a:rPr>
              <a:t>consecuencia, </a:t>
            </a:r>
            <a:r>
              <a:rPr sz="2800" spc="75" dirty="0">
                <a:latin typeface="Times New Roman"/>
                <a:cs typeface="Times New Roman"/>
              </a:rPr>
              <a:t>propiedades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0543482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1615701"/>
            <a:ext cx="80416" cy="8041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47156" y="2676782"/>
            <a:ext cx="10107930" cy="9139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255" algn="just">
              <a:lnSpc>
                <a:spcPct val="125600"/>
              </a:lnSpc>
              <a:spcBef>
                <a:spcPts val="95"/>
              </a:spcBef>
            </a:pPr>
            <a:r>
              <a:rPr sz="2800" spc="90" dirty="0">
                <a:latin typeface="Times New Roman"/>
                <a:cs typeface="Times New Roman"/>
              </a:rPr>
              <a:t>antiinflamatorias</a:t>
            </a:r>
            <a:r>
              <a:rPr sz="2800" spc="550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ayudan</a:t>
            </a:r>
            <a:r>
              <a:rPr sz="2800" spc="55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5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brotes</a:t>
            </a:r>
            <a:r>
              <a:rPr sz="2800" spc="55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activos</a:t>
            </a:r>
            <a:r>
              <a:rPr sz="2800" spc="5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acné, </a:t>
            </a:r>
            <a:r>
              <a:rPr sz="2800" spc="75" dirty="0">
                <a:latin typeface="Times New Roman"/>
                <a:cs typeface="Times New Roman"/>
              </a:rPr>
              <a:t>disminuyendo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así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enrojecimiento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calmando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hinchazón. </a:t>
            </a:r>
            <a:r>
              <a:rPr sz="2800" spc="65" dirty="0">
                <a:latin typeface="Times New Roman"/>
                <a:cs typeface="Times New Roman"/>
              </a:rPr>
              <a:t>(The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Organik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Formula,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Poli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hidroxiácidos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70" dirty="0">
                <a:latin typeface="Times New Roman"/>
                <a:cs typeface="Times New Roman"/>
              </a:rPr>
              <a:t>Los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polihidroxiácidos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pertenecen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categoría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exfoliantes </a:t>
            </a:r>
            <a:r>
              <a:rPr sz="2800" dirty="0">
                <a:latin typeface="Times New Roman"/>
                <a:cs typeface="Times New Roman"/>
              </a:rPr>
              <a:t>químicos,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que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actúan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rompiendo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enlaces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entre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células epidérmicas.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50" dirty="0">
                <a:latin typeface="Times New Roman"/>
                <a:cs typeface="Times New Roman"/>
              </a:rPr>
              <a:t>El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peeling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químico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un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tratamiento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dermocosmético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que</a:t>
            </a:r>
            <a:r>
              <a:rPr sz="2800" spc="13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ayuda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 </a:t>
            </a:r>
            <a:r>
              <a:rPr sz="2800" spc="45" dirty="0">
                <a:latin typeface="Times New Roman"/>
                <a:cs typeface="Times New Roman"/>
              </a:rPr>
              <a:t>estimular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renovación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dirty="0">
                <a:latin typeface="Times New Roman"/>
                <a:cs typeface="Times New Roman"/>
              </a:rPr>
              <a:t>Al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estimular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exfoliación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capas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cutáneas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más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superficiales,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peeling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químico: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spcBef>
                <a:spcPts val="5"/>
              </a:spcBef>
              <a:tabLst>
                <a:tab pos="2450465" algn="l"/>
                <a:tab pos="3070225" algn="l"/>
                <a:tab pos="4617720" algn="l"/>
                <a:tab pos="5196840" algn="l"/>
                <a:tab pos="5697220" algn="l"/>
                <a:tab pos="7353300" algn="l"/>
                <a:tab pos="7932420" algn="l"/>
                <a:tab pos="8432800" algn="l"/>
              </a:tabLst>
            </a:pPr>
            <a:r>
              <a:rPr sz="2800" spc="70" dirty="0">
                <a:latin typeface="Times New Roman"/>
                <a:cs typeface="Times New Roman"/>
              </a:rPr>
              <a:t>Determina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0" dirty="0">
                <a:latin typeface="Times New Roman"/>
                <a:cs typeface="Times New Roman"/>
              </a:rPr>
              <a:t>un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aumento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velocidad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renovación </a:t>
            </a:r>
            <a:r>
              <a:rPr sz="2800" spc="-10" dirty="0">
                <a:latin typeface="Times New Roman"/>
                <a:cs typeface="Times New Roman"/>
              </a:rPr>
              <a:t>celular;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0"/>
              </a:spcBef>
            </a:pPr>
            <a:r>
              <a:rPr sz="2800" spc="60" dirty="0">
                <a:latin typeface="Times New Roman"/>
                <a:cs typeface="Times New Roman"/>
              </a:rPr>
              <a:t>Estimula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síntesis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colágeno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elastina;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2151810"/>
            <a:ext cx="80416" cy="8041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657365" y="11790640"/>
            <a:ext cx="269811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105" marR="5080" indent="-66040">
              <a:lnSpc>
                <a:spcPct val="125600"/>
              </a:lnSpc>
              <a:spcBef>
                <a:spcPts val="95"/>
              </a:spcBef>
              <a:tabLst>
                <a:tab pos="1790064" algn="l"/>
              </a:tabLst>
            </a:pPr>
            <a:r>
              <a:rPr sz="2800" dirty="0">
                <a:latin typeface="Times New Roman"/>
                <a:cs typeface="Times New Roman"/>
              </a:rPr>
              <a:t>activos</a:t>
            </a:r>
            <a:r>
              <a:rPr sz="2800" spc="28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aplicados </a:t>
            </a:r>
            <a:r>
              <a:rPr sz="2800" spc="55" dirty="0">
                <a:latin typeface="Times New Roman"/>
                <a:cs typeface="Times New Roman"/>
              </a:rPr>
              <a:t>(Magaxin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X115,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854747" y="11790640"/>
            <a:ext cx="6638290" cy="1633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65" dirty="0">
                <a:latin typeface="Times New Roman"/>
                <a:cs typeface="Times New Roman"/>
              </a:rPr>
              <a:t>Facilita</a:t>
            </a:r>
            <a:r>
              <a:rPr sz="2800" spc="18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18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absorción</a:t>
            </a:r>
            <a:r>
              <a:rPr sz="2800" spc="18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18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otros</a:t>
            </a:r>
            <a:r>
              <a:rPr sz="2800" spc="18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principios </a:t>
            </a:r>
            <a:r>
              <a:rPr sz="2800" spc="60" dirty="0">
                <a:latin typeface="Times New Roman"/>
                <a:cs typeface="Times New Roman"/>
              </a:rPr>
              <a:t>inmediatamente</a:t>
            </a:r>
            <a:r>
              <a:rPr sz="2800" spc="3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después</a:t>
            </a:r>
            <a:r>
              <a:rPr sz="2800" spc="3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35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tratamiento. </a:t>
            </a:r>
            <a:r>
              <a:rPr sz="2800" spc="-10" dirty="0">
                <a:latin typeface="Times New Roman"/>
                <a:cs typeface="Times New Roman"/>
              </a:rPr>
              <a:t>2021).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6440684"/>
            <a:ext cx="80416" cy="8041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7512903"/>
            <a:ext cx="80416" cy="80415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247156" y="13935076"/>
            <a:ext cx="10107930" cy="4850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Según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sustancia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química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que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utilice,</a:t>
            </a:r>
            <a:r>
              <a:rPr sz="2800" spc="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su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concentración,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su </a:t>
            </a:r>
            <a:r>
              <a:rPr sz="2800" spc="55" dirty="0">
                <a:latin typeface="Times New Roman"/>
                <a:cs typeface="Times New Roman"/>
              </a:rPr>
              <a:t>formulación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tiempo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duración,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peeling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puede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ser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más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50" dirty="0">
                <a:latin typeface="Times New Roman"/>
                <a:cs typeface="Times New Roman"/>
              </a:rPr>
              <a:t>menos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superficial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profundo.</a:t>
            </a:r>
            <a:endParaRPr sz="2800">
              <a:latin typeface="Times New Roman"/>
              <a:cs typeface="Times New Roman"/>
            </a:endParaRPr>
          </a:p>
          <a:p>
            <a:pPr marL="98425" algn="just">
              <a:lnSpc>
                <a:spcPct val="100000"/>
              </a:lnSpc>
              <a:spcBef>
                <a:spcPts val="865"/>
              </a:spcBef>
            </a:pPr>
            <a:r>
              <a:rPr sz="2800" spc="60" dirty="0">
                <a:latin typeface="Times New Roman"/>
                <a:cs typeface="Times New Roman"/>
              </a:rPr>
              <a:t>Actualmente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más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utilizados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son: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spc="50" dirty="0">
                <a:latin typeface="Times New Roman"/>
                <a:cs typeface="Times New Roman"/>
              </a:rPr>
              <a:t>El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ácido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lactobiónico,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que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constituye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la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combinación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spc="55" dirty="0">
                <a:latin typeface="Times New Roman"/>
                <a:cs typeface="Times New Roman"/>
              </a:rPr>
              <a:t>ácido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glucónico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0" dirty="0">
                <a:latin typeface="Times New Roman"/>
                <a:cs typeface="Times New Roman"/>
              </a:rPr>
              <a:t> galactosa.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spc="140" dirty="0">
                <a:latin typeface="Times New Roman"/>
                <a:cs typeface="Times New Roman"/>
              </a:rPr>
              <a:t>La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gluconolactona,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constituye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químicamente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partir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spc="125" dirty="0">
                <a:latin typeface="Times New Roman"/>
                <a:cs typeface="Times New Roman"/>
              </a:rPr>
              <a:t>un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anillo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lactónico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capaz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liberar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ácido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glucónico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contacto </a:t>
            </a:r>
            <a:r>
              <a:rPr sz="2800" spc="65" dirty="0">
                <a:latin typeface="Times New Roman"/>
                <a:cs typeface="Times New Roman"/>
              </a:rPr>
              <a:t>con</a:t>
            </a:r>
            <a:r>
              <a:rPr sz="2800" spc="55" dirty="0">
                <a:latin typeface="Times New Roman"/>
                <a:cs typeface="Times New Roman"/>
              </a:rPr>
              <a:t> la </a:t>
            </a:r>
            <a:r>
              <a:rPr sz="2800" spc="90" dirty="0">
                <a:latin typeface="Times New Roman"/>
                <a:cs typeface="Times New Roman"/>
              </a:rPr>
              <a:t>humedad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55" dirty="0">
                <a:latin typeface="Times New Roman"/>
                <a:cs typeface="Times New Roman"/>
              </a:rPr>
              <a:t> la </a:t>
            </a:r>
            <a:r>
              <a:rPr sz="2800" dirty="0">
                <a:latin typeface="Times New Roman"/>
                <a:cs typeface="Times New Roman"/>
              </a:rPr>
              <a:t>piel,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mediante </a:t>
            </a:r>
            <a:r>
              <a:rPr sz="2800" dirty="0">
                <a:latin typeface="Times New Roman"/>
                <a:cs typeface="Times New Roman"/>
              </a:rPr>
              <a:t>acción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hidrolítica.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Aunque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3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4850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484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trata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84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moléculas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químicamente</a:t>
            </a:r>
            <a:r>
              <a:rPr sz="2800" spc="484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distintas,</a:t>
            </a:r>
            <a:r>
              <a:rPr sz="2800" spc="49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ambas</a:t>
            </a:r>
            <a:r>
              <a:rPr sz="2800" spc="48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comparten </a:t>
            </a:r>
            <a:r>
              <a:rPr sz="2800" spc="80" dirty="0">
                <a:latin typeface="Times New Roman"/>
                <a:cs typeface="Times New Roman"/>
              </a:rPr>
              <a:t>algunas</a:t>
            </a:r>
            <a:r>
              <a:rPr sz="2800" spc="665" dirty="0">
                <a:latin typeface="Times New Roman"/>
                <a:cs typeface="Times New Roman"/>
              </a:rPr>
              <a:t>   </a:t>
            </a:r>
            <a:r>
              <a:rPr sz="2800" spc="65" dirty="0">
                <a:latin typeface="Times New Roman"/>
                <a:cs typeface="Times New Roman"/>
              </a:rPr>
              <a:t>características</a:t>
            </a:r>
            <a:r>
              <a:rPr sz="2800" spc="665" dirty="0">
                <a:latin typeface="Times New Roman"/>
                <a:cs typeface="Times New Roman"/>
              </a:rPr>
              <a:t>   </a:t>
            </a:r>
            <a:r>
              <a:rPr sz="2800" spc="50" dirty="0">
                <a:latin typeface="Times New Roman"/>
                <a:cs typeface="Times New Roman"/>
              </a:rPr>
              <a:t>biológicas</a:t>
            </a:r>
            <a:r>
              <a:rPr sz="2800" spc="665" dirty="0">
                <a:latin typeface="Times New Roman"/>
                <a:cs typeface="Times New Roman"/>
              </a:rPr>
              <a:t> 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65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les</a:t>
            </a:r>
            <a:r>
              <a:rPr sz="2800" spc="670" dirty="0">
                <a:latin typeface="Times New Roman"/>
                <a:cs typeface="Times New Roman"/>
              </a:rPr>
              <a:t>   </a:t>
            </a:r>
            <a:r>
              <a:rPr sz="2800" spc="50" dirty="0">
                <a:latin typeface="Times New Roman"/>
                <a:cs typeface="Times New Roman"/>
              </a:rPr>
              <a:t>diferencian </a:t>
            </a:r>
            <a:r>
              <a:rPr sz="2800" spc="65" dirty="0">
                <a:latin typeface="Times New Roman"/>
                <a:cs typeface="Times New Roman"/>
              </a:rPr>
              <a:t>considerablemente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Alfa  </a:t>
            </a:r>
            <a:r>
              <a:rPr sz="2800" spc="80" dirty="0">
                <a:latin typeface="Times New Roman"/>
                <a:cs typeface="Times New Roman"/>
              </a:rPr>
              <a:t>Hidroxiácidos.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(Magaxin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X115, 2021).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Precauciones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10" dirty="0">
                <a:latin typeface="Times New Roman"/>
                <a:cs typeface="Times New Roman"/>
              </a:rPr>
              <a:t>Aunque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Polihidroxiácidos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considerablemente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seguros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menos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invasivos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Alfa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hidroxiácidos,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cualquier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caso,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recomienda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prestar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mucha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atención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pacientes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patologías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4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638110" y="5893436"/>
            <a:ext cx="244411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" marR="5080" indent="-45720">
              <a:lnSpc>
                <a:spcPct val="125600"/>
              </a:lnSpc>
              <a:spcBef>
                <a:spcPts val="95"/>
              </a:spcBef>
              <a:tabLst>
                <a:tab pos="647700" algn="l"/>
                <a:tab pos="888365" algn="l"/>
                <a:tab pos="1760855" algn="l"/>
              </a:tabLst>
            </a:pPr>
            <a:r>
              <a:rPr sz="2800" spc="60" dirty="0">
                <a:latin typeface="Times New Roman"/>
                <a:cs typeface="Times New Roman"/>
              </a:rPr>
              <a:t>con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-20" dirty="0">
                <a:latin typeface="Times New Roman"/>
                <a:cs typeface="Times New Roman"/>
              </a:rPr>
              <a:t>piel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muy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desarrollar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62493" y="5893436"/>
            <a:ext cx="5189220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8440">
              <a:lnSpc>
                <a:spcPct val="125600"/>
              </a:lnSpc>
              <a:spcBef>
                <a:spcPts val="95"/>
              </a:spcBef>
              <a:tabLst>
                <a:tab pos="1826895" algn="l"/>
                <a:tab pos="2127885" algn="l"/>
                <a:tab pos="2649855" algn="l"/>
                <a:tab pos="3693795" algn="l"/>
                <a:tab pos="4102735" algn="l"/>
                <a:tab pos="4624705" algn="l"/>
              </a:tabLst>
            </a:pPr>
            <a:r>
              <a:rPr sz="2800" spc="-10" dirty="0">
                <a:latin typeface="Times New Roman"/>
                <a:cs typeface="Times New Roman"/>
              </a:rPr>
              <a:t>envejecida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90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45" dirty="0">
                <a:latin typeface="Times New Roman"/>
                <a:cs typeface="Times New Roman"/>
              </a:rPr>
              <a:t>dañada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con </a:t>
            </a:r>
            <a:r>
              <a:rPr sz="2800" spc="75" dirty="0">
                <a:latin typeface="Times New Roman"/>
                <a:cs typeface="Times New Roman"/>
              </a:rPr>
              <a:t>patologías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infecciosas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(Magaxin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5893436"/>
            <a:ext cx="2225675" cy="1633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spc="85" dirty="0">
                <a:latin typeface="Times New Roman"/>
                <a:cs typeface="Times New Roman"/>
              </a:rPr>
              <a:t>autoinmunes, </a:t>
            </a:r>
            <a:r>
              <a:rPr sz="2800" spc="50" dirty="0">
                <a:latin typeface="Times New Roman"/>
                <a:cs typeface="Times New Roman"/>
              </a:rPr>
              <a:t>predisposición </a:t>
            </a:r>
            <a:r>
              <a:rPr sz="2800" dirty="0">
                <a:latin typeface="Times New Roman"/>
                <a:cs typeface="Times New Roman"/>
              </a:rPr>
              <a:t>X115,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2021).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156" y="8037874"/>
            <a:ext cx="10104755" cy="913955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cosmética,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general,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ciencia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salud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estudia</a:t>
            </a:r>
            <a:r>
              <a:rPr sz="2800" spc="45" dirty="0">
                <a:latin typeface="Times New Roman"/>
                <a:cs typeface="Times New Roman"/>
              </a:rPr>
              <a:t>  la </a:t>
            </a:r>
            <a:r>
              <a:rPr sz="2800" spc="65" dirty="0">
                <a:latin typeface="Times New Roman"/>
                <a:cs typeface="Times New Roman"/>
              </a:rPr>
              <a:t>acción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efectos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determina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normas </a:t>
            </a:r>
            <a:r>
              <a:rPr sz="2800" dirty="0">
                <a:latin typeface="Times New Roman"/>
                <a:cs typeface="Times New Roman"/>
              </a:rPr>
              <a:t>generales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práctico.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Abarca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áreas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dirigidas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90" dirty="0">
                <a:latin typeface="Times New Roman"/>
                <a:cs typeface="Times New Roman"/>
              </a:rPr>
              <a:t>obtención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comprende: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diseño,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formulación, </a:t>
            </a:r>
            <a:r>
              <a:rPr sz="2800" spc="90" dirty="0">
                <a:latin typeface="Times New Roman"/>
                <a:cs typeface="Times New Roman"/>
              </a:rPr>
              <a:t>producción,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estabilización,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evaluación,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seguridad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mecanismos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acción.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(Euroinnova,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2022).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Tipos</a:t>
            </a:r>
            <a:r>
              <a:rPr sz="2800" b="1" spc="-1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50" dirty="0">
                <a:latin typeface="Times New Roman"/>
                <a:cs typeface="Times New Roman"/>
              </a:rPr>
              <a:t>Clasificar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productos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varios </a:t>
            </a:r>
            <a:r>
              <a:rPr sz="2800" spc="105" dirty="0">
                <a:latin typeface="Times New Roman"/>
                <a:cs typeface="Times New Roman"/>
              </a:rPr>
              <a:t>parámetros.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parte,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diferenciarlos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forma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cosmética,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otro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lado,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según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434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según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105" dirty="0">
                <a:latin typeface="Times New Roman"/>
                <a:cs typeface="Times New Roman"/>
              </a:rPr>
              <a:t>zona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aplicación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va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tratar.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(Euroinnova,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2022).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65" dirty="0">
                <a:latin typeface="Times New Roman"/>
                <a:cs typeface="Times New Roman"/>
              </a:rPr>
              <a:t>productos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según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su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función </a:t>
            </a:r>
            <a:r>
              <a:rPr sz="2800" spc="95" dirty="0">
                <a:latin typeface="Times New Roman"/>
                <a:cs typeface="Times New Roman"/>
              </a:rPr>
              <a:t>Dependiendo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producto,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3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encontrar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cosméticos: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429624"/>
            <a:ext cx="80416" cy="804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2501843"/>
            <a:ext cx="80416" cy="804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3574061"/>
            <a:ext cx="80416" cy="8041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5718499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7326826"/>
            <a:ext cx="80416" cy="8041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47156" y="1068454"/>
            <a:ext cx="10104755" cy="9675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760" marR="5080" algn="just">
              <a:lnSpc>
                <a:spcPct val="1256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Cosméticos  de</a:t>
            </a:r>
            <a:r>
              <a:rPr sz="2800" b="1" spc="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higiene:</a:t>
            </a:r>
            <a:r>
              <a:rPr sz="2800" b="1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  </a:t>
            </a:r>
            <a:r>
              <a:rPr sz="2800" spc="85" dirty="0">
                <a:latin typeface="Times New Roman"/>
                <a:cs typeface="Times New Roman"/>
              </a:rPr>
              <a:t>encargan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limpiar</a:t>
            </a:r>
            <a:r>
              <a:rPr sz="280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cabello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zona.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Cosméticos</a:t>
            </a:r>
            <a:r>
              <a:rPr sz="2800" b="1" spc="2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1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acondicionamiento:</a:t>
            </a:r>
            <a:r>
              <a:rPr sz="2800" b="1" spc="2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acondicionar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cabello.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Cosméticos</a:t>
            </a:r>
            <a:r>
              <a:rPr sz="2800" b="1" spc="229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3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mantenimiento</a:t>
            </a:r>
            <a:r>
              <a:rPr sz="2800" b="1" spc="23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23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protección:</a:t>
            </a:r>
            <a:r>
              <a:rPr sz="2800" b="1" spc="23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consisten</a:t>
            </a:r>
            <a:r>
              <a:rPr sz="2800" spc="23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spc="105" dirty="0">
                <a:latin typeface="Times New Roman"/>
                <a:cs typeface="Times New Roman"/>
              </a:rPr>
              <a:t>mantener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buen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estado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cabello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9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6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zona </a:t>
            </a:r>
            <a:r>
              <a:rPr sz="2800" spc="100" dirty="0">
                <a:latin typeface="Times New Roman"/>
                <a:cs typeface="Times New Roman"/>
              </a:rPr>
              <a:t>determinada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protegerlo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frente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factores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(el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clima,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condiciones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atmosféricas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adversas,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etc.).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Cosméticos</a:t>
            </a:r>
            <a:r>
              <a:rPr sz="2800" b="1" spc="32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decorativos:</a:t>
            </a:r>
            <a:r>
              <a:rPr sz="2800" b="1" spc="3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encargan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"decorar"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cabello.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210" dirty="0">
                <a:latin typeface="Times New Roman"/>
                <a:cs typeface="Times New Roman"/>
              </a:rPr>
              <a:t>No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solo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hablamos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maquillaje,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sino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65" dirty="0">
                <a:latin typeface="Times New Roman"/>
                <a:cs typeface="Times New Roman"/>
              </a:rPr>
              <a:t>tintes,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cambio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forma,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etc.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Cosméticos</a:t>
            </a:r>
            <a:r>
              <a:rPr sz="2800" b="1" spc="1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60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tratamiento:</a:t>
            </a:r>
            <a:r>
              <a:rPr sz="2800" b="1" spc="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trata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encargados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tratar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alteraciones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estéticas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distinta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índole.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ejemplo,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tratamientos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capilares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rosácea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(Euroinnova,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2022).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i="1" dirty="0">
                <a:latin typeface="Times New Roman"/>
                <a:cs typeface="Times New Roman"/>
              </a:rPr>
              <a:t>Qué</a:t>
            </a:r>
            <a:r>
              <a:rPr sz="2800" i="1" spc="3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es</a:t>
            </a:r>
            <a:r>
              <a:rPr sz="2800" i="1" spc="3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un</a:t>
            </a:r>
            <a:r>
              <a:rPr sz="2800" i="1" spc="35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47156" y="16079514"/>
            <a:ext cx="1010475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65" dirty="0">
                <a:latin typeface="Times New Roman"/>
                <a:cs typeface="Times New Roman"/>
              </a:rPr>
              <a:t> 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5" dirty="0">
                <a:latin typeface="Times New Roman"/>
                <a:cs typeface="Times New Roman"/>
              </a:rPr>
              <a:t>  figura 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cosméticos.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25" dirty="0">
                <a:latin typeface="Times New Roman"/>
                <a:cs typeface="Times New Roman"/>
              </a:rPr>
              <a:t>Farmacia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Torrent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(2019).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9856" y="10884406"/>
            <a:ext cx="10078855" cy="5343222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5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275486" y="3056317"/>
            <a:ext cx="10047605" cy="1041400"/>
          </a:xfrm>
          <a:custGeom>
            <a:avLst/>
            <a:gdLst/>
            <a:ahLst/>
            <a:cxnLst/>
            <a:rect l="l" t="t" r="r" b="b"/>
            <a:pathLst>
              <a:path w="10047605" h="1041400">
                <a:moveTo>
                  <a:pt x="10047580" y="0"/>
                </a:moveTo>
                <a:lnTo>
                  <a:pt x="7862595" y="0"/>
                </a:lnTo>
                <a:lnTo>
                  <a:pt x="7858125" y="0"/>
                </a:lnTo>
                <a:lnTo>
                  <a:pt x="0" y="0"/>
                </a:lnTo>
                <a:lnTo>
                  <a:pt x="0" y="20104"/>
                </a:lnTo>
                <a:lnTo>
                  <a:pt x="7858125" y="20104"/>
                </a:lnTo>
                <a:lnTo>
                  <a:pt x="7858125" y="1041387"/>
                </a:lnTo>
                <a:lnTo>
                  <a:pt x="7862595" y="1041387"/>
                </a:lnTo>
                <a:lnTo>
                  <a:pt x="7862595" y="20104"/>
                </a:lnTo>
                <a:lnTo>
                  <a:pt x="10047580" y="20104"/>
                </a:lnTo>
                <a:lnTo>
                  <a:pt x="10047580" y="0"/>
                </a:lnTo>
                <a:close/>
              </a:path>
            </a:pathLst>
          </a:custGeom>
          <a:solidFill>
            <a:srgbClr val="89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478036" y="3392004"/>
            <a:ext cx="150050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0"/>
              </a:lnSpc>
            </a:pPr>
            <a:r>
              <a:rPr sz="2800" b="1" spc="-50" dirty="0">
                <a:latin typeface="Times New Roman"/>
                <a:cs typeface="Times New Roman"/>
              </a:rPr>
              <a:t>Respuesta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74300" y="3392004"/>
            <a:ext cx="6760845" cy="5497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4215" algn="ctr">
              <a:lnSpc>
                <a:spcPts val="2580"/>
              </a:lnSpc>
            </a:pPr>
            <a:r>
              <a:rPr sz="2800" b="1" spc="-10" dirty="0">
                <a:latin typeface="Times New Roman"/>
                <a:cs typeface="Times New Roman"/>
              </a:rPr>
              <a:t>Argumento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sz="2800">
              <a:latin typeface="Times New Roman"/>
              <a:cs typeface="Times New Roman"/>
            </a:endParaRPr>
          </a:p>
          <a:p>
            <a:pPr marR="642620">
              <a:lnSpc>
                <a:spcPct val="117300"/>
              </a:lnSpc>
            </a:pPr>
            <a:r>
              <a:rPr sz="2800" spc="50" dirty="0">
                <a:latin typeface="Times New Roman"/>
                <a:cs typeface="Times New Roman"/>
              </a:rPr>
              <a:t>¿La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unión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ácido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base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una </a:t>
            </a:r>
            <a:r>
              <a:rPr sz="2800" spc="65" dirty="0">
                <a:latin typeface="Times New Roman"/>
                <a:cs typeface="Times New Roman"/>
              </a:rPr>
              <a:t>reacción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exotérmica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produce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sal?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5"/>
              </a:spcBef>
            </a:pPr>
            <a:endParaRPr sz="2800">
              <a:latin typeface="Times New Roman"/>
              <a:cs typeface="Times New Roman"/>
            </a:endParaRPr>
          </a:p>
          <a:p>
            <a:pPr marR="665480">
              <a:lnSpc>
                <a:spcPct val="117300"/>
              </a:lnSpc>
            </a:pPr>
            <a:r>
              <a:rPr sz="2800" dirty="0">
                <a:latin typeface="Times New Roman"/>
                <a:cs typeface="Times New Roman"/>
              </a:rPr>
              <a:t>¿Los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Hidroxiácidos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provienen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frutas, </a:t>
            </a:r>
            <a:r>
              <a:rPr sz="2800" spc="85" dirty="0">
                <a:latin typeface="Times New Roman"/>
                <a:cs typeface="Times New Roman"/>
              </a:rPr>
              <a:t>verduras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corteza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árboles?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ts val="8600"/>
              </a:lnSpc>
              <a:spcBef>
                <a:spcPts val="945"/>
              </a:spcBef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70" dirty="0">
                <a:latin typeface="Times New Roman"/>
                <a:cs typeface="Times New Roman"/>
              </a:rPr>
              <a:t> alfa hidroxiácidos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solubles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grasa.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beta</a:t>
            </a:r>
            <a:r>
              <a:rPr sz="2800" spc="70" dirty="0">
                <a:latin typeface="Times New Roman"/>
                <a:cs typeface="Times New Roman"/>
              </a:rPr>
              <a:t> hidroxiácidos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solubles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agua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59856" y="3040674"/>
            <a:ext cx="10079355" cy="6168390"/>
            <a:chOff x="1259856" y="3040674"/>
            <a:chExt cx="10079355" cy="6168390"/>
          </a:xfrm>
        </p:grpSpPr>
        <p:sp>
          <p:nvSpPr>
            <p:cNvPr id="8" name="object 8"/>
            <p:cNvSpPr/>
            <p:nvPr/>
          </p:nvSpPr>
          <p:spPr>
            <a:xfrm>
              <a:off x="1277721" y="3076421"/>
              <a:ext cx="10043160" cy="6096635"/>
            </a:xfrm>
            <a:custGeom>
              <a:avLst/>
              <a:gdLst/>
              <a:ahLst/>
              <a:cxnLst/>
              <a:rect l="l" t="t" r="r" b="b"/>
              <a:pathLst>
                <a:path w="10043160" h="6096634">
                  <a:moveTo>
                    <a:pt x="10043109" y="0"/>
                  </a:moveTo>
                  <a:lnTo>
                    <a:pt x="7858125" y="0"/>
                  </a:lnTo>
                  <a:lnTo>
                    <a:pt x="0" y="0"/>
                  </a:lnTo>
                  <a:lnTo>
                    <a:pt x="0" y="6096343"/>
                  </a:lnTo>
                  <a:lnTo>
                    <a:pt x="7858125" y="6096343"/>
                  </a:lnTo>
                  <a:lnTo>
                    <a:pt x="10043109" y="6096343"/>
                  </a:lnTo>
                  <a:lnTo>
                    <a:pt x="10043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9856" y="3058544"/>
              <a:ext cx="10079355" cy="6132195"/>
            </a:xfrm>
            <a:custGeom>
              <a:avLst/>
              <a:gdLst/>
              <a:ahLst/>
              <a:cxnLst/>
              <a:rect l="l" t="t" r="r" b="b"/>
              <a:pathLst>
                <a:path w="10079355" h="6132195">
                  <a:moveTo>
                    <a:pt x="17870" y="17870"/>
                  </a:moveTo>
                  <a:lnTo>
                    <a:pt x="17870" y="6114216"/>
                  </a:lnTo>
                </a:path>
                <a:path w="10079355" h="6132195">
                  <a:moveTo>
                    <a:pt x="7875991" y="17870"/>
                  </a:moveTo>
                  <a:lnTo>
                    <a:pt x="7875991" y="6114216"/>
                  </a:lnTo>
                </a:path>
                <a:path w="10079355" h="6132195">
                  <a:moveTo>
                    <a:pt x="10060984" y="17870"/>
                  </a:moveTo>
                  <a:lnTo>
                    <a:pt x="10060984" y="6114216"/>
                  </a:lnTo>
                </a:path>
                <a:path w="10079355" h="6132195">
                  <a:moveTo>
                    <a:pt x="0" y="0"/>
                  </a:moveTo>
                  <a:lnTo>
                    <a:pt x="10078855" y="0"/>
                  </a:lnTo>
                </a:path>
                <a:path w="10079355" h="6132195">
                  <a:moveTo>
                    <a:pt x="0" y="1036926"/>
                  </a:moveTo>
                  <a:lnTo>
                    <a:pt x="10078855" y="1036926"/>
                  </a:lnTo>
                </a:path>
                <a:path w="10079355" h="6132195">
                  <a:moveTo>
                    <a:pt x="0" y="2501843"/>
                  </a:moveTo>
                  <a:lnTo>
                    <a:pt x="10078855" y="2501843"/>
                  </a:lnTo>
                </a:path>
                <a:path w="10079355" h="6132195">
                  <a:moveTo>
                    <a:pt x="0" y="3949338"/>
                  </a:moveTo>
                  <a:lnTo>
                    <a:pt x="10078855" y="3949338"/>
                  </a:lnTo>
                </a:path>
                <a:path w="10079355" h="6132195">
                  <a:moveTo>
                    <a:pt x="0" y="5184960"/>
                  </a:moveTo>
                  <a:lnTo>
                    <a:pt x="10078855" y="5184960"/>
                  </a:lnTo>
                </a:path>
                <a:path w="10079355" h="6132195">
                  <a:moveTo>
                    <a:pt x="0" y="6132086"/>
                  </a:moveTo>
                  <a:lnTo>
                    <a:pt x="10078855" y="6132086"/>
                  </a:lnTo>
                </a:path>
              </a:pathLst>
            </a:custGeom>
            <a:ln w="3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47156" y="1068454"/>
            <a:ext cx="10104755" cy="163385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Autoevaluación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spcBef>
                <a:spcPts val="5"/>
              </a:spcBef>
            </a:pPr>
            <a:r>
              <a:rPr sz="2800" spc="120" dirty="0">
                <a:latin typeface="Times New Roman"/>
                <a:cs typeface="Times New Roman"/>
              </a:rPr>
              <a:t>Responda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afirmaciones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“V”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verdadera,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210" dirty="0">
                <a:latin typeface="Times New Roman"/>
                <a:cs typeface="Times New Roman"/>
              </a:rPr>
              <a:t>“F”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falso: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6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3037952"/>
            <a:ext cx="80416" cy="804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5182389"/>
            <a:ext cx="80416" cy="8041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47156" y="1068454"/>
            <a:ext cx="10104755" cy="86036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Unidad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3: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Elementos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35" dirty="0">
                <a:latin typeface="Times New Roman"/>
                <a:cs typeface="Times New Roman"/>
              </a:rPr>
              <a:t>Generales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preparado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constituido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dos</a:t>
            </a:r>
            <a:r>
              <a:rPr sz="2800" spc="22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elementos: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Elementos</a:t>
            </a:r>
            <a:r>
              <a:rPr sz="2800" b="1" spc="6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internos:</a:t>
            </a:r>
            <a:r>
              <a:rPr sz="2800" b="1" spc="63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ingredientes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constituyen</a:t>
            </a:r>
            <a:r>
              <a:rPr sz="2800" spc="6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Esta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parte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propiamente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dicho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realizará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ha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fabricado.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(Sabater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Mosqueira,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2013).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Elementos</a:t>
            </a:r>
            <a:r>
              <a:rPr sz="2800" b="1" spc="1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externos:</a:t>
            </a:r>
            <a:r>
              <a:rPr sz="2800" b="1" spc="1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todos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demás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elementos,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como </a:t>
            </a:r>
            <a:r>
              <a:rPr sz="2800" spc="45" dirty="0">
                <a:latin typeface="Times New Roman"/>
                <a:cs typeface="Times New Roman"/>
              </a:rPr>
              <a:t>envase,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cartonaje,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etiquetado,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prospecto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publicidad.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Son </a:t>
            </a:r>
            <a:r>
              <a:rPr sz="2800" spc="95" dirty="0">
                <a:latin typeface="Times New Roman"/>
                <a:cs typeface="Times New Roman"/>
              </a:rPr>
              <a:t>también</a:t>
            </a:r>
            <a:r>
              <a:rPr sz="2800" spc="31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muy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importantes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comercialización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0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un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están,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elementos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internos.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(Sabater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Mosqueira,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b="1" spc="-35" dirty="0">
                <a:latin typeface="Times New Roman"/>
                <a:cs typeface="Times New Roman"/>
              </a:rPr>
              <a:t>Elementos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externos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muchos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elementos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influyen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decisión</a:t>
            </a:r>
            <a:r>
              <a:rPr sz="2800" spc="15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hora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dirty="0">
                <a:latin typeface="Times New Roman"/>
                <a:cs typeface="Times New Roman"/>
              </a:rPr>
              <a:t>elegir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spc="185" dirty="0">
                <a:latin typeface="Times New Roman"/>
                <a:cs typeface="Times New Roman"/>
              </a:rPr>
              <a:t>Uno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determinantes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5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parte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7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10289533"/>
            <a:ext cx="336994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928495" algn="l"/>
                <a:tab pos="2787015" algn="l"/>
              </a:tabLst>
            </a:pPr>
            <a:r>
              <a:rPr sz="2800" spc="45" dirty="0">
                <a:latin typeface="Times New Roman"/>
                <a:cs typeface="Times New Roman"/>
              </a:rPr>
              <a:t>cosmético.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10" dirty="0">
                <a:latin typeface="Times New Roman"/>
                <a:cs typeface="Times New Roman"/>
              </a:rPr>
              <a:t>Por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este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156" y="9646202"/>
            <a:ext cx="4857750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R="64769" algn="r">
              <a:lnSpc>
                <a:spcPct val="100000"/>
              </a:lnSpc>
              <a:spcBef>
                <a:spcPts val="955"/>
              </a:spcBef>
              <a:tabLst>
                <a:tab pos="1449705" algn="l"/>
                <a:tab pos="2091689" algn="l"/>
                <a:tab pos="3165475" algn="l"/>
                <a:tab pos="3669665" algn="l"/>
              </a:tabLst>
            </a:pPr>
            <a:r>
              <a:rPr sz="2800" spc="65" dirty="0">
                <a:latin typeface="Times New Roman"/>
                <a:cs typeface="Times New Roman"/>
              </a:rPr>
              <a:t>externa,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así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como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imagen</a:t>
            </a:r>
            <a:endParaRPr sz="2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865"/>
              </a:spcBef>
            </a:pPr>
            <a:r>
              <a:rPr sz="2800" spc="75" dirty="0">
                <a:latin typeface="Times New Roman"/>
                <a:cs typeface="Times New Roman"/>
              </a:rPr>
              <a:t>motivo,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48136" y="9646202"/>
            <a:ext cx="510349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1130" marR="5080" indent="-139065">
              <a:lnSpc>
                <a:spcPct val="125600"/>
              </a:lnSpc>
              <a:spcBef>
                <a:spcPts val="95"/>
              </a:spcBef>
              <a:tabLst>
                <a:tab pos="791845" algn="l"/>
                <a:tab pos="871855" algn="l"/>
                <a:tab pos="1274445" algn="l"/>
                <a:tab pos="2574925" algn="l"/>
                <a:tab pos="3312160" algn="l"/>
                <a:tab pos="4639310" algn="l"/>
                <a:tab pos="4736465" algn="l"/>
              </a:tabLst>
            </a:pPr>
            <a:r>
              <a:rPr sz="2800" spc="60" dirty="0">
                <a:latin typeface="Times New Roman"/>
                <a:cs typeface="Times New Roman"/>
              </a:rPr>
              <a:t>que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consumidor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percibe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del las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55" dirty="0">
                <a:latin typeface="Times New Roman"/>
                <a:cs typeface="Times New Roman"/>
              </a:rPr>
              <a:t>empresas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5" dirty="0">
                <a:latin typeface="Times New Roman"/>
                <a:cs typeface="Times New Roman"/>
              </a:rPr>
              <a:t>productoras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47156" y="10718420"/>
            <a:ext cx="10104755" cy="3242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procuran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4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esta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parte</a:t>
            </a:r>
            <a:r>
              <a:rPr sz="2800" spc="4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externa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sea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4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42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atractiva </a:t>
            </a:r>
            <a:r>
              <a:rPr sz="2800" spc="40" dirty="0">
                <a:latin typeface="Times New Roman"/>
                <a:cs typeface="Times New Roman"/>
              </a:rPr>
              <a:t>posible.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elementos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externos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son: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etiquetado,</a:t>
            </a:r>
            <a:r>
              <a:rPr sz="2800" spc="30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envase, </a:t>
            </a:r>
            <a:r>
              <a:rPr sz="2800" spc="95" dirty="0">
                <a:latin typeface="Times New Roman"/>
                <a:cs typeface="Times New Roman"/>
              </a:rPr>
              <a:t>cartonaje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prospecto.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(Sabater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34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Mosqueira, </a:t>
            </a:r>
            <a:r>
              <a:rPr sz="2800" spc="-10" dirty="0">
                <a:latin typeface="Times New Roman"/>
                <a:cs typeface="Times New Roman"/>
              </a:rPr>
              <a:t>2013).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5947" y="2245714"/>
            <a:ext cx="9875996" cy="50543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47156" y="1068454"/>
            <a:ext cx="3708400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7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i="1" spc="50" dirty="0">
                <a:latin typeface="Times New Roman"/>
                <a:cs typeface="Times New Roman"/>
              </a:rPr>
              <a:t>Etiqueta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1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un</a:t>
            </a:r>
            <a:r>
              <a:rPr sz="2800" i="1" spc="5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7501765"/>
            <a:ext cx="10104755" cy="645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6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figura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estructura</a:t>
            </a:r>
            <a:r>
              <a:rPr sz="2800" spc="60" dirty="0">
                <a:latin typeface="Times New Roman"/>
                <a:cs typeface="Times New Roman"/>
              </a:rPr>
              <a:t> de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etiqueta.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6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00" dirty="0">
                <a:latin typeface="Times New Roman"/>
                <a:cs typeface="Times New Roman"/>
              </a:rPr>
              <a:t>Sabater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Mosqueira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(2013).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Elementos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internos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00" dirty="0">
                <a:latin typeface="Times New Roman"/>
                <a:cs typeface="Times New Roman"/>
              </a:rPr>
              <a:t>Las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materias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primas</a:t>
            </a:r>
            <a:r>
              <a:rPr sz="2800" spc="41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incluidas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41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muchas</a:t>
            </a:r>
            <a:r>
              <a:rPr sz="2800" spc="4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se </a:t>
            </a:r>
            <a:r>
              <a:rPr sz="2800" dirty="0">
                <a:latin typeface="Times New Roman"/>
                <a:cs typeface="Times New Roman"/>
              </a:rPr>
              <a:t>clasifican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estudio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naturaleza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química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desempeñan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(Sabater</a:t>
            </a:r>
            <a:r>
              <a:rPr sz="2800" spc="20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-50" dirty="0">
                <a:latin typeface="Times New Roman"/>
                <a:cs typeface="Times New Roman"/>
              </a:rPr>
              <a:t>&amp;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Mosqueira,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2013).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Según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ejercen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cosmético,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clasificarse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15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elementos: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8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</a:pPr>
            <a:r>
              <a:rPr sz="2800" i="1" dirty="0">
                <a:latin typeface="Times New Roman"/>
                <a:cs typeface="Times New Roman"/>
              </a:rPr>
              <a:t>Componentes</a:t>
            </a:r>
            <a:r>
              <a:rPr sz="2800" i="1" spc="8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Generales</a:t>
            </a:r>
            <a:r>
              <a:rPr sz="2800" i="1" spc="8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8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un</a:t>
            </a:r>
            <a:r>
              <a:rPr sz="2800" i="1" spc="80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17687842"/>
            <a:ext cx="10115550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i="1" dirty="0">
                <a:latin typeface="Times New Roman"/>
                <a:cs typeface="Times New Roman"/>
              </a:rPr>
              <a:t>Nota:</a:t>
            </a:r>
            <a:r>
              <a:rPr sz="2800" i="1" spc="47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La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figura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resume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cuadro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elementos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internos</a:t>
            </a:r>
            <a:r>
              <a:rPr sz="2800" spc="4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47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un </a:t>
            </a:r>
            <a:r>
              <a:rPr sz="2800" spc="-35" dirty="0">
                <a:latin typeface="Times New Roman"/>
                <a:cs typeface="Times New Roman"/>
              </a:rPr>
              <a:t>cosmético.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Tomado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Sabater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Galindo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&amp;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Mourelle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Mosqueira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(2013).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2353" y="14023139"/>
            <a:ext cx="9828307" cy="3487803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8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163385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0" dirty="0">
                <a:latin typeface="Times New Roman"/>
                <a:cs typeface="Times New Roman"/>
              </a:rPr>
              <a:t>Principios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activos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spcBef>
                <a:spcPts val="5"/>
              </a:spcBef>
            </a:pPr>
            <a:r>
              <a:rPr sz="2800" spc="210" dirty="0">
                <a:latin typeface="Times New Roman"/>
                <a:cs typeface="Times New Roman"/>
              </a:rPr>
              <a:t>Un </a:t>
            </a:r>
            <a:r>
              <a:rPr sz="2800" spc="70" dirty="0">
                <a:latin typeface="Times New Roman"/>
                <a:cs typeface="Times New Roman"/>
              </a:rPr>
              <a:t>mismo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contener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uno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varios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activos.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Según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origen,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85" dirty="0">
                <a:latin typeface="Times New Roman"/>
                <a:cs typeface="Times New Roman"/>
              </a:rPr>
              <a:t> pueden </a:t>
            </a:r>
            <a:r>
              <a:rPr sz="2800" dirty="0">
                <a:latin typeface="Times New Roman"/>
                <a:cs typeface="Times New Roman"/>
              </a:rPr>
              <a:t>clasificar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en: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3037952"/>
            <a:ext cx="80416" cy="8041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104034" y="2784003"/>
            <a:ext cx="324739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127125" algn="l"/>
              </a:tabLst>
            </a:pPr>
            <a:r>
              <a:rPr sz="2800" spc="-10" dirty="0">
                <a:latin typeface="Times New Roman"/>
                <a:cs typeface="Times New Roman"/>
              </a:rPr>
              <a:t>difícil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conservación)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54747" y="2676782"/>
            <a:ext cx="6252210" cy="2706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6220">
              <a:lnSpc>
                <a:spcPct val="125600"/>
              </a:lnSpc>
              <a:spcBef>
                <a:spcPts val="95"/>
              </a:spcBef>
              <a:tabLst>
                <a:tab pos="1741170" algn="l"/>
                <a:tab pos="3097530" algn="l"/>
                <a:tab pos="4885690" algn="l"/>
                <a:tab pos="567245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Animales: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(menos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frecuentes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14" dirty="0">
                <a:latin typeface="Times New Roman"/>
                <a:cs typeface="Times New Roman"/>
              </a:rPr>
              <a:t>por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su </a:t>
            </a:r>
            <a:r>
              <a:rPr sz="2800" spc="80" dirty="0">
                <a:latin typeface="Times New Roman"/>
                <a:cs typeface="Times New Roman"/>
              </a:rPr>
              <a:t>lanolina,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cera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abeja,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etc.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spcBef>
                <a:spcPts val="5"/>
              </a:spcBef>
              <a:tabLst>
                <a:tab pos="1886585" algn="l"/>
                <a:tab pos="3037840" algn="l"/>
                <a:tab pos="3676015" algn="l"/>
                <a:tab pos="4980305" algn="l"/>
              </a:tabLst>
            </a:pPr>
            <a:r>
              <a:rPr sz="2800" b="1" spc="-20" dirty="0">
                <a:latin typeface="Times New Roman"/>
                <a:cs typeface="Times New Roman"/>
              </a:rPr>
              <a:t>Vegetales:</a:t>
            </a:r>
            <a:r>
              <a:rPr sz="2800" b="1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aceite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coco,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jojoba,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etc. </a:t>
            </a:r>
            <a:r>
              <a:rPr sz="2800" b="1" spc="-10" dirty="0">
                <a:latin typeface="Times New Roman"/>
                <a:cs typeface="Times New Roman"/>
              </a:rPr>
              <a:t>Minerales: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</a:rPr>
              <a:t>óxido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</a:rPr>
              <a:t>hierro,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alumbre </a:t>
            </a:r>
            <a:r>
              <a:rPr sz="2800" spc="60" dirty="0">
                <a:latin typeface="Times New Roman"/>
                <a:cs typeface="Times New Roman"/>
              </a:rPr>
              <a:t>potásico).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4110170"/>
            <a:ext cx="80416" cy="8041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4646280"/>
            <a:ext cx="80416" cy="80416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8365194" y="4392331"/>
            <a:ext cx="298640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461135" algn="l"/>
              </a:tabLst>
            </a:pPr>
            <a:r>
              <a:rPr sz="2800" spc="55" dirty="0">
                <a:latin typeface="Times New Roman"/>
                <a:cs typeface="Times New Roman"/>
              </a:rPr>
              <a:t>(sulfato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alumínico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5718499"/>
            <a:ext cx="80416" cy="804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47156" y="5357329"/>
            <a:ext cx="10104755" cy="7531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760" marR="5080">
              <a:lnSpc>
                <a:spcPct val="1256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Sintéticos:</a:t>
            </a:r>
            <a:r>
              <a:rPr sz="2800" b="1" spc="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siliconas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polímeros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vinílicos.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(Sabater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&amp;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Mosqueira,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excipiente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es,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junto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principio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activo,</a:t>
            </a:r>
            <a:r>
              <a:rPr sz="2800" spc="5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elemento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más </a:t>
            </a:r>
            <a:r>
              <a:rPr sz="2800" spc="110" dirty="0">
                <a:latin typeface="Times New Roman"/>
                <a:cs typeface="Times New Roman"/>
              </a:rPr>
              <a:t>importante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17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denomina</a:t>
            </a:r>
            <a:r>
              <a:rPr sz="2800" spc="17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también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vehículo, </a:t>
            </a:r>
            <a:r>
              <a:rPr sz="2800" spc="110" dirty="0">
                <a:latin typeface="Times New Roman"/>
                <a:cs typeface="Times New Roman"/>
              </a:rPr>
              <a:t>porque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elemento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transporta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demás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componentes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del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1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13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importancia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radica</a:t>
            </a:r>
            <a:r>
              <a:rPr sz="2800" spc="1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debe</a:t>
            </a:r>
            <a:r>
              <a:rPr sz="2800" spc="135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transportar 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70" dirty="0">
                <a:latin typeface="Times New Roman"/>
                <a:cs typeface="Times New Roman"/>
              </a:rPr>
              <a:t>principio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activo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través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apéndices,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liberarlo </a:t>
            </a:r>
            <a:r>
              <a:rPr sz="2800" spc="50" dirty="0">
                <a:latin typeface="Times New Roman"/>
                <a:cs typeface="Times New Roman"/>
              </a:rPr>
              <a:t>fácilmente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allí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donde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debe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hacer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(Sabater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Galindo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&amp; </a:t>
            </a:r>
            <a:r>
              <a:rPr sz="2800" spc="80" dirty="0">
                <a:latin typeface="Times New Roman"/>
                <a:cs typeface="Times New Roman"/>
              </a:rPr>
              <a:t>Mourelle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Mosqueira,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Autoevaluación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spc="120" dirty="0">
                <a:latin typeface="Times New Roman"/>
                <a:cs typeface="Times New Roman"/>
              </a:rPr>
              <a:t>Responda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afirmaciones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“V”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verdadera,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210" dirty="0">
                <a:latin typeface="Times New Roman"/>
                <a:cs typeface="Times New Roman"/>
              </a:rPr>
              <a:t>“F”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falso: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275486" y="13120851"/>
            <a:ext cx="10047605" cy="951865"/>
          </a:xfrm>
          <a:custGeom>
            <a:avLst/>
            <a:gdLst/>
            <a:ahLst/>
            <a:cxnLst/>
            <a:rect l="l" t="t" r="r" b="b"/>
            <a:pathLst>
              <a:path w="10047605" h="951865">
                <a:moveTo>
                  <a:pt x="10047580" y="0"/>
                </a:moveTo>
                <a:lnTo>
                  <a:pt x="8098180" y="0"/>
                </a:lnTo>
                <a:lnTo>
                  <a:pt x="8093710" y="0"/>
                </a:lnTo>
                <a:lnTo>
                  <a:pt x="0" y="0"/>
                </a:lnTo>
                <a:lnTo>
                  <a:pt x="0" y="20104"/>
                </a:lnTo>
                <a:lnTo>
                  <a:pt x="8093710" y="20104"/>
                </a:lnTo>
                <a:lnTo>
                  <a:pt x="8093710" y="951585"/>
                </a:lnTo>
                <a:lnTo>
                  <a:pt x="8098180" y="951585"/>
                </a:lnTo>
                <a:lnTo>
                  <a:pt x="8098180" y="20104"/>
                </a:lnTo>
                <a:lnTo>
                  <a:pt x="10047580" y="20104"/>
                </a:lnTo>
                <a:lnTo>
                  <a:pt x="10047580" y="0"/>
                </a:lnTo>
                <a:close/>
              </a:path>
            </a:pathLst>
          </a:custGeom>
          <a:solidFill>
            <a:srgbClr val="89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595938" y="13411858"/>
            <a:ext cx="150050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0"/>
              </a:lnSpc>
            </a:pPr>
            <a:r>
              <a:rPr sz="2800" b="1" spc="-50" dirty="0">
                <a:latin typeface="Times New Roman"/>
                <a:cs typeface="Times New Roman"/>
              </a:rPr>
              <a:t>Respuesta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74300" y="13411858"/>
            <a:ext cx="7298055" cy="5146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2590" algn="ctr">
              <a:lnSpc>
                <a:spcPts val="2580"/>
              </a:lnSpc>
            </a:pPr>
            <a:r>
              <a:rPr sz="2800" b="1" spc="-10" dirty="0">
                <a:latin typeface="Times New Roman"/>
                <a:cs typeface="Times New Roman"/>
              </a:rPr>
              <a:t>Argumento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800">
              <a:latin typeface="Times New Roman"/>
              <a:cs typeface="Times New Roman"/>
            </a:endParaRPr>
          </a:p>
          <a:p>
            <a:pPr marR="420370">
              <a:lnSpc>
                <a:spcPct val="1173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elementos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externos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son </a:t>
            </a:r>
            <a:r>
              <a:rPr sz="2800" spc="45" dirty="0">
                <a:latin typeface="Times New Roman"/>
                <a:cs typeface="Times New Roman"/>
              </a:rPr>
              <a:t>envase,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etiqueta,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cartonaje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prospecto.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95"/>
              </a:spcBef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17300"/>
              </a:lnSpc>
            </a:pPr>
            <a:r>
              <a:rPr sz="2800" spc="145" dirty="0">
                <a:latin typeface="Times New Roman"/>
                <a:cs typeface="Times New Roman"/>
              </a:rPr>
              <a:t>En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etiqueta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deben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constar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ingredientes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del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fecha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caducidad.</a:t>
            </a:r>
            <a:endParaRPr sz="2800">
              <a:latin typeface="Times New Roman"/>
              <a:cs typeface="Times New Roman"/>
            </a:endParaRPr>
          </a:p>
          <a:p>
            <a:pPr marR="487045">
              <a:lnSpc>
                <a:spcPts val="7459"/>
              </a:lnSpc>
              <a:spcBef>
                <a:spcPts val="730"/>
              </a:spcBef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principio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activo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da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forma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 </a:t>
            </a: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excipiente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da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259856" y="13105204"/>
            <a:ext cx="10079355" cy="5772150"/>
            <a:chOff x="1259856" y="13105204"/>
            <a:chExt cx="10079355" cy="5772150"/>
          </a:xfrm>
        </p:grpSpPr>
        <p:sp>
          <p:nvSpPr>
            <p:cNvPr id="17" name="object 17"/>
            <p:cNvSpPr/>
            <p:nvPr/>
          </p:nvSpPr>
          <p:spPr>
            <a:xfrm>
              <a:off x="1277721" y="13140956"/>
              <a:ext cx="10043160" cy="5701030"/>
            </a:xfrm>
            <a:custGeom>
              <a:avLst/>
              <a:gdLst/>
              <a:ahLst/>
              <a:cxnLst/>
              <a:rect l="l" t="t" r="r" b="b"/>
              <a:pathLst>
                <a:path w="10043160" h="5701030">
                  <a:moveTo>
                    <a:pt x="10043109" y="0"/>
                  </a:moveTo>
                  <a:lnTo>
                    <a:pt x="8093710" y="0"/>
                  </a:lnTo>
                  <a:lnTo>
                    <a:pt x="0" y="0"/>
                  </a:lnTo>
                  <a:lnTo>
                    <a:pt x="0" y="5700623"/>
                  </a:lnTo>
                  <a:lnTo>
                    <a:pt x="8093710" y="5700623"/>
                  </a:lnTo>
                  <a:lnTo>
                    <a:pt x="10043109" y="5700623"/>
                  </a:lnTo>
                  <a:lnTo>
                    <a:pt x="10043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59856" y="13123075"/>
              <a:ext cx="10079355" cy="5736590"/>
            </a:xfrm>
            <a:custGeom>
              <a:avLst/>
              <a:gdLst/>
              <a:ahLst/>
              <a:cxnLst/>
              <a:rect l="l" t="t" r="r" b="b"/>
              <a:pathLst>
                <a:path w="10079355" h="5736590">
                  <a:moveTo>
                    <a:pt x="17870" y="17870"/>
                  </a:moveTo>
                  <a:lnTo>
                    <a:pt x="17870" y="5718499"/>
                  </a:lnTo>
                </a:path>
                <a:path w="10079355" h="5736590">
                  <a:moveTo>
                    <a:pt x="8111585" y="17870"/>
                  </a:moveTo>
                  <a:lnTo>
                    <a:pt x="8111585" y="5718499"/>
                  </a:lnTo>
                </a:path>
                <a:path w="10079355" h="5736590">
                  <a:moveTo>
                    <a:pt x="10060984" y="17870"/>
                  </a:moveTo>
                  <a:lnTo>
                    <a:pt x="10060984" y="5718499"/>
                  </a:lnTo>
                </a:path>
                <a:path w="10079355" h="5736590">
                  <a:moveTo>
                    <a:pt x="0" y="0"/>
                  </a:moveTo>
                  <a:lnTo>
                    <a:pt x="10078855" y="0"/>
                  </a:lnTo>
                </a:path>
                <a:path w="10079355" h="5736590">
                  <a:moveTo>
                    <a:pt x="0" y="947126"/>
                  </a:moveTo>
                  <a:lnTo>
                    <a:pt x="10078855" y="947126"/>
                  </a:lnTo>
                </a:path>
                <a:path w="10079355" h="5736590">
                  <a:moveTo>
                    <a:pt x="0" y="2394621"/>
                  </a:moveTo>
                  <a:lnTo>
                    <a:pt x="10078855" y="2394621"/>
                  </a:lnTo>
                </a:path>
                <a:path w="10079355" h="5736590">
                  <a:moveTo>
                    <a:pt x="0" y="3842116"/>
                  </a:moveTo>
                  <a:lnTo>
                    <a:pt x="10078855" y="3842116"/>
                  </a:lnTo>
                </a:path>
                <a:path w="10079355" h="5736590">
                  <a:moveTo>
                    <a:pt x="0" y="4789243"/>
                  </a:moveTo>
                  <a:lnTo>
                    <a:pt x="10078855" y="4789243"/>
                  </a:lnTo>
                </a:path>
                <a:path w="10079355" h="5736590">
                  <a:moveTo>
                    <a:pt x="0" y="5736369"/>
                  </a:moveTo>
                  <a:lnTo>
                    <a:pt x="10078855" y="5736369"/>
                  </a:lnTo>
                </a:path>
              </a:pathLst>
            </a:custGeom>
            <a:ln w="3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80" dirty="0">
                <a:latin typeface="Tahoma"/>
                <a:cs typeface="Tahoma"/>
              </a:rPr>
              <a:t> </a:t>
            </a:r>
            <a:r>
              <a:rPr sz="1850" b="0" spc="70" dirty="0">
                <a:latin typeface="Tahoma"/>
                <a:cs typeface="Tahoma"/>
              </a:rPr>
              <a:t>2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40" dirty="0">
                <a:latin typeface="Tahoma"/>
                <a:cs typeface="Tahoma"/>
              </a:rPr>
              <a:t>9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7862936"/>
            <a:ext cx="80416" cy="804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8399045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8935154"/>
            <a:ext cx="80416" cy="8041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7156" y="1175675"/>
            <a:ext cx="10106025" cy="165379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5"/>
              </a:spcBef>
            </a:pPr>
            <a:r>
              <a:rPr sz="2800" b="1" spc="-35" dirty="0">
                <a:latin typeface="Times New Roman"/>
                <a:cs typeface="Times New Roman"/>
              </a:rPr>
              <a:t>Unidad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4: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Tipos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40" dirty="0">
                <a:latin typeface="Times New Roman"/>
                <a:cs typeface="Times New Roman"/>
              </a:rPr>
              <a:t>Estabilidad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25600"/>
              </a:lnSpc>
            </a:pP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define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75" dirty="0">
                <a:latin typeface="Times New Roman"/>
                <a:cs typeface="Times New Roman"/>
              </a:rPr>
              <a:t> estabilidad </a:t>
            </a:r>
            <a:r>
              <a:rPr sz="2800" spc="55" dirty="0">
                <a:latin typeface="Times New Roman"/>
                <a:cs typeface="Times New Roman"/>
              </a:rPr>
              <a:t>cosmética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capacidad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producto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mantener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propiedades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inalteradas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largo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5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tiempo. </a:t>
            </a:r>
            <a:r>
              <a:rPr sz="2800" spc="135" dirty="0">
                <a:latin typeface="Times New Roman"/>
                <a:cs typeface="Times New Roman"/>
              </a:rPr>
              <a:t>Por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tanto,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cosmético,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capacidad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mantener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dirty="0">
                <a:latin typeface="Times New Roman"/>
                <a:cs typeface="Times New Roman"/>
              </a:rPr>
              <a:t>especificaciones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dentro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límites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establecidos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fabricante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formulador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durante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tiempo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vida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útil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durante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del </a:t>
            </a:r>
            <a:r>
              <a:rPr sz="2800" spc="114" dirty="0">
                <a:latin typeface="Times New Roman"/>
                <a:cs typeface="Times New Roman"/>
              </a:rPr>
              <a:t>producto.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(Mentactiva.com,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6350">
              <a:lnSpc>
                <a:spcPct val="125600"/>
              </a:lnSpc>
            </a:pPr>
            <a:r>
              <a:rPr sz="2800" spc="145" dirty="0">
                <a:latin typeface="Times New Roman"/>
                <a:cs typeface="Times New Roman"/>
              </a:rPr>
              <a:t>En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caso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particular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estabilidad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cosméticos,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7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divide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grandes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bloques:</a:t>
            </a:r>
            <a:endParaRPr sz="2800">
              <a:latin typeface="Times New Roman"/>
              <a:cs typeface="Times New Roman"/>
            </a:endParaRPr>
          </a:p>
          <a:p>
            <a:pPr marL="619760" marR="5278120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Estabilidad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física. </a:t>
            </a:r>
            <a:r>
              <a:rPr sz="2800" spc="90" dirty="0">
                <a:latin typeface="Times New Roman"/>
                <a:cs typeface="Times New Roman"/>
              </a:rPr>
              <a:t>Estabilidad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química. </a:t>
            </a:r>
            <a:r>
              <a:rPr sz="2800" spc="90" dirty="0">
                <a:latin typeface="Times New Roman"/>
                <a:cs typeface="Times New Roman"/>
              </a:rPr>
              <a:t>Estabilidad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microbiológica.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55" dirty="0">
                <a:latin typeface="Times New Roman"/>
                <a:cs typeface="Times New Roman"/>
              </a:rPr>
              <a:t>Estabilidad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física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80" dirty="0">
                <a:latin typeface="Times New Roman"/>
                <a:cs typeface="Times New Roman"/>
              </a:rPr>
              <a:t>Los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ingredientes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combinan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135" dirty="0">
                <a:latin typeface="Times New Roman"/>
                <a:cs typeface="Times New Roman"/>
              </a:rPr>
              <a:t>una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determinada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forma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 </a:t>
            </a:r>
            <a:r>
              <a:rPr sz="2800" spc="40" dirty="0">
                <a:latin typeface="Times New Roman"/>
                <a:cs typeface="Times New Roman"/>
              </a:rPr>
              <a:t>la </a:t>
            </a:r>
            <a:r>
              <a:rPr sz="2800" spc="75" dirty="0">
                <a:latin typeface="Times New Roman"/>
                <a:cs typeface="Times New Roman"/>
              </a:rPr>
              <a:t>fórmula.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Por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ejemplo,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en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una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emulsión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O/A,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aceites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están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30" dirty="0">
                <a:latin typeface="Times New Roman"/>
                <a:cs typeface="Times New Roman"/>
              </a:rPr>
              <a:t>en </a:t>
            </a:r>
            <a:r>
              <a:rPr sz="2800" spc="100" dirty="0">
                <a:latin typeface="Times New Roman"/>
                <a:cs typeface="Times New Roman"/>
              </a:rPr>
              <a:t>forma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de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gotículas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dispersos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homogéneamente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en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agua.</a:t>
            </a:r>
            <a:r>
              <a:rPr sz="2800" spc="49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En</a:t>
            </a:r>
            <a:r>
              <a:rPr sz="2800" spc="50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caso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de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geles,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moléculas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polímero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entrecruzan</a:t>
            </a:r>
            <a:r>
              <a:rPr sz="2800" spc="30" dirty="0">
                <a:latin typeface="Times New Roman"/>
                <a:cs typeface="Times New Roman"/>
              </a:rPr>
              <a:t>  de </a:t>
            </a:r>
            <a:r>
              <a:rPr sz="2800" spc="100" dirty="0">
                <a:latin typeface="Times New Roman"/>
                <a:cs typeface="Times New Roman"/>
              </a:rPr>
              <a:t>forma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desordenada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para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dar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consistencia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gel.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(Mentactiva.com,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b="1" spc="-55" dirty="0">
                <a:latin typeface="Times New Roman"/>
                <a:cs typeface="Times New Roman"/>
              </a:rPr>
              <a:t>Estabilidad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química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Las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formulaciones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cosméticas,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general,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diseñan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para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que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dirty="0">
                <a:latin typeface="Times New Roman"/>
                <a:cs typeface="Times New Roman"/>
              </a:rPr>
              <a:t>ingredientes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no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reaccionen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entre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sí.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Manteniendo</a:t>
            </a:r>
            <a:r>
              <a:rPr sz="2800" spc="3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la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estabilidad </a:t>
            </a:r>
            <a:r>
              <a:rPr sz="2800" spc="60" dirty="0">
                <a:latin typeface="Times New Roman"/>
                <a:cs typeface="Times New Roman"/>
              </a:rPr>
              <a:t>química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productos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evita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que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produzcan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reacciones </a:t>
            </a:r>
            <a:r>
              <a:rPr sz="2800" spc="50" dirty="0">
                <a:latin typeface="Times New Roman"/>
                <a:cs typeface="Times New Roman"/>
              </a:rPr>
              <a:t>químicas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inesperadas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incontroladas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que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puedan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alterar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las </a:t>
            </a:r>
            <a:r>
              <a:rPr sz="2800" spc="70" dirty="0">
                <a:latin typeface="Times New Roman"/>
                <a:cs typeface="Times New Roman"/>
              </a:rPr>
              <a:t>propiedades</a:t>
            </a:r>
            <a:r>
              <a:rPr sz="2800" spc="55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550" dirty="0">
                <a:latin typeface="Times New Roman"/>
                <a:cs typeface="Times New Roman"/>
              </a:rPr>
              <a:t>   </a:t>
            </a:r>
            <a:r>
              <a:rPr sz="2800" spc="105" dirty="0">
                <a:latin typeface="Times New Roman"/>
                <a:cs typeface="Times New Roman"/>
              </a:rPr>
              <a:t>producto</a:t>
            </a:r>
            <a:r>
              <a:rPr sz="2800" spc="550" dirty="0">
                <a:latin typeface="Times New Roman"/>
                <a:cs typeface="Times New Roman"/>
              </a:rPr>
              <a:t>   </a:t>
            </a:r>
            <a:r>
              <a:rPr sz="2800" spc="75" dirty="0">
                <a:latin typeface="Times New Roman"/>
                <a:cs typeface="Times New Roman"/>
              </a:rPr>
              <a:t>con</a:t>
            </a:r>
            <a:r>
              <a:rPr sz="2800" spc="555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50" dirty="0">
                <a:latin typeface="Times New Roman"/>
                <a:cs typeface="Times New Roman"/>
              </a:rPr>
              <a:t>   </a:t>
            </a:r>
            <a:r>
              <a:rPr sz="2800" spc="95" dirty="0">
                <a:latin typeface="Times New Roman"/>
                <a:cs typeface="Times New Roman"/>
              </a:rPr>
              <a:t>paso</a:t>
            </a:r>
            <a:r>
              <a:rPr sz="2800" spc="55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555" dirty="0">
                <a:latin typeface="Times New Roman"/>
                <a:cs typeface="Times New Roman"/>
              </a:rPr>
              <a:t>   </a:t>
            </a:r>
            <a:r>
              <a:rPr sz="2800" spc="60" dirty="0">
                <a:latin typeface="Times New Roman"/>
                <a:cs typeface="Times New Roman"/>
              </a:rPr>
              <a:t>tiempo. </a:t>
            </a:r>
            <a:r>
              <a:rPr sz="2800" spc="70" dirty="0">
                <a:latin typeface="Times New Roman"/>
                <a:cs typeface="Times New Roman"/>
              </a:rPr>
              <a:t>(Mentactiva.com,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7071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-30" dirty="0">
                <a:solidFill>
                  <a:srgbClr val="F15C0E"/>
                </a:solidFill>
                <a:latin typeface="Tahoma"/>
                <a:cs typeface="Tahoma"/>
              </a:rPr>
              <a:t>3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210" dirty="0">
                <a:solidFill>
                  <a:srgbClr val="F15C0E"/>
                </a:solidFill>
                <a:latin typeface="Tahoma"/>
                <a:cs typeface="Tahoma"/>
              </a:rPr>
              <a:t>0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217043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5"/>
              </a:spcBef>
            </a:pPr>
            <a:r>
              <a:rPr sz="2800" b="1" spc="-40" dirty="0">
                <a:latin typeface="Times New Roman"/>
                <a:cs typeface="Times New Roman"/>
              </a:rPr>
              <a:t>Estabilidad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microbiológica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45" dirty="0">
                <a:latin typeface="Times New Roman"/>
                <a:cs typeface="Times New Roman"/>
              </a:rPr>
              <a:t>Cuando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desarrolla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producto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fundamental</a:t>
            </a:r>
            <a:r>
              <a:rPr sz="2800" spc="59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mantener</a:t>
            </a:r>
            <a:r>
              <a:rPr sz="2800" spc="60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90" dirty="0">
                <a:latin typeface="Times New Roman"/>
                <a:cs typeface="Times New Roman"/>
              </a:rPr>
              <a:t>población</a:t>
            </a:r>
            <a:r>
              <a:rPr sz="2800" spc="6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microorganismos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bajo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control.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Ya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que,</a:t>
            </a:r>
            <a:r>
              <a:rPr sz="2800" spc="62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5" dirty="0">
                <a:latin typeface="Times New Roman"/>
                <a:cs typeface="Times New Roman"/>
              </a:rPr>
              <a:t>crecimiento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descontrolado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mismos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afecta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calidad</a:t>
            </a:r>
            <a:r>
              <a:rPr sz="2800" spc="68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3212889"/>
            <a:ext cx="2340610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  <a:tabLst>
                <a:tab pos="1972945" algn="l"/>
              </a:tabLst>
            </a:pPr>
            <a:r>
              <a:rPr sz="2800" spc="85" dirty="0">
                <a:latin typeface="Times New Roman"/>
                <a:cs typeface="Times New Roman"/>
              </a:rPr>
              <a:t>salubridad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80" dirty="0">
                <a:latin typeface="Times New Roman"/>
                <a:cs typeface="Times New Roman"/>
              </a:rPr>
              <a:t>comúnmente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81850" y="3212889"/>
            <a:ext cx="7569834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5095">
              <a:lnSpc>
                <a:spcPct val="125600"/>
              </a:lnSpc>
              <a:spcBef>
                <a:spcPts val="95"/>
              </a:spcBef>
              <a:tabLst>
                <a:tab pos="875030" algn="l"/>
                <a:tab pos="914400" algn="l"/>
                <a:tab pos="2959100" algn="l"/>
                <a:tab pos="3006090" algn="l"/>
                <a:tab pos="4003040" algn="l"/>
                <a:tab pos="5180965" algn="l"/>
                <a:tab pos="5726430" algn="l"/>
                <a:tab pos="6365875" algn="l"/>
                <a:tab pos="7005320" algn="l"/>
              </a:tabLst>
            </a:pPr>
            <a:r>
              <a:rPr sz="2800" spc="-25" dirty="0">
                <a:latin typeface="Times New Roman"/>
                <a:cs typeface="Times New Roman"/>
              </a:rPr>
              <a:t>los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35" dirty="0">
                <a:latin typeface="Times New Roman"/>
                <a:cs typeface="Times New Roman"/>
              </a:rPr>
              <a:t>cosméticos.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50" dirty="0">
                <a:latin typeface="Times New Roman"/>
                <a:cs typeface="Times New Roman"/>
              </a:rPr>
              <a:t>Este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</a:rPr>
              <a:t>concepto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lo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que </a:t>
            </a:r>
            <a:r>
              <a:rPr sz="2800" spc="-25" dirty="0">
                <a:latin typeface="Times New Roman"/>
                <a:cs typeface="Times New Roman"/>
              </a:rPr>
              <a:t>se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denomina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estabilidad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microbiológica.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4392331"/>
            <a:ext cx="4314825" cy="2063114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85" dirty="0">
                <a:latin typeface="Times New Roman"/>
                <a:cs typeface="Times New Roman"/>
              </a:rPr>
              <a:t>(Mentactiva.com,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9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i="1" dirty="0">
                <a:latin typeface="Times New Roman"/>
                <a:cs typeface="Times New Roman"/>
              </a:rPr>
              <a:t>Estabilidad</a:t>
            </a:r>
            <a:r>
              <a:rPr sz="2800" i="1" spc="7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7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los</a:t>
            </a:r>
            <a:r>
              <a:rPr sz="2800" i="1" spc="75" dirty="0">
                <a:latin typeface="Times New Roman"/>
                <a:cs typeface="Times New Roman"/>
              </a:rPr>
              <a:t> </a:t>
            </a:r>
            <a:r>
              <a:rPr sz="2800" i="1" spc="-10" dirty="0">
                <a:latin typeface="Times New Roman"/>
                <a:cs typeface="Times New Roman"/>
              </a:rPr>
              <a:t>cosméticos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156" y="11790640"/>
            <a:ext cx="10104755" cy="6995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530" dirty="0">
                <a:latin typeface="Times New Roman"/>
                <a:cs typeface="Times New Roman"/>
              </a:rPr>
              <a:t> 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figura</a:t>
            </a:r>
            <a:r>
              <a:rPr sz="2800" spc="53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representa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análisis</a:t>
            </a:r>
            <a:r>
              <a:rPr sz="2800" spc="53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laboratorio</a:t>
            </a:r>
            <a:r>
              <a:rPr sz="2800" spc="53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45" dirty="0">
                <a:latin typeface="Times New Roman"/>
                <a:cs typeface="Times New Roman"/>
              </a:rPr>
              <a:t>cosméticos.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Cosmetic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Latam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(2022).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Calidad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eficiencia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evaluación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calidad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producto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es,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algunos </a:t>
            </a:r>
            <a:r>
              <a:rPr sz="2800" spc="50" dirty="0">
                <a:latin typeface="Times New Roman"/>
                <a:cs typeface="Times New Roman"/>
              </a:rPr>
              <a:t>casos,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proceso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necesario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previo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comercialización.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10" dirty="0">
                <a:latin typeface="Times New Roman"/>
                <a:cs typeface="Times New Roman"/>
              </a:rPr>
              <a:t>Todos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productos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145" dirty="0">
                <a:latin typeface="Times New Roman"/>
                <a:cs typeface="Times New Roman"/>
              </a:rPr>
              <a:t> una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función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prevista.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Pero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determinadas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ocasiones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plantean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reivindicaciones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específicas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68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complementan.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Buenos</a:t>
            </a:r>
            <a:r>
              <a:rPr sz="2800" spc="68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ejemplos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ello</a:t>
            </a:r>
            <a:r>
              <a:rPr sz="2800" spc="68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68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70" dirty="0">
                <a:latin typeface="Times New Roman"/>
                <a:cs typeface="Times New Roman"/>
              </a:rPr>
              <a:t>hipoalergenicidad,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comedogenicidad,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resistencia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agua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65" dirty="0">
                <a:latin typeface="Times New Roman"/>
                <a:cs typeface="Times New Roman"/>
              </a:rPr>
              <a:t>cierto</a:t>
            </a:r>
            <a:r>
              <a:rPr sz="2800" spc="6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efecto</a:t>
            </a:r>
            <a:r>
              <a:rPr sz="2800" spc="64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mantenido</a:t>
            </a:r>
            <a:r>
              <a:rPr sz="2800" spc="645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durante</a:t>
            </a:r>
            <a:r>
              <a:rPr sz="2800" spc="64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64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tiempo</a:t>
            </a:r>
            <a:r>
              <a:rPr sz="2800" spc="64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determinado. (Mcamps.com,</a:t>
            </a:r>
            <a:r>
              <a:rPr sz="2800" spc="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2017).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56" y="6565476"/>
            <a:ext cx="10078855" cy="501146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327071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-30" dirty="0">
                <a:solidFill>
                  <a:srgbClr val="F15C0E"/>
                </a:solidFill>
                <a:latin typeface="Tahoma"/>
                <a:cs typeface="Tahoma"/>
              </a:rPr>
              <a:t>3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-355" dirty="0">
                <a:solidFill>
                  <a:srgbClr val="F15C0E"/>
                </a:solidFill>
                <a:latin typeface="Tahoma"/>
                <a:cs typeface="Tahoma"/>
              </a:rPr>
              <a:t>1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631354" y="14068215"/>
            <a:ext cx="4618355" cy="4962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20115" algn="ctr">
              <a:lnSpc>
                <a:spcPct val="100000"/>
              </a:lnSpc>
              <a:spcBef>
                <a:spcPts val="105"/>
              </a:spcBef>
            </a:pPr>
            <a:r>
              <a:rPr spc="-585" dirty="0">
                <a:solidFill>
                  <a:srgbClr val="F50707"/>
                </a:solidFill>
              </a:rPr>
              <a:t>TABLA</a:t>
            </a:r>
            <a:r>
              <a:rPr spc="325" dirty="0">
                <a:solidFill>
                  <a:srgbClr val="F50707"/>
                </a:solidFill>
              </a:rPr>
              <a:t> </a:t>
            </a:r>
            <a:r>
              <a:rPr spc="-750" dirty="0">
                <a:solidFill>
                  <a:srgbClr val="F50707"/>
                </a:solidFill>
              </a:rPr>
              <a:t>DE</a:t>
            </a:r>
          </a:p>
          <a:p>
            <a:pPr marL="12700" marR="5080" indent="2007235">
              <a:lnSpc>
                <a:spcPts val="14219"/>
              </a:lnSpc>
              <a:spcBef>
                <a:spcPts val="1525"/>
              </a:spcBef>
            </a:pPr>
            <a:r>
              <a:rPr sz="13000" spc="-1325" dirty="0"/>
              <a:t>CO</a:t>
            </a:r>
            <a:r>
              <a:rPr sz="13000" spc="-2025" dirty="0"/>
              <a:t>N</a:t>
            </a:r>
            <a:r>
              <a:rPr sz="13000" spc="-1560" dirty="0"/>
              <a:t> </a:t>
            </a:r>
            <a:r>
              <a:rPr sz="13000" spc="-1100" dirty="0"/>
              <a:t>TENID</a:t>
            </a:r>
            <a:r>
              <a:rPr sz="13000" spc="-1800" dirty="0"/>
              <a:t>O</a:t>
            </a:r>
            <a:endParaRPr sz="13000"/>
          </a:p>
        </p:txBody>
      </p:sp>
      <p:sp>
        <p:nvSpPr>
          <p:cNvPr id="3" name="object 3"/>
          <p:cNvSpPr/>
          <p:nvPr/>
        </p:nvSpPr>
        <p:spPr>
          <a:xfrm>
            <a:off x="10439410" y="5695673"/>
            <a:ext cx="63500" cy="7741920"/>
          </a:xfrm>
          <a:custGeom>
            <a:avLst/>
            <a:gdLst/>
            <a:ahLst/>
            <a:cxnLst/>
            <a:rect l="l" t="t" r="r" b="b"/>
            <a:pathLst>
              <a:path w="63500" h="7741919">
                <a:moveTo>
                  <a:pt x="0" y="0"/>
                </a:moveTo>
                <a:lnTo>
                  <a:pt x="63352" y="7741736"/>
                </a:lnTo>
              </a:path>
            </a:pathLst>
          </a:custGeom>
          <a:ln w="178703">
            <a:solidFill>
              <a:srgbClr val="F507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122683" y="2454896"/>
            <a:ext cx="51435" cy="10982960"/>
          </a:xfrm>
          <a:custGeom>
            <a:avLst/>
            <a:gdLst/>
            <a:ahLst/>
            <a:cxnLst/>
            <a:rect l="l" t="t" r="r" b="b"/>
            <a:pathLst>
              <a:path w="51434" h="10982960">
                <a:moveTo>
                  <a:pt x="0" y="0"/>
                </a:moveTo>
                <a:lnTo>
                  <a:pt x="51021" y="10982475"/>
                </a:lnTo>
              </a:path>
            </a:pathLst>
          </a:custGeom>
          <a:ln w="178703">
            <a:solidFill>
              <a:srgbClr val="2644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9675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85" dirty="0">
                <a:latin typeface="Times New Roman"/>
                <a:cs typeface="Times New Roman"/>
              </a:rPr>
              <a:t>Requieren</a:t>
            </a:r>
            <a:r>
              <a:rPr sz="2800" spc="445" dirty="0">
                <a:latin typeface="Times New Roman"/>
                <a:cs typeface="Times New Roman"/>
              </a:rPr>
              <a:t>   </a:t>
            </a:r>
            <a:r>
              <a:rPr sz="2800" spc="75" dirty="0">
                <a:latin typeface="Times New Roman"/>
                <a:cs typeface="Times New Roman"/>
              </a:rPr>
              <a:t>estudio</a:t>
            </a:r>
            <a:r>
              <a:rPr sz="2800" spc="445" dirty="0">
                <a:latin typeface="Times New Roman"/>
                <a:cs typeface="Times New Roman"/>
              </a:rPr>
              <a:t>   </a:t>
            </a:r>
            <a:r>
              <a:rPr sz="2800" spc="114" dirty="0">
                <a:latin typeface="Times New Roman"/>
                <a:cs typeface="Times New Roman"/>
              </a:rPr>
              <a:t>todas</a:t>
            </a:r>
            <a:r>
              <a:rPr sz="2800" spc="445" dirty="0">
                <a:latin typeface="Times New Roman"/>
                <a:cs typeface="Times New Roman"/>
              </a:rPr>
              <a:t>   </a:t>
            </a:r>
            <a:r>
              <a:rPr sz="2800" spc="70" dirty="0">
                <a:latin typeface="Times New Roman"/>
                <a:cs typeface="Times New Roman"/>
              </a:rPr>
              <a:t>aquellas</a:t>
            </a:r>
            <a:r>
              <a:rPr sz="2800" spc="445" dirty="0">
                <a:latin typeface="Times New Roman"/>
                <a:cs typeface="Times New Roman"/>
              </a:rPr>
              <a:t>   </a:t>
            </a:r>
            <a:r>
              <a:rPr sz="2800" spc="45" dirty="0">
                <a:latin typeface="Times New Roman"/>
                <a:cs typeface="Times New Roman"/>
              </a:rPr>
              <a:t>reivindicaciones</a:t>
            </a:r>
            <a:r>
              <a:rPr sz="2800" spc="445" dirty="0">
                <a:latin typeface="Times New Roman"/>
                <a:cs typeface="Times New Roman"/>
              </a:rPr>
              <a:t>   </a:t>
            </a:r>
            <a:r>
              <a:rPr sz="2800" spc="45" dirty="0">
                <a:latin typeface="Times New Roman"/>
                <a:cs typeface="Times New Roman"/>
              </a:rPr>
              <a:t>cuyo </a:t>
            </a:r>
            <a:r>
              <a:rPr sz="2800" spc="70" dirty="0">
                <a:latin typeface="Times New Roman"/>
                <a:cs typeface="Times New Roman"/>
              </a:rPr>
              <a:t>incumplimiento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pueda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ocasionar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efectos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deseados.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entiende </a:t>
            </a:r>
            <a:r>
              <a:rPr sz="2800" spc="80" dirty="0">
                <a:latin typeface="Times New Roman"/>
                <a:cs typeface="Times New Roman"/>
              </a:rPr>
              <a:t>que,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este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motivo,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podrían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variar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perfil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seguridad</a:t>
            </a:r>
            <a:r>
              <a:rPr sz="2800" spc="67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del </a:t>
            </a:r>
            <a:r>
              <a:rPr sz="2800" spc="120" dirty="0">
                <a:latin typeface="Times New Roman"/>
                <a:cs typeface="Times New Roman"/>
              </a:rPr>
              <a:t>producto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cosmético.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(Mcamps.com,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2017)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5" dirty="0">
                <a:latin typeface="Times New Roman"/>
                <a:cs typeface="Times New Roman"/>
              </a:rPr>
              <a:t>Penetración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piel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principios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activos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usan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tres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vías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principales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para </a:t>
            </a:r>
            <a:r>
              <a:rPr sz="2800" spc="105" dirty="0">
                <a:latin typeface="Times New Roman"/>
                <a:cs typeface="Times New Roman"/>
              </a:rPr>
              <a:t>penetrar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epidermis.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sencilla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integrando</a:t>
            </a:r>
            <a:r>
              <a:rPr sz="2800" spc="1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sustancias de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pequeño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tamaño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aceite.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Las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grandes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hacen</a:t>
            </a:r>
            <a:r>
              <a:rPr sz="2800" spc="26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través de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folículos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pilosos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glándulas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sudoríparas.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Algunas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deben </a:t>
            </a:r>
            <a:r>
              <a:rPr sz="2800" dirty="0">
                <a:latin typeface="Times New Roman"/>
                <a:cs typeface="Times New Roman"/>
              </a:rPr>
              <a:t>ser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inyectadas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electroporadas.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aplicación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cremas,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lociones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demás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preparados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corporales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rutinas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cotidianas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población,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tanto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fines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medicinales.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(Cosmetologas.com,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2021)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10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sz="2800" i="1" dirty="0">
                <a:latin typeface="Times New Roman"/>
                <a:cs typeface="Times New Roman"/>
              </a:rPr>
              <a:t>Penetración</a:t>
            </a:r>
            <a:r>
              <a:rPr sz="2800" i="1" spc="9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9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los</a:t>
            </a:r>
            <a:r>
              <a:rPr sz="2800" i="1" spc="10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Cosméticos</a:t>
            </a:r>
            <a:r>
              <a:rPr sz="2800" i="1" spc="9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en</a:t>
            </a:r>
            <a:r>
              <a:rPr sz="2800" i="1" spc="10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la</a:t>
            </a:r>
            <a:r>
              <a:rPr sz="2800" i="1" spc="95" dirty="0">
                <a:latin typeface="Times New Roman"/>
                <a:cs typeface="Times New Roman"/>
              </a:rPr>
              <a:t> </a:t>
            </a:r>
            <a:r>
              <a:rPr sz="2800" i="1" spc="-20" dirty="0">
                <a:latin typeface="Times New Roman"/>
                <a:cs typeface="Times New Roman"/>
              </a:rPr>
              <a:t>Piel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15007294"/>
            <a:ext cx="10104755" cy="3778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35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penetración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activos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35" dirty="0">
                <a:latin typeface="Times New Roman"/>
                <a:cs typeface="Times New Roman"/>
              </a:rPr>
              <a:t>  de </a:t>
            </a:r>
            <a:r>
              <a:rPr sz="2800" spc="75" dirty="0">
                <a:latin typeface="Times New Roman"/>
                <a:cs typeface="Times New Roman"/>
              </a:rPr>
              <a:t>Perfumería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Moderna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(2022).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20" dirty="0">
                <a:latin typeface="Times New Roman"/>
                <a:cs typeface="Times New Roman"/>
              </a:rPr>
              <a:t>Cosméticos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hidratación</a:t>
            </a:r>
            <a:endParaRPr sz="28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25600"/>
              </a:lnSpc>
            </a:pPr>
            <a:r>
              <a:rPr sz="2800" spc="210" dirty="0">
                <a:latin typeface="Times New Roman"/>
                <a:cs typeface="Times New Roman"/>
              </a:rPr>
              <a:t>Una</a:t>
            </a:r>
            <a:r>
              <a:rPr sz="2800" spc="3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seca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fruto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la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pérdida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agua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del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estrato</a:t>
            </a:r>
            <a:r>
              <a:rPr sz="2800" spc="3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córneo,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una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actividad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acelerada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del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recambio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epidérmico,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una </a:t>
            </a:r>
            <a:r>
              <a:rPr sz="2800" spc="95" dirty="0">
                <a:latin typeface="Times New Roman"/>
                <a:cs typeface="Times New Roman"/>
              </a:rPr>
              <a:t>función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barrera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dañada.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Por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su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parte,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las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sustancias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hidratantes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25839" y="10832410"/>
            <a:ext cx="9963385" cy="4254513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2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6976794"/>
            <a:ext cx="80416" cy="8041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7512903"/>
            <a:ext cx="80416" cy="8041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8049013"/>
            <a:ext cx="80416" cy="8041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7156" y="1068454"/>
            <a:ext cx="10104755" cy="17181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65" dirty="0">
                <a:latin typeface="Times New Roman"/>
                <a:cs typeface="Times New Roman"/>
              </a:rPr>
              <a:t>tienen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misión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mantener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restituir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homeostasis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piel, </a:t>
            </a:r>
            <a:r>
              <a:rPr sz="2800" spc="105" dirty="0">
                <a:latin typeface="Times New Roman"/>
                <a:cs typeface="Times New Roman"/>
              </a:rPr>
              <a:t>retrasar</a:t>
            </a:r>
            <a:r>
              <a:rPr sz="2800" spc="3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envejecimiento</a:t>
            </a:r>
            <a:r>
              <a:rPr sz="2800" spc="30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cutáneo</a:t>
            </a:r>
            <a:r>
              <a:rPr sz="2800" spc="3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0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dar</a:t>
            </a:r>
            <a:r>
              <a:rPr sz="2800" spc="3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soluciones</a:t>
            </a:r>
            <a:r>
              <a:rPr sz="2800" spc="30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0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pieles </a:t>
            </a:r>
            <a:r>
              <a:rPr sz="2800" spc="80" dirty="0">
                <a:latin typeface="Times New Roman"/>
                <a:cs typeface="Times New Roman"/>
              </a:rPr>
              <a:t>problemáticas,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objetivos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todos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ellos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pueden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alcanzarse</a:t>
            </a:r>
            <a:r>
              <a:rPr sz="2800" spc="18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8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114" dirty="0">
                <a:latin typeface="Times New Roman"/>
                <a:cs typeface="Times New Roman"/>
              </a:rPr>
              <a:t>aportación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lípidos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calidad,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humectantes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agua.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(Elsevier, 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45" dirty="0">
                <a:latin typeface="Times New Roman"/>
                <a:cs typeface="Times New Roman"/>
              </a:rPr>
              <a:t>Para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poder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abordar</a:t>
            </a:r>
            <a:r>
              <a:rPr sz="2800" spc="8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tema</a:t>
            </a:r>
            <a:r>
              <a:rPr sz="2800" spc="8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8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hidratación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cutánea</a:t>
            </a:r>
            <a:r>
              <a:rPr sz="2800" spc="7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es </a:t>
            </a:r>
            <a:r>
              <a:rPr sz="2800" spc="55" dirty="0">
                <a:latin typeface="Times New Roman"/>
                <a:cs typeface="Times New Roman"/>
              </a:rPr>
              <a:t>necesario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describir,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aunque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brevemente,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cuál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estructura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55" dirty="0">
                <a:latin typeface="Times New Roman"/>
                <a:cs typeface="Times New Roman"/>
              </a:rPr>
              <a:t>funciones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Ésta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compone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tres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capas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40" dirty="0">
                <a:latin typeface="Times New Roman"/>
                <a:cs typeface="Times New Roman"/>
              </a:rPr>
              <a:t>bien </a:t>
            </a:r>
            <a:r>
              <a:rPr sz="2800" spc="55" dirty="0">
                <a:latin typeface="Times New Roman"/>
                <a:cs typeface="Times New Roman"/>
              </a:rPr>
              <a:t>diferenciadas: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epidermis,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dermis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tejido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subcutáneo</a:t>
            </a:r>
            <a:r>
              <a:rPr sz="2800" spc="61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(o </a:t>
            </a:r>
            <a:r>
              <a:rPr sz="2800" spc="65" dirty="0">
                <a:latin typeface="Times New Roman"/>
                <a:cs typeface="Times New Roman"/>
              </a:rPr>
              <a:t>hipodermis)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y,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vez,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epidermis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divide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7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cuatro</a:t>
            </a:r>
            <a:r>
              <a:rPr sz="2800" spc="5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capas </a:t>
            </a:r>
            <a:r>
              <a:rPr sz="2800" spc="65" dirty="0">
                <a:latin typeface="Times New Roman"/>
                <a:cs typeface="Times New Roman"/>
              </a:rPr>
              <a:t>más: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estrato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córneo,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capa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granulosa,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capa</a:t>
            </a:r>
            <a:r>
              <a:rPr sz="2800" spc="45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espinosa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59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110" dirty="0">
                <a:latin typeface="Times New Roman"/>
                <a:cs typeface="Times New Roman"/>
              </a:rPr>
              <a:t>capa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basal.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(Elsevier,</a:t>
            </a:r>
            <a:r>
              <a:rPr sz="2800" spc="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800" b="1" spc="-30" dirty="0">
                <a:latin typeface="Times New Roman"/>
                <a:cs typeface="Times New Roman"/>
              </a:rPr>
              <a:t>Radiación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solar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luz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estimula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90" dirty="0">
                <a:latin typeface="Times New Roman"/>
                <a:cs typeface="Times New Roman"/>
              </a:rPr>
              <a:t>  producción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90" dirty="0">
                <a:latin typeface="Times New Roman"/>
                <a:cs typeface="Times New Roman"/>
              </a:rPr>
              <a:t>  vitamina  </a:t>
            </a:r>
            <a:r>
              <a:rPr sz="2800" spc="165" dirty="0">
                <a:latin typeface="Times New Roman"/>
                <a:cs typeface="Times New Roman"/>
              </a:rPr>
              <a:t>D,</a:t>
            </a:r>
            <a:r>
              <a:rPr sz="2800" spc="95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ayuda</a:t>
            </a:r>
            <a:r>
              <a:rPr sz="2800" spc="9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a </a:t>
            </a:r>
            <a:r>
              <a:rPr sz="2800" spc="105" dirty="0">
                <a:latin typeface="Times New Roman"/>
                <a:cs typeface="Times New Roman"/>
              </a:rPr>
              <a:t>controlar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algunos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trastornos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crónicos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409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(como</a:t>
            </a:r>
            <a:r>
              <a:rPr sz="2800" spc="40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50" dirty="0">
                <a:latin typeface="Times New Roman"/>
                <a:cs typeface="Times New Roman"/>
              </a:rPr>
              <a:t>psoriasis)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causa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sensación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bienestar.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embargo,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luz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puede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causar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daños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70" dirty="0">
                <a:latin typeface="Times New Roman"/>
                <a:cs typeface="Times New Roman"/>
              </a:rPr>
              <a:t>Este  </a:t>
            </a:r>
            <a:r>
              <a:rPr sz="2800" spc="145" dirty="0">
                <a:latin typeface="Times New Roman"/>
                <a:cs typeface="Times New Roman"/>
              </a:rPr>
              <a:t>daño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incluye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solo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quemaduras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solares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dolorosas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40" dirty="0">
                <a:latin typeface="Times New Roman"/>
                <a:cs typeface="Times New Roman"/>
              </a:rPr>
              <a:t>sino </a:t>
            </a:r>
            <a:r>
              <a:rPr sz="2800" spc="95" dirty="0">
                <a:latin typeface="Times New Roman"/>
                <a:cs typeface="Times New Roman"/>
              </a:rPr>
              <a:t>también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arrugas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otras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alteraciones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asociadas</a:t>
            </a:r>
            <a:r>
              <a:rPr sz="2800" spc="38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envejecimiento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(fotoenvejecimiento),</a:t>
            </a:r>
            <a:r>
              <a:rPr sz="2800" spc="5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queratosis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actínicas,</a:t>
            </a:r>
            <a:r>
              <a:rPr sz="2800" spc="53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cánceres</a:t>
            </a:r>
            <a:r>
              <a:rPr sz="2800" spc="54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incluso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reacciones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alérgicas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empeoramiento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7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algunas </a:t>
            </a:r>
            <a:r>
              <a:rPr sz="2800" spc="65" dirty="0">
                <a:latin typeface="Times New Roman"/>
                <a:cs typeface="Times New Roman"/>
              </a:rPr>
              <a:t>enfermedades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cutáneas.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(MSD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Manuals,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luz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ultravioleta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(UV),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aunque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invisible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al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ojo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humano,</a:t>
            </a:r>
            <a:r>
              <a:rPr sz="2800" spc="5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53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90" dirty="0">
                <a:latin typeface="Times New Roman"/>
                <a:cs typeface="Times New Roman"/>
              </a:rPr>
              <a:t>componente</a:t>
            </a:r>
            <a:r>
              <a:rPr sz="2800" spc="2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luz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mayor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sobre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luz </a:t>
            </a:r>
            <a:r>
              <a:rPr sz="2800" spc="130" dirty="0">
                <a:latin typeface="Times New Roman"/>
                <a:cs typeface="Times New Roman"/>
              </a:rPr>
              <a:t>UV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clasifica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3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tipos,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dependiendo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longitud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onda:</a:t>
            </a:r>
            <a:endParaRPr sz="2800">
              <a:latin typeface="Times New Roman"/>
              <a:cs typeface="Times New Roman"/>
            </a:endParaRPr>
          </a:p>
          <a:p>
            <a:pPr marL="619760" marR="6106795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Ultravioleta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A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(UVA) </a:t>
            </a:r>
            <a:r>
              <a:rPr sz="2800" spc="90" dirty="0">
                <a:latin typeface="Times New Roman"/>
                <a:cs typeface="Times New Roman"/>
              </a:rPr>
              <a:t>Ultravioleta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B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(UVB)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0"/>
              </a:spcBef>
            </a:pPr>
            <a:r>
              <a:rPr sz="2800" spc="90" dirty="0">
                <a:latin typeface="Times New Roman"/>
                <a:cs typeface="Times New Roman"/>
              </a:rPr>
              <a:t>Ultravioleta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C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(UVC)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(MSD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Manuals,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2023)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3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6995159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Fotoenvejecimiento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exposición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luz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envejece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manera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prematura. </a:t>
            </a: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daño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cutáneo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causado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por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exposición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prolongada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4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luz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conoce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fotoenvejecimiento.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exposición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luz </a:t>
            </a:r>
            <a:r>
              <a:rPr sz="2800" spc="80" dirty="0">
                <a:latin typeface="Times New Roman"/>
                <a:cs typeface="Times New Roman"/>
              </a:rPr>
              <a:t>ultravioleta</a:t>
            </a:r>
            <a:r>
              <a:rPr sz="2800" spc="12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causa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arrugas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finas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gruesas,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pigmentación</a:t>
            </a:r>
            <a:r>
              <a:rPr sz="2800" spc="1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irregular, </a:t>
            </a:r>
            <a:r>
              <a:rPr sz="2800" spc="75" dirty="0">
                <a:latin typeface="Times New Roman"/>
                <a:cs typeface="Times New Roman"/>
              </a:rPr>
              <a:t>grandes</a:t>
            </a:r>
            <a:r>
              <a:rPr sz="2800" spc="32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manchas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forma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pecas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llamadas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lentigos,</a:t>
            </a:r>
            <a:r>
              <a:rPr sz="2800" spc="33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tez </a:t>
            </a:r>
            <a:r>
              <a:rPr sz="2800" spc="90" dirty="0">
                <a:latin typeface="Times New Roman"/>
                <a:cs typeface="Times New Roman"/>
              </a:rPr>
              <a:t>amarillenta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textura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áspera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coriácea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Aunque</a:t>
            </a:r>
            <a:r>
              <a:rPr sz="2800" spc="1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las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clara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mucho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más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vulnerables,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cualquier</a:t>
            </a:r>
            <a:r>
              <a:rPr sz="2800" spc="1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persona experimentará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estos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cambios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suficiente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exposición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(MSD Manuals,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2023).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11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i="1" dirty="0">
                <a:latin typeface="Times New Roman"/>
                <a:cs typeface="Times New Roman"/>
              </a:rPr>
              <a:t>Radiación</a:t>
            </a:r>
            <a:r>
              <a:rPr sz="2800" i="1" spc="260" dirty="0">
                <a:latin typeface="Times New Roman"/>
                <a:cs typeface="Times New Roman"/>
              </a:rPr>
              <a:t> </a:t>
            </a:r>
            <a:r>
              <a:rPr sz="2800" i="1" spc="40" dirty="0">
                <a:latin typeface="Times New Roman"/>
                <a:cs typeface="Times New Roman"/>
              </a:rPr>
              <a:t>Solar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13398968"/>
            <a:ext cx="10104755" cy="48507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i="1" spc="85" dirty="0">
                <a:latin typeface="Times New Roman"/>
                <a:cs typeface="Times New Roman"/>
              </a:rPr>
              <a:t>Nota:</a:t>
            </a:r>
            <a:r>
              <a:rPr sz="2800" i="1" spc="39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figura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muestra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incidencia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radiación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3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 </a:t>
            </a:r>
            <a:r>
              <a:rPr sz="2800" spc="140" dirty="0">
                <a:latin typeface="Times New Roman"/>
                <a:cs typeface="Times New Roman"/>
              </a:rPr>
              <a:t>Tomado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Hidrotelial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(Hidrotelial,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2016).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Fototipos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piel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65" dirty="0">
                <a:latin typeface="Times New Roman"/>
                <a:cs typeface="Times New Roman"/>
              </a:rPr>
              <a:t>El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conocimiento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fototipos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60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fundamental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para </a:t>
            </a:r>
            <a:r>
              <a:rPr sz="2800" spc="50" dirty="0">
                <a:latin typeface="Times New Roman"/>
                <a:cs typeface="Times New Roman"/>
              </a:rPr>
              <a:t>establecer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una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rutina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cuidado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adecuada. </a:t>
            </a: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fototipos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son</a:t>
            </a:r>
            <a:r>
              <a:rPr sz="2800" spc="11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una </a:t>
            </a:r>
            <a:r>
              <a:rPr sz="2800" dirty="0">
                <a:latin typeface="Times New Roman"/>
                <a:cs typeface="Times New Roman"/>
              </a:rPr>
              <a:t>clasificación</a:t>
            </a:r>
            <a:r>
              <a:rPr sz="2800" spc="57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utilizada</a:t>
            </a:r>
            <a:r>
              <a:rPr sz="2800" spc="57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8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dermatología</a:t>
            </a:r>
            <a:r>
              <a:rPr sz="2800" spc="575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58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determinar</a:t>
            </a:r>
            <a:r>
              <a:rPr sz="2800" spc="575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75" dirty="0">
                <a:latin typeface="Times New Roman"/>
                <a:cs typeface="Times New Roman"/>
              </a:rPr>
              <a:t>respuesta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45" dirty="0">
                <a:latin typeface="Times New Roman"/>
                <a:cs typeface="Times New Roman"/>
              </a:rPr>
              <a:t>exposición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12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propensión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a </a:t>
            </a:r>
            <a:r>
              <a:rPr sz="2800" spc="80" dirty="0">
                <a:latin typeface="Times New Roman"/>
                <a:cs typeface="Times New Roman"/>
              </a:rPr>
              <a:t>quemarse.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(Laroche-</a:t>
            </a:r>
            <a:r>
              <a:rPr sz="2800" spc="80" dirty="0">
                <a:latin typeface="Times New Roman"/>
                <a:cs typeface="Times New Roman"/>
              </a:rPr>
              <a:t>posay,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856" y="8042502"/>
            <a:ext cx="10078855" cy="5557666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4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04755" cy="354647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fototipos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piel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55" dirty="0">
                <a:latin typeface="Times New Roman"/>
                <a:cs typeface="Times New Roman"/>
              </a:rPr>
              <a:t>Existen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diferentes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fototipos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clasifican </a:t>
            </a:r>
            <a:r>
              <a:rPr sz="2800" spc="90" dirty="0">
                <a:latin typeface="Times New Roman"/>
                <a:cs typeface="Times New Roman"/>
              </a:rPr>
              <a:t>comúnmente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según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escala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Fitzpatrick,</a:t>
            </a:r>
            <a:r>
              <a:rPr sz="2800" spc="21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categoriza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piel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seis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distintos.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(Laroche-</a:t>
            </a:r>
            <a:r>
              <a:rPr sz="2800" spc="80" dirty="0">
                <a:latin typeface="Times New Roman"/>
                <a:cs typeface="Times New Roman"/>
              </a:rPr>
              <a:t>posay,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s.f.)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12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sz="2800" i="1" dirty="0">
                <a:latin typeface="Times New Roman"/>
                <a:cs typeface="Times New Roman"/>
              </a:rPr>
              <a:t>Escala</a:t>
            </a:r>
            <a:r>
              <a:rPr sz="2800" i="1" spc="50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de</a:t>
            </a:r>
            <a:r>
              <a:rPr sz="2800" i="1" spc="50" dirty="0">
                <a:latin typeface="Times New Roman"/>
                <a:cs typeface="Times New Roman"/>
              </a:rPr>
              <a:t> </a:t>
            </a:r>
            <a:r>
              <a:rPr sz="2800" i="1" spc="45" dirty="0">
                <a:latin typeface="Times New Roman"/>
                <a:cs typeface="Times New Roman"/>
              </a:rPr>
              <a:t>Fitzpatrick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9949996"/>
            <a:ext cx="10104755" cy="2956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  <a:tabLst>
                <a:tab pos="1199515" algn="l"/>
                <a:tab pos="1932939" algn="l"/>
                <a:tab pos="3157220" algn="l"/>
                <a:tab pos="4552950" algn="l"/>
                <a:tab pos="5300980" algn="l"/>
                <a:tab pos="6998334" algn="l"/>
                <a:tab pos="7668259" algn="l"/>
                <a:tab pos="8260080" algn="l"/>
                <a:tab pos="9123680" algn="l"/>
                <a:tab pos="9618345" algn="l"/>
              </a:tabLst>
            </a:pPr>
            <a:r>
              <a:rPr sz="2800" i="1" spc="75" dirty="0">
                <a:latin typeface="Times New Roman"/>
                <a:cs typeface="Times New Roman"/>
              </a:rPr>
              <a:t>Nota:</a:t>
            </a:r>
            <a:r>
              <a:rPr sz="2800" i="1" dirty="0">
                <a:latin typeface="Times New Roman"/>
                <a:cs typeface="Times New Roman"/>
              </a:rPr>
              <a:t>	</a:t>
            </a:r>
            <a:r>
              <a:rPr sz="2800" spc="13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figura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resume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los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fototipos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piel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spc="60" dirty="0">
                <a:latin typeface="Times New Roman"/>
                <a:cs typeface="Times New Roman"/>
              </a:rPr>
              <a:t>características.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Tomado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75" dirty="0">
                <a:latin typeface="Times New Roman"/>
                <a:cs typeface="Times New Roman"/>
              </a:rPr>
              <a:t>Drop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Cosmetics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(2023).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35"/>
              </a:spcBef>
            </a:pPr>
            <a:r>
              <a:rPr sz="2800" b="1" spc="-10" dirty="0">
                <a:latin typeface="Times New Roman"/>
                <a:cs typeface="Times New Roman"/>
              </a:rPr>
              <a:t>Autoevaluación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</a:pPr>
            <a:r>
              <a:rPr sz="2800" spc="120" dirty="0">
                <a:latin typeface="Times New Roman"/>
                <a:cs typeface="Times New Roman"/>
              </a:rPr>
              <a:t>Responda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siguientes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afirmaciones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“V”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0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verdadera,</a:t>
            </a:r>
            <a:r>
              <a:rPr sz="2800" spc="409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210" dirty="0">
                <a:latin typeface="Times New Roman"/>
                <a:cs typeface="Times New Roman"/>
              </a:rPr>
              <a:t>“F”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falso: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75486" y="13085495"/>
            <a:ext cx="10047605" cy="951865"/>
          </a:xfrm>
          <a:custGeom>
            <a:avLst/>
            <a:gdLst/>
            <a:ahLst/>
            <a:cxnLst/>
            <a:rect l="l" t="t" r="r" b="b"/>
            <a:pathLst>
              <a:path w="10047605" h="951865">
                <a:moveTo>
                  <a:pt x="10047580" y="0"/>
                </a:moveTo>
                <a:lnTo>
                  <a:pt x="7826654" y="0"/>
                </a:lnTo>
                <a:lnTo>
                  <a:pt x="7822184" y="0"/>
                </a:lnTo>
                <a:lnTo>
                  <a:pt x="0" y="0"/>
                </a:lnTo>
                <a:lnTo>
                  <a:pt x="0" y="20104"/>
                </a:lnTo>
                <a:lnTo>
                  <a:pt x="7822184" y="20104"/>
                </a:lnTo>
                <a:lnTo>
                  <a:pt x="7822184" y="951598"/>
                </a:lnTo>
                <a:lnTo>
                  <a:pt x="7826654" y="951598"/>
                </a:lnTo>
                <a:lnTo>
                  <a:pt x="7826654" y="20104"/>
                </a:lnTo>
                <a:lnTo>
                  <a:pt x="10047580" y="20104"/>
                </a:lnTo>
                <a:lnTo>
                  <a:pt x="10047580" y="0"/>
                </a:lnTo>
                <a:close/>
              </a:path>
            </a:pathLst>
          </a:custGeom>
          <a:solidFill>
            <a:srgbClr val="89ABA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460107" y="13376509"/>
            <a:ext cx="1500505" cy="3575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0"/>
              </a:lnSpc>
            </a:pPr>
            <a:r>
              <a:rPr sz="2800" b="1" spc="-50" dirty="0">
                <a:latin typeface="Times New Roman"/>
                <a:cs typeface="Times New Roman"/>
              </a:rPr>
              <a:t>Respuesta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4300" y="13376509"/>
            <a:ext cx="7368540" cy="5175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325" algn="ctr">
              <a:lnSpc>
                <a:spcPts val="2580"/>
              </a:lnSpc>
            </a:pPr>
            <a:r>
              <a:rPr sz="2800" b="1" spc="-10" dirty="0">
                <a:latin typeface="Times New Roman"/>
                <a:cs typeface="Times New Roman"/>
              </a:rPr>
              <a:t>Argumento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endParaRPr sz="2800">
              <a:latin typeface="Times New Roman"/>
              <a:cs typeface="Times New Roman"/>
            </a:endParaRPr>
          </a:p>
          <a:p>
            <a:pPr marR="554355">
              <a:lnSpc>
                <a:spcPct val="79600"/>
              </a:lnSpc>
            </a:pPr>
            <a:r>
              <a:rPr sz="2800" spc="70" dirty="0">
                <a:latin typeface="Times New Roman"/>
                <a:cs typeface="Times New Roman"/>
              </a:rPr>
              <a:t>Es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necesario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realizar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pruebas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calidad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dirty="0">
                <a:latin typeface="Times New Roman"/>
                <a:cs typeface="Times New Roman"/>
              </a:rPr>
              <a:t>eficiencia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05"/>
              </a:spcBef>
            </a:pPr>
            <a:endParaRPr sz="2800">
              <a:latin typeface="Times New Roman"/>
              <a:cs typeface="Times New Roman"/>
            </a:endParaRPr>
          </a:p>
          <a:p>
            <a:pPr marR="245110">
              <a:lnSpc>
                <a:spcPct val="79600"/>
              </a:lnSpc>
              <a:spcBef>
                <a:spcPts val="5"/>
              </a:spcBef>
            </a:pPr>
            <a:r>
              <a:rPr sz="2800" spc="190" dirty="0">
                <a:latin typeface="Times New Roman"/>
                <a:cs typeface="Times New Roman"/>
              </a:rPr>
              <a:t>Una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hidratada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permite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mejor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manera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el </a:t>
            </a:r>
            <a:r>
              <a:rPr sz="2800" spc="50" dirty="0">
                <a:latin typeface="Times New Roman"/>
                <a:cs typeface="Times New Roman"/>
              </a:rPr>
              <a:t>ingreso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principios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activos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15"/>
              </a:spcBef>
            </a:pP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r>
              <a:rPr sz="2800" spc="155" dirty="0">
                <a:latin typeface="Times New Roman"/>
                <a:cs typeface="Times New Roman"/>
              </a:rPr>
              <a:t>La</a:t>
            </a:r>
            <a:r>
              <a:rPr sz="2800" spc="3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radiación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solar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causa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foto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envejecimiento.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60"/>
              </a:spcBef>
            </a:pPr>
            <a:endParaRPr sz="2800">
              <a:latin typeface="Times New Roman"/>
              <a:cs typeface="Times New Roman"/>
            </a:endParaRPr>
          </a:p>
          <a:p>
            <a:pPr marR="78105">
              <a:lnSpc>
                <a:spcPct val="79600"/>
              </a:lnSpc>
            </a:pPr>
            <a:r>
              <a:rPr sz="2800" spc="90" dirty="0">
                <a:latin typeface="Times New Roman"/>
                <a:cs typeface="Times New Roman"/>
              </a:rPr>
              <a:t>Los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fototipos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necesitan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cuidados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ante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efectos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70" dirty="0">
                <a:latin typeface="Times New Roman"/>
                <a:cs typeface="Times New Roman"/>
              </a:rPr>
              <a:t> la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radiación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solar.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59856" y="13069854"/>
            <a:ext cx="10079355" cy="5800725"/>
            <a:chOff x="1259856" y="13069854"/>
            <a:chExt cx="10079355" cy="5800725"/>
          </a:xfrm>
        </p:grpSpPr>
        <p:sp>
          <p:nvSpPr>
            <p:cNvPr id="10" name="object 10"/>
            <p:cNvSpPr/>
            <p:nvPr/>
          </p:nvSpPr>
          <p:spPr>
            <a:xfrm>
              <a:off x="1277721" y="13105599"/>
              <a:ext cx="10043160" cy="5729605"/>
            </a:xfrm>
            <a:custGeom>
              <a:avLst/>
              <a:gdLst/>
              <a:ahLst/>
              <a:cxnLst/>
              <a:rect l="l" t="t" r="r" b="b"/>
              <a:pathLst>
                <a:path w="10043160" h="5729605">
                  <a:moveTo>
                    <a:pt x="10043109" y="0"/>
                  </a:moveTo>
                  <a:lnTo>
                    <a:pt x="7822184" y="0"/>
                  </a:lnTo>
                  <a:lnTo>
                    <a:pt x="0" y="0"/>
                  </a:lnTo>
                  <a:lnTo>
                    <a:pt x="0" y="5729224"/>
                  </a:lnTo>
                  <a:lnTo>
                    <a:pt x="7822184" y="5729224"/>
                  </a:lnTo>
                  <a:lnTo>
                    <a:pt x="10043109" y="5729224"/>
                  </a:lnTo>
                  <a:lnTo>
                    <a:pt x="100431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59856" y="13087725"/>
              <a:ext cx="10079355" cy="5765165"/>
            </a:xfrm>
            <a:custGeom>
              <a:avLst/>
              <a:gdLst/>
              <a:ahLst/>
              <a:cxnLst/>
              <a:rect l="l" t="t" r="r" b="b"/>
              <a:pathLst>
                <a:path w="10079355" h="5765165">
                  <a:moveTo>
                    <a:pt x="17870" y="17870"/>
                  </a:moveTo>
                  <a:lnTo>
                    <a:pt x="17870" y="5747091"/>
                  </a:lnTo>
                </a:path>
                <a:path w="10079355" h="5765165">
                  <a:moveTo>
                    <a:pt x="7840051" y="17870"/>
                  </a:moveTo>
                  <a:lnTo>
                    <a:pt x="7840051" y="5747091"/>
                  </a:lnTo>
                </a:path>
                <a:path w="10079355" h="5765165">
                  <a:moveTo>
                    <a:pt x="10060984" y="17870"/>
                  </a:moveTo>
                  <a:lnTo>
                    <a:pt x="10060984" y="5747091"/>
                  </a:lnTo>
                </a:path>
                <a:path w="10079355" h="5765165">
                  <a:moveTo>
                    <a:pt x="0" y="0"/>
                  </a:moveTo>
                  <a:lnTo>
                    <a:pt x="10078855" y="0"/>
                  </a:lnTo>
                </a:path>
                <a:path w="10079355" h="5765165">
                  <a:moveTo>
                    <a:pt x="0" y="947126"/>
                  </a:moveTo>
                  <a:lnTo>
                    <a:pt x="10078855" y="947126"/>
                  </a:lnTo>
                </a:path>
                <a:path w="10079355" h="5765165">
                  <a:moveTo>
                    <a:pt x="0" y="2239149"/>
                  </a:moveTo>
                  <a:lnTo>
                    <a:pt x="10078855" y="2239149"/>
                  </a:lnTo>
                </a:path>
                <a:path w="10079355" h="5765165">
                  <a:moveTo>
                    <a:pt x="0" y="3531173"/>
                  </a:moveTo>
                  <a:lnTo>
                    <a:pt x="10078855" y="3531173"/>
                  </a:lnTo>
                </a:path>
                <a:path w="10079355" h="5765165">
                  <a:moveTo>
                    <a:pt x="0" y="4478299"/>
                  </a:moveTo>
                  <a:lnTo>
                    <a:pt x="10078855" y="4478299"/>
                  </a:lnTo>
                </a:path>
                <a:path w="10079355" h="5765165">
                  <a:moveTo>
                    <a:pt x="0" y="5764962"/>
                  </a:moveTo>
                  <a:lnTo>
                    <a:pt x="10078855" y="5764962"/>
                  </a:lnTo>
                </a:path>
              </a:pathLst>
            </a:custGeom>
            <a:ln w="357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2346" y="4955705"/>
            <a:ext cx="9398282" cy="4748121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5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92608"/>
            <a:ext cx="10104755" cy="1503680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10" dirty="0">
                <a:latin typeface="Times New Roman"/>
                <a:cs typeface="Times New Roman"/>
              </a:rPr>
              <a:t>Referencias</a:t>
            </a:r>
            <a:endParaRPr sz="2800">
              <a:latin typeface="Times New Roman"/>
              <a:cs typeface="Times New Roman"/>
            </a:endParaRPr>
          </a:p>
          <a:p>
            <a:pPr marL="304165">
              <a:lnSpc>
                <a:spcPct val="100000"/>
              </a:lnSpc>
              <a:spcBef>
                <a:spcPts val="865"/>
              </a:spcBef>
            </a:pPr>
            <a:r>
              <a:rPr sz="2800" spc="125" dirty="0">
                <a:latin typeface="Times New Roman"/>
                <a:cs typeface="Times New Roman"/>
              </a:rPr>
              <a:t>Arbosana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Farmacia.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(24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febrero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2020).</a:t>
            </a:r>
            <a:r>
              <a:rPr sz="2800" spc="7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Alfahidroxiácidos.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r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r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m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c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12700" marR="281940">
              <a:lnSpc>
                <a:spcPct val="125600"/>
              </a:lnSpc>
            </a:pPr>
            <a:r>
              <a:rPr sz="2800" spc="140" dirty="0">
                <a:latin typeface="Times New Roman"/>
                <a:cs typeface="Times New Roman"/>
              </a:rPr>
              <a:t>h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t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t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: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w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r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n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r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m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c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e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s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b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g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/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l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h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d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r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dirty="0">
                <a:latin typeface="Times New Roman"/>
                <a:cs typeface="Times New Roman"/>
              </a:rPr>
              <a:t>x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c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i</a:t>
            </a:r>
            <a:r>
              <a:rPr sz="2800" spc="-27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d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-26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  <a:p>
            <a:pPr marL="12700" marR="5080" indent="614045">
              <a:lnSpc>
                <a:spcPct val="125600"/>
              </a:lnSpc>
              <a:spcBef>
                <a:spcPts val="5"/>
              </a:spcBef>
              <a:tabLst>
                <a:tab pos="1398905" algn="l"/>
                <a:tab pos="3693795" algn="l"/>
                <a:tab pos="5217795" algn="l"/>
                <a:tab pos="7327265" algn="l"/>
                <a:tab pos="9737090" algn="l"/>
              </a:tabLst>
            </a:pPr>
            <a:r>
              <a:rPr sz="2800" spc="40" dirty="0">
                <a:latin typeface="Times New Roman"/>
                <a:cs typeface="Times New Roman"/>
              </a:rPr>
              <a:t>Biosesteticistas.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(26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julio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2015).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Geoterapia: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Todo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sobre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</a:rPr>
              <a:t>las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Terapias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Arcilla.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  <a:hlinkClick r:id="rId2"/>
              </a:rPr>
              <a:t>https://bioesteticistas.blogspot.com/2015/07/geoterapia-</a:t>
            </a:r>
            <a:r>
              <a:rPr sz="2800" spc="110" dirty="0">
                <a:latin typeface="Times New Roman"/>
                <a:cs typeface="Times New Roman"/>
                <a:hlinkClick r:id="rId2"/>
              </a:rPr>
              <a:t>todo-</a:t>
            </a:r>
            <a:r>
              <a:rPr sz="2800" spc="60" dirty="0">
                <a:latin typeface="Times New Roman"/>
                <a:cs typeface="Times New Roman"/>
              </a:rPr>
              <a:t>sobre-</a:t>
            </a:r>
            <a:r>
              <a:rPr sz="2800" spc="30" dirty="0">
                <a:latin typeface="Times New Roman"/>
                <a:cs typeface="Times New Roman"/>
              </a:rPr>
              <a:t>las-</a:t>
            </a:r>
            <a:r>
              <a:rPr sz="2800" spc="80" dirty="0">
                <a:latin typeface="Times New Roman"/>
                <a:cs typeface="Times New Roman"/>
              </a:rPr>
              <a:t>terapias-</a:t>
            </a:r>
            <a:r>
              <a:rPr sz="2800" spc="90" dirty="0">
                <a:latin typeface="Times New Roman"/>
                <a:cs typeface="Times New Roman"/>
              </a:rPr>
              <a:t>con.html</a:t>
            </a:r>
            <a:endParaRPr sz="2800">
              <a:latin typeface="Times New Roman"/>
              <a:cs typeface="Times New Roman"/>
            </a:endParaRPr>
          </a:p>
          <a:p>
            <a:pPr marL="12700" marR="34290" indent="715010" algn="just">
              <a:lnSpc>
                <a:spcPct val="125600"/>
              </a:lnSpc>
            </a:pPr>
            <a:r>
              <a:rPr sz="2800" spc="310" dirty="0">
                <a:latin typeface="Times New Roman"/>
                <a:cs typeface="Times New Roman"/>
              </a:rPr>
              <a:t>Centro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270" dirty="0">
                <a:latin typeface="Times New Roman"/>
                <a:cs typeface="Times New Roman"/>
              </a:rPr>
              <a:t>Altea.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(6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175" dirty="0">
                <a:latin typeface="Times New Roman"/>
                <a:cs typeface="Times New Roman"/>
              </a:rPr>
              <a:t>de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229" dirty="0">
                <a:latin typeface="Times New Roman"/>
                <a:cs typeface="Times New Roman"/>
              </a:rPr>
              <a:t>julio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175" dirty="0">
                <a:latin typeface="Times New Roman"/>
                <a:cs typeface="Times New Roman"/>
              </a:rPr>
              <a:t>de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195" dirty="0">
                <a:latin typeface="Times New Roman"/>
                <a:cs typeface="Times New Roman"/>
              </a:rPr>
              <a:t>2020).</a:t>
            </a:r>
            <a:r>
              <a:rPr sz="2800" spc="665" dirty="0">
                <a:latin typeface="Times New Roman"/>
                <a:cs typeface="Times New Roman"/>
              </a:rPr>
              <a:t> </a:t>
            </a:r>
            <a:r>
              <a:rPr sz="2800" spc="254" dirty="0">
                <a:latin typeface="Times New Roman"/>
                <a:cs typeface="Times New Roman"/>
              </a:rPr>
              <a:t>Criolipólisis: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El </a:t>
            </a:r>
            <a:r>
              <a:rPr sz="2800" spc="325" dirty="0">
                <a:latin typeface="Times New Roman"/>
                <a:cs typeface="Times New Roman"/>
              </a:rPr>
              <a:t>Tratamiento</a:t>
            </a:r>
            <a:r>
              <a:rPr sz="2800" spc="509" dirty="0">
                <a:latin typeface="Times New Roman"/>
                <a:cs typeface="Times New Roman"/>
              </a:rPr>
              <a:t>    </a:t>
            </a:r>
            <a:r>
              <a:rPr sz="2800" spc="275" dirty="0">
                <a:latin typeface="Times New Roman"/>
                <a:cs typeface="Times New Roman"/>
              </a:rPr>
              <a:t>Cool</a:t>
            </a:r>
            <a:r>
              <a:rPr sz="2800" spc="509" dirty="0">
                <a:latin typeface="Times New Roman"/>
                <a:cs typeface="Times New Roman"/>
              </a:rPr>
              <a:t>    </a:t>
            </a:r>
            <a:r>
              <a:rPr sz="2800" spc="190" dirty="0">
                <a:latin typeface="Times New Roman"/>
                <a:cs typeface="Times New Roman"/>
              </a:rPr>
              <a:t>del</a:t>
            </a:r>
            <a:r>
              <a:rPr sz="2800" spc="509" dirty="0">
                <a:latin typeface="Times New Roman"/>
                <a:cs typeface="Times New Roman"/>
              </a:rPr>
              <a:t>    </a:t>
            </a:r>
            <a:r>
              <a:rPr sz="2800" spc="280" dirty="0">
                <a:latin typeface="Times New Roman"/>
                <a:cs typeface="Times New Roman"/>
              </a:rPr>
              <a:t>Verano.</a:t>
            </a:r>
            <a:r>
              <a:rPr sz="2800" spc="515" dirty="0">
                <a:latin typeface="Times New Roman"/>
                <a:cs typeface="Times New Roman"/>
              </a:rPr>
              <a:t>    </a:t>
            </a:r>
            <a:r>
              <a:rPr sz="2800" spc="300" dirty="0">
                <a:latin typeface="Times New Roman"/>
                <a:cs typeface="Times New Roman"/>
              </a:rPr>
              <a:t>Obtenido</a:t>
            </a:r>
            <a:r>
              <a:rPr sz="2800" spc="509" dirty="0">
                <a:latin typeface="Times New Roman"/>
                <a:cs typeface="Times New Roman"/>
              </a:rPr>
              <a:t>    </a:t>
            </a:r>
            <a:r>
              <a:rPr sz="2800" spc="150" dirty="0">
                <a:latin typeface="Times New Roman"/>
                <a:cs typeface="Times New Roman"/>
              </a:rPr>
              <a:t>de </a:t>
            </a:r>
            <a:r>
              <a:rPr sz="2800" spc="285" dirty="0">
                <a:latin typeface="Times New Roman"/>
                <a:cs typeface="Times New Roman"/>
              </a:rPr>
              <a:t>https://www.centro-</a:t>
            </a:r>
            <a:r>
              <a:rPr sz="2800" spc="280" dirty="0">
                <a:latin typeface="Times New Roman"/>
                <a:cs typeface="Times New Roman"/>
              </a:rPr>
              <a:t>altea.com/criolipolisis-</a:t>
            </a:r>
            <a:r>
              <a:rPr sz="2800" spc="140" dirty="0">
                <a:latin typeface="Times New Roman"/>
                <a:cs typeface="Times New Roman"/>
              </a:rPr>
              <a:t>el-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spc="335" dirty="0">
                <a:latin typeface="Times New Roman"/>
                <a:cs typeface="Times New Roman"/>
              </a:rPr>
              <a:t>tratamiento-</a:t>
            </a:r>
            <a:r>
              <a:rPr sz="2800" spc="275" dirty="0">
                <a:latin typeface="Times New Roman"/>
                <a:cs typeface="Times New Roman"/>
              </a:rPr>
              <a:t>cool-</a:t>
            </a:r>
            <a:r>
              <a:rPr sz="2800" spc="254" dirty="0">
                <a:latin typeface="Times New Roman"/>
                <a:cs typeface="Times New Roman"/>
              </a:rPr>
              <a:t>del-</a:t>
            </a:r>
            <a:r>
              <a:rPr sz="2800" spc="270" dirty="0">
                <a:latin typeface="Times New Roman"/>
                <a:cs typeface="Times New Roman"/>
              </a:rPr>
              <a:t>verano/</a:t>
            </a:r>
            <a:endParaRPr sz="2800">
              <a:latin typeface="Times New Roman"/>
              <a:cs typeface="Times New Roman"/>
            </a:endParaRPr>
          </a:p>
          <a:p>
            <a:pPr marL="12700" marR="5080" indent="735965">
              <a:lnSpc>
                <a:spcPct val="125600"/>
              </a:lnSpc>
              <a:tabLst>
                <a:tab pos="3141980" algn="l"/>
                <a:tab pos="4559935" algn="l"/>
                <a:tab pos="6245860" algn="l"/>
                <a:tab pos="8051165" algn="l"/>
                <a:tab pos="8773160" algn="l"/>
              </a:tabLst>
            </a:pPr>
            <a:r>
              <a:rPr sz="2800" spc="75" dirty="0">
                <a:latin typeface="Times New Roman"/>
                <a:cs typeface="Times New Roman"/>
              </a:rPr>
              <a:t>Concepto.de.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(2024).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5" dirty="0">
                <a:latin typeface="Times New Roman"/>
                <a:cs typeface="Times New Roman"/>
              </a:rPr>
              <a:t>Materia.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5" dirty="0">
                <a:latin typeface="Times New Roman"/>
                <a:cs typeface="Times New Roman"/>
              </a:rPr>
              <a:t>Materia: </a:t>
            </a:r>
            <a:r>
              <a:rPr sz="2800" spc="65" dirty="0">
                <a:latin typeface="Times New Roman"/>
                <a:cs typeface="Times New Roman"/>
                <a:hlinkClick r:id="rId3"/>
              </a:rPr>
              <a:t>https://concepto.de/materia/</a:t>
            </a:r>
            <a:endParaRPr sz="2800">
              <a:latin typeface="Times New Roman"/>
              <a:cs typeface="Times New Roman"/>
            </a:endParaRPr>
          </a:p>
          <a:p>
            <a:pPr marL="12700" marR="5080" indent="677545">
              <a:lnSpc>
                <a:spcPct val="125600"/>
              </a:lnSpc>
              <a:spcBef>
                <a:spcPts val="5"/>
              </a:spcBef>
              <a:tabLst>
                <a:tab pos="688975" algn="l"/>
                <a:tab pos="2880360" algn="l"/>
                <a:tab pos="5131435" algn="l"/>
                <a:tab pos="5807710" algn="l"/>
                <a:tab pos="7977505" algn="l"/>
                <a:tab pos="9737090" algn="l"/>
              </a:tabLst>
            </a:pPr>
            <a:r>
              <a:rPr sz="2800" spc="65" dirty="0">
                <a:latin typeface="Times New Roman"/>
                <a:cs typeface="Times New Roman"/>
              </a:rPr>
              <a:t>Cosmetic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Latam.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(29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agosto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2022).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Técnicas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Analíticas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Ingredientes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Restringidos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en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Cosméticos.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https://www.cosmeticlatam.com/index.php/2022/08/29/tecnicas-</a:t>
            </a:r>
            <a:r>
              <a:rPr sz="2800" spc="60" dirty="0">
                <a:latin typeface="Times New Roman"/>
                <a:cs typeface="Times New Roman"/>
                <a:hlinkClick r:id="rId4"/>
              </a:rPr>
              <a:t>analiticas-</a:t>
            </a:r>
            <a:r>
              <a:rPr sz="2800" dirty="0">
                <a:latin typeface="Times New Roman"/>
                <a:cs typeface="Times New Roman"/>
                <a:hlinkClick r:id="rId4"/>
              </a:rPr>
              <a:t>de-</a:t>
            </a:r>
            <a:r>
              <a:rPr sz="2800" spc="45" dirty="0">
                <a:latin typeface="Times New Roman"/>
                <a:cs typeface="Times New Roman"/>
                <a:hlinkClick r:id="rId4"/>
              </a:rPr>
              <a:t>ingredientes-</a:t>
            </a:r>
            <a:r>
              <a:rPr sz="2800" spc="55" dirty="0">
                <a:latin typeface="Times New Roman"/>
                <a:cs typeface="Times New Roman"/>
                <a:hlinkClick r:id="rId4"/>
              </a:rPr>
              <a:t>restringidos-</a:t>
            </a:r>
            <a:r>
              <a:rPr sz="2800" dirty="0">
                <a:latin typeface="Times New Roman"/>
                <a:cs typeface="Times New Roman"/>
                <a:hlinkClick r:id="rId4"/>
              </a:rPr>
              <a:t>en-</a:t>
            </a:r>
            <a:r>
              <a:rPr sz="2800" spc="35" dirty="0">
                <a:latin typeface="Times New Roman"/>
                <a:cs typeface="Times New Roman"/>
                <a:hlinkClick r:id="rId4"/>
              </a:rPr>
              <a:t>cosmeticos/</a:t>
            </a:r>
            <a:endParaRPr sz="2800">
              <a:latin typeface="Times New Roman"/>
              <a:cs typeface="Times New Roman"/>
            </a:endParaRPr>
          </a:p>
          <a:p>
            <a:pPr marL="12700" marR="5080" indent="714375">
              <a:lnSpc>
                <a:spcPct val="125600"/>
              </a:lnSpc>
              <a:tabLst>
                <a:tab pos="2015489" algn="l"/>
                <a:tab pos="2722880" algn="l"/>
                <a:tab pos="3352165" algn="l"/>
                <a:tab pos="4253230" algn="l"/>
                <a:tab pos="4703445" algn="l"/>
                <a:tab pos="6494145" algn="l"/>
                <a:tab pos="7201534" algn="l"/>
              </a:tabLst>
            </a:pPr>
            <a:r>
              <a:rPr sz="2800" spc="75" dirty="0">
                <a:latin typeface="Times New Roman"/>
                <a:cs typeface="Times New Roman"/>
              </a:rPr>
              <a:t>Cosmetologas.com.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(26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enero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2021).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Penetración</a:t>
            </a:r>
            <a:r>
              <a:rPr sz="2800" spc="1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cosméticos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en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0" dirty="0">
                <a:latin typeface="Times New Roman"/>
                <a:cs typeface="Times New Roman"/>
              </a:rPr>
              <a:t>piel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Times New Roman"/>
                <a:cs typeface="Times New Roman"/>
              </a:rPr>
              <a:t>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cosmetologas.com: </a:t>
            </a:r>
            <a:r>
              <a:rPr sz="2800" spc="50" dirty="0">
                <a:latin typeface="Times New Roman"/>
                <a:cs typeface="Times New Roman"/>
                <a:hlinkClick r:id="rId5"/>
              </a:rPr>
              <a:t>http://www.cosmetologas.com/noticias/val/2798-</a:t>
            </a:r>
            <a:r>
              <a:rPr sz="2800" spc="45" dirty="0">
                <a:latin typeface="Times New Roman"/>
                <a:cs typeface="Times New Roman"/>
                <a:hlinkClick r:id="rId5"/>
              </a:rPr>
              <a:t>52/penetraci%C3%B3n-</a:t>
            </a:r>
            <a:r>
              <a:rPr sz="2800" spc="50" dirty="0">
                <a:latin typeface="Times New Roman"/>
                <a:cs typeface="Times New Roman"/>
                <a:hlinkClick r:id="rId5"/>
              </a:rPr>
              <a:t>epid%C3%A9rmica-</a:t>
            </a:r>
            <a:r>
              <a:rPr sz="2800" dirty="0">
                <a:latin typeface="Times New Roman"/>
                <a:cs typeface="Times New Roman"/>
                <a:hlinkClick r:id="rId5"/>
              </a:rPr>
              <a:t>la-piel-favorece-</a:t>
            </a:r>
            <a:r>
              <a:rPr sz="2800" spc="65" dirty="0">
                <a:latin typeface="Times New Roman"/>
                <a:cs typeface="Times New Roman"/>
                <a:hlinkClick r:id="rId5"/>
              </a:rPr>
              <a:t>o-</a:t>
            </a:r>
            <a:r>
              <a:rPr sz="2800" dirty="0">
                <a:latin typeface="Times New Roman"/>
                <a:cs typeface="Times New Roman"/>
              </a:rPr>
              <a:t>evita-</a:t>
            </a:r>
            <a:r>
              <a:rPr sz="2800" spc="-20" dirty="0">
                <a:latin typeface="Times New Roman"/>
                <a:cs typeface="Times New Roman"/>
              </a:rPr>
              <a:t>el-</a:t>
            </a:r>
            <a:r>
              <a:rPr sz="2800" spc="55" dirty="0">
                <a:latin typeface="Times New Roman"/>
                <a:cs typeface="Times New Roman"/>
              </a:rPr>
              <a:t>pasaje-</a:t>
            </a:r>
            <a:r>
              <a:rPr sz="2800" dirty="0">
                <a:latin typeface="Times New Roman"/>
                <a:cs typeface="Times New Roman"/>
              </a:rPr>
              <a:t>de-</a:t>
            </a:r>
            <a:r>
              <a:rPr sz="2800" spc="55" dirty="0">
                <a:latin typeface="Times New Roman"/>
                <a:cs typeface="Times New Roman"/>
              </a:rPr>
              <a:t>sustancias.html#:~:text=Los%20cosm%C3%A9ticos%20y%20pri </a:t>
            </a:r>
            <a:r>
              <a:rPr sz="2800" spc="-10" dirty="0">
                <a:latin typeface="Times New Roman"/>
                <a:cs typeface="Times New Roman"/>
              </a:rPr>
              <a:t>ncipios%20activos,deben%20ser%20inyectadas%20o%20electropo</a:t>
            </a:r>
            <a:r>
              <a:rPr sz="2800" spc="700" dirty="0">
                <a:latin typeface="Times New Roman"/>
                <a:cs typeface="Times New Roman"/>
              </a:rPr>
              <a:t>   </a:t>
            </a:r>
            <a:r>
              <a:rPr sz="2800" spc="95" dirty="0">
                <a:latin typeface="Times New Roman"/>
                <a:cs typeface="Times New Roman"/>
              </a:rPr>
              <a:t>radas.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7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16103668"/>
            <a:ext cx="342836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</a:pPr>
            <a:r>
              <a:rPr sz="2800" spc="80" dirty="0">
                <a:latin typeface="Times New Roman"/>
                <a:cs typeface="Times New Roman"/>
              </a:rPr>
              <a:t>dermofarmablog.com. 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16363" y="16103668"/>
            <a:ext cx="6435090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885" marR="5080" indent="-210820">
              <a:lnSpc>
                <a:spcPct val="125600"/>
              </a:lnSpc>
              <a:spcBef>
                <a:spcPts val="95"/>
              </a:spcBef>
              <a:tabLst>
                <a:tab pos="1202055" algn="l"/>
                <a:tab pos="1821814" algn="l"/>
                <a:tab pos="3018790" algn="l"/>
              </a:tabLst>
            </a:pPr>
            <a:r>
              <a:rPr sz="2800" spc="50" dirty="0">
                <a:latin typeface="Times New Roman"/>
                <a:cs typeface="Times New Roman"/>
              </a:rPr>
              <a:t>(Abril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2019).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0" dirty="0">
                <a:latin typeface="Times New Roman"/>
                <a:cs typeface="Times New Roman"/>
              </a:rPr>
              <a:t>dermofarmablog.com.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		</a:t>
            </a:r>
            <a:r>
              <a:rPr sz="2800" spc="80" dirty="0">
                <a:latin typeface="Times New Roman"/>
                <a:cs typeface="Times New Roman"/>
              </a:rPr>
              <a:t>dermofarmablog.com: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17175886"/>
            <a:ext cx="10104755" cy="1633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5485" marR="5080" indent="-693420">
              <a:lnSpc>
                <a:spcPct val="125600"/>
              </a:lnSpc>
              <a:spcBef>
                <a:spcPts val="95"/>
              </a:spcBef>
            </a:pPr>
            <a:r>
              <a:rPr sz="2800" spc="60" dirty="0">
                <a:latin typeface="Times New Roman"/>
                <a:cs typeface="Times New Roman"/>
                <a:hlinkClick r:id="rId6"/>
              </a:rPr>
              <a:t>https://dermofarmablog.com/2019/03/17/historia-</a:t>
            </a:r>
            <a:r>
              <a:rPr sz="2800" dirty="0">
                <a:latin typeface="Times New Roman"/>
                <a:cs typeface="Times New Roman"/>
                <a:hlinkClick r:id="rId6"/>
              </a:rPr>
              <a:t>de-la-</a:t>
            </a:r>
            <a:r>
              <a:rPr sz="2800" spc="40" dirty="0">
                <a:latin typeface="Times New Roman"/>
                <a:cs typeface="Times New Roman"/>
                <a:hlinkClick r:id="rId6"/>
              </a:rPr>
              <a:t>cosmetica/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75" dirty="0">
                <a:latin typeface="Times New Roman"/>
                <a:cs typeface="Times New Roman"/>
              </a:rPr>
              <a:t>Drop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Cosmetics.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(15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mayo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2023).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8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fototipos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1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  <a:hlinkClick r:id="rId7"/>
              </a:rPr>
              <a:t>https://dropcosmetics.es/tipos-</a:t>
            </a:r>
            <a:r>
              <a:rPr sz="2800" spc="80" dirty="0">
                <a:latin typeface="Times New Roman"/>
                <a:cs typeface="Times New Roman"/>
                <a:hlinkClick r:id="rId7"/>
              </a:rPr>
              <a:t>fototipos-</a:t>
            </a:r>
            <a:r>
              <a:rPr sz="2800" dirty="0">
                <a:latin typeface="Times New Roman"/>
                <a:cs typeface="Times New Roman"/>
                <a:hlinkClick r:id="rId7"/>
              </a:rPr>
              <a:t>de-</a:t>
            </a:r>
            <a:r>
              <a:rPr sz="2800" spc="-10" dirty="0">
                <a:latin typeface="Times New Roman"/>
                <a:cs typeface="Times New Roman"/>
                <a:hlinkClick r:id="rId7"/>
              </a:rPr>
              <a:t>piel/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68454"/>
            <a:ext cx="10111740" cy="645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2065" indent="878205" algn="just">
              <a:lnSpc>
                <a:spcPct val="125600"/>
              </a:lnSpc>
              <a:spcBef>
                <a:spcPts val="95"/>
              </a:spcBef>
              <a:tabLst>
                <a:tab pos="3547110" algn="l"/>
              </a:tabLst>
            </a:pPr>
            <a:r>
              <a:rPr sz="2800" dirty="0">
                <a:latin typeface="Times New Roman"/>
                <a:cs typeface="Times New Roman"/>
              </a:rPr>
              <a:t>Elsevier.</a:t>
            </a:r>
            <a:r>
              <a:rPr sz="2800" spc="48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(s.f.).</a:t>
            </a:r>
            <a:r>
              <a:rPr sz="2800" spc="480" dirty="0">
                <a:latin typeface="Times New Roman"/>
                <a:cs typeface="Times New Roman"/>
              </a:rPr>
              <a:t>   </a:t>
            </a:r>
            <a:r>
              <a:rPr sz="2800" spc="114" dirty="0">
                <a:latin typeface="Times New Roman"/>
                <a:cs typeface="Times New Roman"/>
              </a:rPr>
              <a:t>Hidratación</a:t>
            </a:r>
            <a:r>
              <a:rPr sz="2800" spc="484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cutánea.</a:t>
            </a:r>
            <a:r>
              <a:rPr sz="2800" spc="48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484" dirty="0">
                <a:latin typeface="Times New Roman"/>
                <a:cs typeface="Times New Roman"/>
              </a:rPr>
              <a:t> 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-10" dirty="0">
                <a:latin typeface="Times New Roman"/>
                <a:cs typeface="Times New Roman"/>
                <a:hlinkClick r:id="rId2"/>
              </a:rPr>
              <a:t>www.elsevier.es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  <a:hlinkClick r:id="rId3"/>
              </a:rPr>
              <a:t>https://www.elsevier.es/es-</a:t>
            </a:r>
            <a:r>
              <a:rPr sz="2800" spc="50" dirty="0">
                <a:latin typeface="Times New Roman"/>
                <a:cs typeface="Times New Roman"/>
                <a:hlinkClick r:id="rId3"/>
              </a:rPr>
              <a:t>revista-</a:t>
            </a:r>
            <a:r>
              <a:rPr sz="2800" spc="75" dirty="0">
                <a:latin typeface="Times New Roman"/>
                <a:cs typeface="Times New Roman"/>
                <a:hlinkClick r:id="rId3"/>
              </a:rPr>
              <a:t>offarm-</a:t>
            </a:r>
            <a:r>
              <a:rPr sz="2800" dirty="0">
                <a:latin typeface="Times New Roman"/>
                <a:cs typeface="Times New Roman"/>
                <a:hlinkClick r:id="rId3"/>
              </a:rPr>
              <a:t>4-</a:t>
            </a:r>
            <a:r>
              <a:rPr sz="2800" spc="75" dirty="0">
                <a:latin typeface="Times New Roman"/>
                <a:cs typeface="Times New Roman"/>
              </a:rPr>
              <a:t>articulo-</a:t>
            </a:r>
            <a:r>
              <a:rPr sz="2800" spc="90" dirty="0">
                <a:latin typeface="Times New Roman"/>
                <a:cs typeface="Times New Roman"/>
              </a:rPr>
              <a:t>hidratacion-cutanea-</a:t>
            </a:r>
            <a:r>
              <a:rPr sz="2800" spc="65" dirty="0">
                <a:latin typeface="Times New Roman"/>
                <a:cs typeface="Times New Roman"/>
              </a:rPr>
              <a:t>sustancias-</a:t>
            </a:r>
            <a:r>
              <a:rPr sz="2800" spc="95" dirty="0">
                <a:latin typeface="Times New Roman"/>
                <a:cs typeface="Times New Roman"/>
              </a:rPr>
              <a:t>hidratantes-</a:t>
            </a:r>
            <a:r>
              <a:rPr sz="2800" spc="-10" dirty="0">
                <a:latin typeface="Times New Roman"/>
                <a:cs typeface="Times New Roman"/>
              </a:rPr>
              <a:t>10022010</a:t>
            </a:r>
            <a:endParaRPr sz="2800">
              <a:latin typeface="Times New Roman"/>
              <a:cs typeface="Times New Roman"/>
            </a:endParaRPr>
          </a:p>
          <a:p>
            <a:pPr marL="12700" marR="24130" indent="949325" algn="just">
              <a:lnSpc>
                <a:spcPct val="125600"/>
              </a:lnSpc>
              <a:spcBef>
                <a:spcPts val="5"/>
              </a:spcBef>
            </a:pPr>
            <a:r>
              <a:rPr sz="2800" spc="150" dirty="0">
                <a:latin typeface="Times New Roman"/>
                <a:cs typeface="Times New Roman"/>
              </a:rPr>
              <a:t>Enciclopedia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Significados.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(21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de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55" dirty="0">
                <a:latin typeface="Times New Roman"/>
                <a:cs typeface="Times New Roman"/>
              </a:rPr>
              <a:t>enero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de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2020).</a:t>
            </a:r>
            <a:r>
              <a:rPr sz="2800" spc="655" dirty="0">
                <a:latin typeface="Times New Roman"/>
                <a:cs typeface="Times New Roman"/>
              </a:rPr>
              <a:t> </a:t>
            </a:r>
            <a:r>
              <a:rPr sz="2800" spc="195" dirty="0">
                <a:latin typeface="Times New Roman"/>
                <a:cs typeface="Times New Roman"/>
              </a:rPr>
              <a:t>pH. </a:t>
            </a:r>
            <a:r>
              <a:rPr sz="2800" spc="185" dirty="0">
                <a:latin typeface="Times New Roman"/>
                <a:cs typeface="Times New Roman"/>
              </a:rPr>
              <a:t>Obtenido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de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  <a:hlinkClick r:id="rId4"/>
              </a:rPr>
              <a:t>https://www.significados.com/ph/</a:t>
            </a:r>
            <a:endParaRPr sz="2800">
              <a:latin typeface="Times New Roman"/>
              <a:cs typeface="Times New Roman"/>
            </a:endParaRPr>
          </a:p>
          <a:p>
            <a:pPr marL="12700" marR="39370" indent="966469" algn="just">
              <a:lnSpc>
                <a:spcPct val="125600"/>
              </a:lnSpc>
            </a:pPr>
            <a:r>
              <a:rPr sz="2800" spc="300" dirty="0">
                <a:latin typeface="Times New Roman"/>
                <a:cs typeface="Times New Roman"/>
              </a:rPr>
              <a:t>Euroinnova.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spc="185" dirty="0">
                <a:latin typeface="Times New Roman"/>
                <a:cs typeface="Times New Roman"/>
              </a:rPr>
              <a:t>(2022).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250" dirty="0">
                <a:latin typeface="Times New Roman"/>
                <a:cs typeface="Times New Roman"/>
              </a:rPr>
              <a:t>Clasificaión</a:t>
            </a:r>
            <a:r>
              <a:rPr sz="2800" spc="50" dirty="0">
                <a:latin typeface="Times New Roman"/>
                <a:cs typeface="Times New Roman"/>
              </a:rPr>
              <a:t>  </a:t>
            </a:r>
            <a:r>
              <a:rPr sz="2800" spc="170" dirty="0">
                <a:latin typeface="Times New Roman"/>
                <a:cs typeface="Times New Roman"/>
              </a:rPr>
              <a:t>de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180" dirty="0">
                <a:latin typeface="Times New Roman"/>
                <a:cs typeface="Times New Roman"/>
              </a:rPr>
              <a:t>los</a:t>
            </a:r>
            <a:r>
              <a:rPr sz="2800" spc="55" dirty="0">
                <a:latin typeface="Times New Roman"/>
                <a:cs typeface="Times New Roman"/>
              </a:rPr>
              <a:t>  </a:t>
            </a:r>
            <a:r>
              <a:rPr sz="2800" spc="285" dirty="0">
                <a:latin typeface="Times New Roman"/>
                <a:cs typeface="Times New Roman"/>
              </a:rPr>
              <a:t>productos </a:t>
            </a:r>
            <a:r>
              <a:rPr sz="2800" spc="245" dirty="0">
                <a:latin typeface="Times New Roman"/>
                <a:cs typeface="Times New Roman"/>
              </a:rPr>
              <a:t>cosméticos.</a:t>
            </a:r>
            <a:r>
              <a:rPr sz="2800" spc="580" dirty="0">
                <a:latin typeface="Times New Roman"/>
                <a:cs typeface="Times New Roman"/>
              </a:rPr>
              <a:t>     </a:t>
            </a:r>
            <a:r>
              <a:rPr sz="2800" spc="290" dirty="0">
                <a:latin typeface="Times New Roman"/>
                <a:cs typeface="Times New Roman"/>
              </a:rPr>
              <a:t>Obtenido</a:t>
            </a:r>
            <a:r>
              <a:rPr sz="2800" spc="580" dirty="0">
                <a:latin typeface="Times New Roman"/>
                <a:cs typeface="Times New Roman"/>
              </a:rPr>
              <a:t>     </a:t>
            </a:r>
            <a:r>
              <a:rPr sz="2800" spc="170" dirty="0">
                <a:latin typeface="Times New Roman"/>
                <a:cs typeface="Times New Roman"/>
              </a:rPr>
              <a:t>de</a:t>
            </a:r>
            <a:r>
              <a:rPr sz="2800" spc="585" dirty="0">
                <a:latin typeface="Times New Roman"/>
                <a:cs typeface="Times New Roman"/>
              </a:rPr>
              <a:t>     </a:t>
            </a:r>
            <a:r>
              <a:rPr sz="2800" spc="245" dirty="0">
                <a:latin typeface="Times New Roman"/>
                <a:cs typeface="Times New Roman"/>
              </a:rPr>
              <a:t>www.euroinnova.ec: </a:t>
            </a:r>
            <a:r>
              <a:rPr sz="2800" spc="270" dirty="0">
                <a:latin typeface="Times New Roman"/>
                <a:cs typeface="Times New Roman"/>
              </a:rPr>
              <a:t>https://www.euroinnova.ec/blog/latam/clasificacion-</a:t>
            </a:r>
            <a:r>
              <a:rPr sz="2800" spc="180" dirty="0">
                <a:latin typeface="Times New Roman"/>
                <a:cs typeface="Times New Roman"/>
              </a:rPr>
              <a:t>de-</a:t>
            </a:r>
            <a:endParaRPr sz="2800">
              <a:latin typeface="Times New Roman"/>
              <a:cs typeface="Times New Roman"/>
            </a:endParaRPr>
          </a:p>
          <a:p>
            <a:pPr marL="1082675" marR="5080" indent="-1070610">
              <a:lnSpc>
                <a:spcPct val="125600"/>
              </a:lnSpc>
            </a:pPr>
            <a:r>
              <a:rPr sz="2800" spc="240" dirty="0">
                <a:latin typeface="Times New Roman"/>
                <a:cs typeface="Times New Roman"/>
              </a:rPr>
              <a:t>los-</a:t>
            </a:r>
            <a:r>
              <a:rPr sz="2800" spc="310" dirty="0">
                <a:latin typeface="Times New Roman"/>
                <a:cs typeface="Times New Roman"/>
              </a:rPr>
              <a:t>productos-</a:t>
            </a:r>
            <a:r>
              <a:rPr sz="2800" spc="254" dirty="0">
                <a:latin typeface="Times New Roman"/>
                <a:cs typeface="Times New Roman"/>
              </a:rPr>
              <a:t>cosmeticos-segun-</a:t>
            </a:r>
            <a:r>
              <a:rPr sz="2800" spc="250" dirty="0">
                <a:latin typeface="Times New Roman"/>
                <a:cs typeface="Times New Roman"/>
              </a:rPr>
              <a:t>su-</a:t>
            </a:r>
            <a:r>
              <a:rPr sz="2800" spc="245" dirty="0">
                <a:latin typeface="Times New Roman"/>
                <a:cs typeface="Times New Roman"/>
              </a:rPr>
              <a:t>funcion </a:t>
            </a:r>
            <a:r>
              <a:rPr sz="2800" dirty="0">
                <a:latin typeface="Times New Roman"/>
                <a:cs typeface="Times New Roman"/>
              </a:rPr>
              <a:t>Experimentoscientificos.</a:t>
            </a:r>
            <a:r>
              <a:rPr sz="2800" spc="6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(s.f.).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Escala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del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pH.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Obtenido</a:t>
            </a:r>
            <a:r>
              <a:rPr sz="2800" spc="62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spc="-20" dirty="0">
                <a:latin typeface="Times New Roman"/>
                <a:cs typeface="Times New Roman"/>
                <a:hlinkClick r:id="rId5"/>
              </a:rPr>
              <a:t>https://www.experimentoscientificos.es/ph/escala-</a:t>
            </a:r>
            <a:r>
              <a:rPr sz="2800" spc="-40" dirty="0">
                <a:latin typeface="Times New Roman"/>
                <a:cs typeface="Times New Roman"/>
                <a:hlinkClick r:id="rId5"/>
              </a:rPr>
              <a:t>del-</a:t>
            </a:r>
            <a:r>
              <a:rPr sz="2800" spc="30" dirty="0">
                <a:latin typeface="Times New Roman"/>
                <a:cs typeface="Times New Roman"/>
                <a:hlinkClick r:id="rId5"/>
              </a:rPr>
              <a:t>ph/</a:t>
            </a:r>
            <a:endParaRPr sz="2800">
              <a:latin typeface="Times New Roman"/>
              <a:cs typeface="Times New Roman"/>
            </a:endParaRPr>
          </a:p>
          <a:p>
            <a:pPr marL="1043305">
              <a:lnSpc>
                <a:spcPct val="100000"/>
              </a:lnSpc>
              <a:spcBef>
                <a:spcPts val="865"/>
              </a:spcBef>
            </a:pPr>
            <a:r>
              <a:rPr sz="2800" spc="210" dirty="0">
                <a:latin typeface="Times New Roman"/>
                <a:cs typeface="Times New Roman"/>
              </a:rPr>
              <a:t>Farmacia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95" dirty="0">
                <a:latin typeface="Times New Roman"/>
                <a:cs typeface="Times New Roman"/>
              </a:rPr>
              <a:t>Torrent.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(8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75" dirty="0">
                <a:latin typeface="Times New Roman"/>
                <a:cs typeface="Times New Roman"/>
              </a:rPr>
              <a:t>agosto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de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2019).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Qué</a:t>
            </a:r>
            <a:r>
              <a:rPr sz="2800" spc="3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</a:t>
            </a:r>
            <a:r>
              <a:rPr sz="2800" spc="4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un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8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47156" y="7501765"/>
            <a:ext cx="8171180" cy="2170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  <a:tabLst>
                <a:tab pos="5010785" algn="l"/>
              </a:tabLst>
            </a:pPr>
            <a:r>
              <a:rPr sz="2800" spc="145" dirty="0">
                <a:latin typeface="Times New Roman"/>
                <a:cs typeface="Times New Roman"/>
              </a:rPr>
              <a:t>Cosmético.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75" dirty="0">
                <a:latin typeface="Times New Roman"/>
                <a:cs typeface="Times New Roman"/>
              </a:rPr>
              <a:t>Obtenido </a:t>
            </a:r>
            <a:r>
              <a:rPr sz="2800" spc="155" dirty="0">
                <a:latin typeface="Times New Roman"/>
                <a:cs typeface="Times New Roman"/>
                <a:hlinkClick r:id="rId6"/>
              </a:rPr>
              <a:t>https://www.farmaciatorrent.com/blog/belleza-</a:t>
            </a:r>
            <a:r>
              <a:rPr sz="2800" spc="165" dirty="0">
                <a:latin typeface="Times New Roman"/>
                <a:cs typeface="Times New Roman"/>
                <a:hlinkClick r:id="rId6"/>
              </a:rPr>
              <a:t>dermocosmetica/que-</a:t>
            </a:r>
            <a:r>
              <a:rPr sz="2800" spc="80" dirty="0">
                <a:latin typeface="Times New Roman"/>
                <a:cs typeface="Times New Roman"/>
                <a:hlinkClick r:id="rId6"/>
              </a:rPr>
              <a:t>es-</a:t>
            </a:r>
            <a:r>
              <a:rPr sz="2800" spc="185" dirty="0">
                <a:latin typeface="Times New Roman"/>
                <a:cs typeface="Times New Roman"/>
                <a:hlinkClick r:id="rId6"/>
              </a:rPr>
              <a:t>un-</a:t>
            </a:r>
            <a:r>
              <a:rPr sz="2800" spc="140" dirty="0">
                <a:latin typeface="Times New Roman"/>
                <a:cs typeface="Times New Roman"/>
                <a:hlinkClick r:id="rId6"/>
              </a:rPr>
              <a:t>cosmetico-</a:t>
            </a:r>
            <a:r>
              <a:rPr sz="2800" spc="165" dirty="0">
                <a:latin typeface="Times New Roman"/>
                <a:cs typeface="Times New Roman"/>
                <a:hlinkClick r:id="rId6"/>
              </a:rPr>
              <a:t>concepto-</a:t>
            </a:r>
            <a:r>
              <a:rPr sz="2800" dirty="0">
                <a:latin typeface="Times New Roman"/>
                <a:cs typeface="Times New Roman"/>
                <a:hlinkClick r:id="rId6"/>
              </a:rPr>
              <a:t>y-</a:t>
            </a:r>
            <a:r>
              <a:rPr sz="2800" spc="125" dirty="0">
                <a:latin typeface="Times New Roman"/>
                <a:cs typeface="Times New Roman"/>
                <a:hlinkClick r:id="rId6"/>
              </a:rPr>
              <a:t>clasificacion-</a:t>
            </a:r>
            <a:r>
              <a:rPr sz="2800" spc="130" dirty="0">
                <a:latin typeface="Times New Roman"/>
                <a:cs typeface="Times New Roman"/>
                <a:hlinkClick r:id="rId6"/>
              </a:rPr>
              <a:t>de-</a:t>
            </a:r>
            <a:r>
              <a:rPr sz="2800" spc="120" dirty="0">
                <a:latin typeface="Times New Roman"/>
                <a:cs typeface="Times New Roman"/>
                <a:hlinkClick r:id="rId6"/>
              </a:rPr>
              <a:t>los-cosmeticos/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47868" y="7608987"/>
            <a:ext cx="39179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8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47156" y="9646202"/>
            <a:ext cx="10104755" cy="8603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98550">
              <a:lnSpc>
                <a:spcPct val="125600"/>
              </a:lnSpc>
              <a:spcBef>
                <a:spcPts val="95"/>
              </a:spcBef>
              <a:tabLst>
                <a:tab pos="2992755" algn="l"/>
                <a:tab pos="4408805" algn="l"/>
                <a:tab pos="6070600" algn="l"/>
                <a:tab pos="7933690" algn="l"/>
                <a:tab pos="9737090" algn="l"/>
              </a:tabLst>
            </a:pPr>
            <a:r>
              <a:rPr sz="2800" spc="80" dirty="0">
                <a:latin typeface="Times New Roman"/>
                <a:cs typeface="Times New Roman"/>
              </a:rPr>
              <a:t>Ferrovial.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(2024).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Química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Orgánica.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50" dirty="0">
                <a:latin typeface="Times New Roman"/>
                <a:cs typeface="Times New Roman"/>
                <a:hlinkClick r:id="rId7"/>
              </a:rPr>
              <a:t>https://www.ferrovial.com/es/stem/quimica-</a:t>
            </a:r>
            <a:r>
              <a:rPr sz="2800" spc="65" dirty="0">
                <a:latin typeface="Times New Roman"/>
                <a:cs typeface="Times New Roman"/>
                <a:hlinkClick r:id="rId7"/>
              </a:rPr>
              <a:t>organica/#:~:text=Se%20entiende%20por%20qu%C3%ADmica% </a:t>
            </a:r>
            <a:r>
              <a:rPr sz="2800" spc="-10" dirty="0">
                <a:latin typeface="Times New Roman"/>
                <a:cs typeface="Times New Roman"/>
                <a:hlinkClick r:id="rId7"/>
              </a:rPr>
              <a:t>20org%C3%A1nica,%2C%20nitr%C3%B3geno%2C%20ox%C3%</a:t>
            </a:r>
            <a:r>
              <a:rPr sz="2800" spc="700" dirty="0">
                <a:latin typeface="Times New Roman"/>
                <a:cs typeface="Times New Roman"/>
                <a:hlinkClick r:id="rId7"/>
              </a:rPr>
              <a:t>  </a:t>
            </a:r>
            <a:r>
              <a:rPr sz="2800" spc="45" dirty="0">
                <a:latin typeface="Times New Roman"/>
                <a:cs typeface="Times New Roman"/>
                <a:hlinkClick r:id="rId7"/>
              </a:rPr>
              <a:t>ADgeno%20y%20azufre</a:t>
            </a:r>
            <a:r>
              <a:rPr sz="2800" spc="45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 marR="50800" indent="1125220" algn="just">
              <a:lnSpc>
                <a:spcPct val="125600"/>
              </a:lnSpc>
              <a:spcBef>
                <a:spcPts val="5"/>
              </a:spcBef>
              <a:tabLst>
                <a:tab pos="5499100" algn="l"/>
                <a:tab pos="9646920" algn="l"/>
              </a:tabLst>
            </a:pPr>
            <a:r>
              <a:rPr sz="2800" spc="305" dirty="0">
                <a:latin typeface="Times New Roman"/>
                <a:cs typeface="Times New Roman"/>
              </a:rPr>
              <a:t>Hi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90" dirty="0">
                <a:latin typeface="Times New Roman"/>
                <a:cs typeface="Times New Roman"/>
              </a:rPr>
              <a:t>drote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245" dirty="0">
                <a:latin typeface="Times New Roman"/>
                <a:cs typeface="Times New Roman"/>
              </a:rPr>
              <a:t>al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(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9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235" dirty="0">
                <a:latin typeface="Times New Roman"/>
                <a:cs typeface="Times New Roman"/>
              </a:rPr>
              <a:t>de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365" dirty="0">
                <a:latin typeface="Times New Roman"/>
                <a:cs typeface="Times New Roman"/>
              </a:rPr>
              <a:t>abri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235" dirty="0">
                <a:latin typeface="Times New Roman"/>
                <a:cs typeface="Times New Roman"/>
              </a:rPr>
              <a:t>de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0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1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6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)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320" dirty="0">
                <a:latin typeface="Times New Roman"/>
                <a:cs typeface="Times New Roman"/>
              </a:rPr>
              <a:t>Qué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s</a:t>
            </a:r>
            <a:r>
              <a:rPr sz="2800" spc="113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90" dirty="0">
                <a:latin typeface="Times New Roman"/>
                <a:cs typeface="Times New Roman"/>
              </a:rPr>
              <a:t> </a:t>
            </a:r>
            <a:r>
              <a:rPr sz="2800" spc="455" dirty="0">
                <a:latin typeface="Times New Roman"/>
                <a:cs typeface="Times New Roman"/>
              </a:rPr>
              <a:t>Fotoprote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45" dirty="0">
                <a:latin typeface="Times New Roman"/>
                <a:cs typeface="Times New Roman"/>
              </a:rPr>
              <a:t>ón.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65" dirty="0">
                <a:latin typeface="Times New Roman"/>
                <a:cs typeface="Times New Roman"/>
              </a:rPr>
              <a:t>Obte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235" dirty="0">
                <a:latin typeface="Times New Roman"/>
                <a:cs typeface="Times New Roman"/>
              </a:rPr>
              <a:t>ni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15" dirty="0">
                <a:latin typeface="Times New Roman"/>
                <a:cs typeface="Times New Roman"/>
              </a:rPr>
              <a:t>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235" dirty="0">
                <a:latin typeface="Times New Roman"/>
                <a:cs typeface="Times New Roman"/>
              </a:rPr>
              <a:t>de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395" dirty="0">
                <a:latin typeface="Times New Roman"/>
                <a:cs typeface="Times New Roman"/>
              </a:rPr>
              <a:t>https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: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/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15" dirty="0">
                <a:latin typeface="Times New Roman"/>
                <a:cs typeface="Times New Roman"/>
              </a:rPr>
              <a:t>/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235" dirty="0">
                <a:latin typeface="Times New Roman"/>
                <a:cs typeface="Times New Roman"/>
              </a:rPr>
              <a:t>hi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90" dirty="0">
                <a:latin typeface="Times New Roman"/>
                <a:cs typeface="Times New Roman"/>
              </a:rPr>
              <a:t>drote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245" dirty="0">
                <a:latin typeface="Times New Roman"/>
                <a:cs typeface="Times New Roman"/>
              </a:rPr>
              <a:t>al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.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25" dirty="0">
                <a:latin typeface="Times New Roman"/>
                <a:cs typeface="Times New Roman"/>
              </a:rPr>
              <a:t>om/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20" dirty="0">
                <a:latin typeface="Times New Roman"/>
                <a:cs typeface="Times New Roman"/>
              </a:rPr>
              <a:t>que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-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s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-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l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250" dirty="0">
                <a:latin typeface="Times New Roman"/>
                <a:cs typeface="Times New Roman"/>
              </a:rPr>
              <a:t>a-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f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430" dirty="0">
                <a:latin typeface="Times New Roman"/>
                <a:cs typeface="Times New Roman"/>
              </a:rPr>
              <a:t>otoprote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i</a:t>
            </a:r>
            <a:r>
              <a:rPr sz="2800" spc="-350" dirty="0">
                <a:latin typeface="Times New Roman"/>
                <a:cs typeface="Times New Roman"/>
              </a:rPr>
              <a:t> </a:t>
            </a:r>
            <a:r>
              <a:rPr sz="2800" spc="315" dirty="0">
                <a:latin typeface="Times New Roman"/>
                <a:cs typeface="Times New Roman"/>
              </a:rPr>
              <a:t>on</a:t>
            </a:r>
            <a:endParaRPr sz="2800">
              <a:latin typeface="Times New Roman"/>
              <a:cs typeface="Times New Roman"/>
            </a:endParaRPr>
          </a:p>
          <a:p>
            <a:pPr marL="12700" marR="5080" indent="1054100" algn="just">
              <a:lnSpc>
                <a:spcPct val="125600"/>
              </a:lnSpc>
              <a:tabLst>
                <a:tab pos="6915784" algn="l"/>
              </a:tabLst>
            </a:pPr>
            <a:r>
              <a:rPr sz="2800" spc="85" dirty="0">
                <a:latin typeface="Times New Roman"/>
                <a:cs typeface="Times New Roman"/>
              </a:rPr>
              <a:t>Laroche-</a:t>
            </a:r>
            <a:r>
              <a:rPr sz="2800" spc="80" dirty="0">
                <a:latin typeface="Times New Roman"/>
                <a:cs typeface="Times New Roman"/>
              </a:rPr>
              <a:t>posay.</a:t>
            </a:r>
            <a:r>
              <a:rPr sz="2800" spc="3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(s.f.).</a:t>
            </a:r>
            <a:r>
              <a:rPr sz="2800" spc="370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Fototipos</a:t>
            </a:r>
            <a:r>
              <a:rPr sz="2800" spc="3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piel.</a:t>
            </a:r>
            <a:r>
              <a:rPr sz="2800" spc="365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37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dirty="0">
                <a:latin typeface="Times New Roman"/>
                <a:cs typeface="Times New Roman"/>
                <a:hlinkClick r:id="rId8"/>
              </a:rPr>
              <a:t>www.laroche-</a:t>
            </a:r>
            <a:r>
              <a:rPr sz="2800" spc="40" dirty="0">
                <a:latin typeface="Times New Roman"/>
                <a:cs typeface="Times New Roman"/>
                <a:hlinkClick r:id="rId8"/>
              </a:rPr>
              <a:t>posay.es</a:t>
            </a:r>
            <a:r>
              <a:rPr sz="2800" spc="40" dirty="0">
                <a:latin typeface="Times New Roman"/>
                <a:cs typeface="Times New Roman"/>
              </a:rPr>
              <a:t>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https://www.laroche-</a:t>
            </a:r>
            <a:r>
              <a:rPr sz="2800" spc="60" dirty="0">
                <a:latin typeface="Times New Roman"/>
                <a:cs typeface="Times New Roman"/>
              </a:rPr>
              <a:t>posay.es/article/fototipos-</a:t>
            </a:r>
            <a:r>
              <a:rPr sz="2800" dirty="0">
                <a:latin typeface="Times New Roman"/>
                <a:cs typeface="Times New Roman"/>
              </a:rPr>
              <a:t>de-</a:t>
            </a:r>
            <a:r>
              <a:rPr sz="2800" spc="-20" dirty="0">
                <a:latin typeface="Times New Roman"/>
                <a:cs typeface="Times New Roman"/>
              </a:rPr>
              <a:t>piel</a:t>
            </a:r>
            <a:endParaRPr sz="2800">
              <a:latin typeface="Times New Roman"/>
              <a:cs typeface="Times New Roman"/>
            </a:endParaRPr>
          </a:p>
          <a:p>
            <a:pPr marL="1036955" algn="just">
              <a:lnSpc>
                <a:spcPct val="100000"/>
              </a:lnSpc>
              <a:spcBef>
                <a:spcPts val="860"/>
              </a:spcBef>
            </a:pPr>
            <a:r>
              <a:rPr sz="2800" spc="105" dirty="0">
                <a:latin typeface="Times New Roman"/>
                <a:cs typeface="Times New Roman"/>
              </a:rPr>
              <a:t>Magaxin</a:t>
            </a:r>
            <a:r>
              <a:rPr sz="2800" spc="229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X115.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(26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febrero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2021).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Polihidroxiácidos.</a:t>
            </a:r>
            <a:endParaRPr sz="2800">
              <a:latin typeface="Times New Roman"/>
              <a:cs typeface="Times New Roman"/>
            </a:endParaRPr>
          </a:p>
          <a:p>
            <a:pPr marL="1146175" marR="30480" indent="-1134110">
              <a:lnSpc>
                <a:spcPct val="125600"/>
              </a:lnSpc>
            </a:pP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40" dirty="0">
                <a:latin typeface="Times New Roman"/>
                <a:cs typeface="Times New Roman"/>
                <a:hlinkClick r:id="rId9"/>
              </a:rPr>
              <a:t>https://magazine.x115.it/es/x115/polihidroxiacidos/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275" dirty="0">
                <a:latin typeface="Times New Roman"/>
                <a:cs typeface="Times New Roman"/>
              </a:rPr>
              <a:t>Mcamps.com.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(17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de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235" dirty="0">
                <a:latin typeface="Times New Roman"/>
                <a:cs typeface="Times New Roman"/>
              </a:rPr>
              <a:t>junio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de</a:t>
            </a:r>
            <a:r>
              <a:rPr sz="2800" spc="509" dirty="0">
                <a:latin typeface="Times New Roman"/>
                <a:cs typeface="Times New Roman"/>
              </a:rPr>
              <a:t> </a:t>
            </a:r>
            <a:r>
              <a:rPr sz="2800" spc="170" dirty="0">
                <a:latin typeface="Times New Roman"/>
                <a:cs typeface="Times New Roman"/>
              </a:rPr>
              <a:t>2017).</a:t>
            </a:r>
            <a:r>
              <a:rPr sz="2800" spc="505" dirty="0">
                <a:latin typeface="Times New Roman"/>
                <a:cs typeface="Times New Roman"/>
              </a:rPr>
              <a:t> </a:t>
            </a:r>
            <a:r>
              <a:rPr sz="2800" spc="250" dirty="0">
                <a:latin typeface="Times New Roman"/>
                <a:cs typeface="Times New Roman"/>
              </a:rPr>
              <a:t>mcamps.com.</a:t>
            </a:r>
            <a:endParaRPr sz="2800">
              <a:latin typeface="Times New Roman"/>
              <a:cs typeface="Times New Roman"/>
            </a:endParaRPr>
          </a:p>
          <a:p>
            <a:pPr marL="12700" marR="30480">
              <a:lnSpc>
                <a:spcPct val="125600"/>
              </a:lnSpc>
              <a:spcBef>
                <a:spcPts val="5"/>
              </a:spcBef>
            </a:pPr>
            <a:r>
              <a:rPr sz="2800" spc="275" dirty="0">
                <a:latin typeface="Times New Roman"/>
                <a:cs typeface="Times New Roman"/>
              </a:rPr>
              <a:t>Obtenido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de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254" dirty="0">
                <a:latin typeface="Times New Roman"/>
                <a:cs typeface="Times New Roman"/>
              </a:rPr>
              <a:t>mcamps.com:</a:t>
            </a:r>
            <a:r>
              <a:rPr sz="2800" spc="145" dirty="0">
                <a:latin typeface="Times New Roman"/>
                <a:cs typeface="Times New Roman"/>
              </a:rPr>
              <a:t>  </a:t>
            </a:r>
            <a:r>
              <a:rPr sz="2800" spc="254" dirty="0">
                <a:latin typeface="Times New Roman"/>
                <a:cs typeface="Times New Roman"/>
              </a:rPr>
              <a:t>https://mcamps.com/calidad-</a:t>
            </a:r>
            <a:r>
              <a:rPr sz="2800" spc="235" dirty="0">
                <a:latin typeface="Times New Roman"/>
                <a:cs typeface="Times New Roman"/>
              </a:rPr>
              <a:t>de-</a:t>
            </a:r>
            <a:r>
              <a:rPr sz="2800" spc="290" dirty="0">
                <a:latin typeface="Times New Roman"/>
                <a:cs typeface="Times New Roman"/>
              </a:rPr>
              <a:t>un-</a:t>
            </a:r>
            <a:r>
              <a:rPr sz="2800" spc="305" dirty="0">
                <a:latin typeface="Times New Roman"/>
                <a:cs typeface="Times New Roman"/>
              </a:rPr>
              <a:t>producto-</a:t>
            </a:r>
            <a:r>
              <a:rPr sz="2800" spc="220" dirty="0">
                <a:latin typeface="Times New Roman"/>
                <a:cs typeface="Times New Roman"/>
              </a:rPr>
              <a:t>cosmetico/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247156" y="1092608"/>
            <a:ext cx="10125710" cy="2706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19175" algn="just">
              <a:lnSpc>
                <a:spcPct val="125600"/>
              </a:lnSpc>
              <a:spcBef>
                <a:spcPts val="95"/>
              </a:spcBef>
            </a:pPr>
            <a:r>
              <a:rPr sz="2800" dirty="0">
                <a:latin typeface="Times New Roman"/>
                <a:cs typeface="Times New Roman"/>
              </a:rPr>
              <a:t>Mentactiva.com.</a:t>
            </a:r>
            <a:r>
              <a:rPr sz="2800" spc="1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(s.f.).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Estabilidad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cosmética.</a:t>
            </a:r>
            <a:r>
              <a:rPr sz="2800" spc="1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Obtenido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de </a:t>
            </a:r>
            <a:r>
              <a:rPr sz="2800" spc="-110" dirty="0">
                <a:latin typeface="Times New Roman"/>
                <a:cs typeface="Times New Roman"/>
                <a:hlinkClick r:id="rId2"/>
              </a:rPr>
              <a:t>www.mentactiva.com</a:t>
            </a:r>
            <a:r>
              <a:rPr sz="2800" spc="-110" dirty="0">
                <a:latin typeface="Times New Roman"/>
                <a:cs typeface="Times New Roman"/>
              </a:rPr>
              <a:t>: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https: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b="1" spc="-114" dirty="0">
                <a:latin typeface="Times New Roman"/>
                <a:cs typeface="Times New Roman"/>
              </a:rPr>
              <a:t>/</a:t>
            </a:r>
            <a:r>
              <a:rPr sz="2800" spc="-114" dirty="0">
                <a:latin typeface="Times New Roman"/>
                <a:cs typeface="Times New Roman"/>
                <a:hlinkClick r:id="rId3"/>
              </a:rPr>
              <a:t>www.mentactiva.com/estabilidad-</a:t>
            </a:r>
            <a:r>
              <a:rPr sz="2800" spc="-10" dirty="0">
                <a:latin typeface="Times New Roman"/>
                <a:cs typeface="Times New Roman"/>
                <a:hlinkClick r:id="rId3"/>
              </a:rPr>
              <a:t>cosmetica/</a:t>
            </a:r>
            <a:endParaRPr sz="2800">
              <a:latin typeface="Times New Roman"/>
              <a:cs typeface="Times New Roman"/>
            </a:endParaRPr>
          </a:p>
          <a:p>
            <a:pPr marL="12700" marR="47625" indent="1355725" algn="just">
              <a:lnSpc>
                <a:spcPct val="125600"/>
              </a:lnSpc>
              <a:spcBef>
                <a:spcPts val="5"/>
              </a:spcBef>
            </a:pPr>
            <a:r>
              <a:rPr sz="2800" spc="215" dirty="0">
                <a:latin typeface="Times New Roman"/>
                <a:cs typeface="Times New Roman"/>
              </a:rPr>
              <a:t>Molpeceres,</a:t>
            </a:r>
            <a:r>
              <a:rPr sz="2800" spc="455" dirty="0">
                <a:latin typeface="Times New Roman"/>
                <a:cs typeface="Times New Roman"/>
              </a:rPr>
              <a:t>  </a:t>
            </a:r>
            <a:r>
              <a:rPr sz="2800" spc="195" dirty="0">
                <a:latin typeface="Times New Roman"/>
                <a:cs typeface="Times New Roman"/>
              </a:rPr>
              <a:t>J.,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254" dirty="0">
                <a:latin typeface="Times New Roman"/>
                <a:cs typeface="Times New Roman"/>
              </a:rPr>
              <a:t>Aberturas,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260" dirty="0">
                <a:latin typeface="Times New Roman"/>
                <a:cs typeface="Times New Roman"/>
              </a:rPr>
              <a:t>M.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195" dirty="0">
                <a:latin typeface="Times New Roman"/>
                <a:cs typeface="Times New Roman"/>
              </a:rPr>
              <a:t>d.,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190" dirty="0">
                <a:latin typeface="Times New Roman"/>
                <a:cs typeface="Times New Roman"/>
              </a:rPr>
              <a:t>Borges,</a:t>
            </a:r>
            <a:r>
              <a:rPr sz="2800" spc="459" dirty="0">
                <a:latin typeface="Times New Roman"/>
                <a:cs typeface="Times New Roman"/>
              </a:rPr>
              <a:t>  </a:t>
            </a:r>
            <a:r>
              <a:rPr sz="2800" spc="175" dirty="0">
                <a:latin typeface="Times New Roman"/>
                <a:cs typeface="Times New Roman"/>
              </a:rPr>
              <a:t>L., </a:t>
            </a:r>
            <a:r>
              <a:rPr sz="2800" spc="229" dirty="0">
                <a:latin typeface="Times New Roman"/>
                <a:cs typeface="Times New Roman"/>
              </a:rPr>
              <a:t>Bernaldo,</a:t>
            </a:r>
            <a:r>
              <a:rPr sz="2800" spc="245" dirty="0">
                <a:latin typeface="Times New Roman"/>
                <a:cs typeface="Times New Roman"/>
              </a:rPr>
              <a:t>   N.,</a:t>
            </a:r>
            <a:r>
              <a:rPr sz="2800" spc="25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&amp;</a:t>
            </a:r>
            <a:r>
              <a:rPr sz="2800" spc="250" dirty="0">
                <a:latin typeface="Times New Roman"/>
                <a:cs typeface="Times New Roman"/>
              </a:rPr>
              <a:t>   </a:t>
            </a:r>
            <a:r>
              <a:rPr sz="2800" spc="254" dirty="0">
                <a:latin typeface="Times New Roman"/>
                <a:cs typeface="Times New Roman"/>
              </a:rPr>
              <a:t>Chacón,</a:t>
            </a:r>
            <a:r>
              <a:rPr sz="2800" spc="250" dirty="0">
                <a:latin typeface="Times New Roman"/>
                <a:cs typeface="Times New Roman"/>
              </a:rPr>
              <a:t>   </a:t>
            </a:r>
            <a:r>
              <a:rPr sz="2800" spc="260" dirty="0">
                <a:latin typeface="Times New Roman"/>
                <a:cs typeface="Times New Roman"/>
              </a:rPr>
              <a:t>M.</a:t>
            </a:r>
            <a:r>
              <a:rPr sz="2800" spc="245" dirty="0">
                <a:latin typeface="Times New Roman"/>
                <a:cs typeface="Times New Roman"/>
              </a:rPr>
              <a:t>   </a:t>
            </a:r>
            <a:r>
              <a:rPr sz="2800" spc="150" dirty="0">
                <a:latin typeface="Times New Roman"/>
                <a:cs typeface="Times New Roman"/>
              </a:rPr>
              <a:t>(2019).</a:t>
            </a:r>
            <a:r>
              <a:rPr sz="2800" spc="250" dirty="0">
                <a:latin typeface="Times New Roman"/>
                <a:cs typeface="Times New Roman"/>
              </a:rPr>
              <a:t>   </a:t>
            </a:r>
            <a:r>
              <a:rPr sz="2800" spc="225" dirty="0">
                <a:latin typeface="Times New Roman"/>
                <a:cs typeface="Times New Roman"/>
              </a:rPr>
              <a:t>Cosmetología </a:t>
            </a:r>
            <a:r>
              <a:rPr sz="2800" spc="235" dirty="0">
                <a:latin typeface="Times New Roman"/>
                <a:cs typeface="Times New Roman"/>
              </a:rPr>
              <a:t>aplicada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195" dirty="0">
                <a:latin typeface="Times New Roman"/>
                <a:cs typeface="Times New Roman"/>
              </a:rPr>
              <a:t>estética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215" dirty="0">
                <a:latin typeface="Times New Roman"/>
                <a:cs typeface="Times New Roman"/>
              </a:rPr>
              <a:t>integral.</a:t>
            </a:r>
            <a:r>
              <a:rPr sz="2800" spc="370" dirty="0">
                <a:latin typeface="Times New Roman"/>
                <a:cs typeface="Times New Roman"/>
              </a:rPr>
              <a:t> </a:t>
            </a:r>
            <a:r>
              <a:rPr sz="2800" spc="190" dirty="0">
                <a:latin typeface="Times New Roman"/>
                <a:cs typeface="Times New Roman"/>
              </a:rPr>
              <a:t>Videocinco.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5" dirty="0">
                <a:latin typeface="Tahoma"/>
                <a:cs typeface="Tahoma"/>
              </a:rPr>
              <a:t> </a:t>
            </a:r>
            <a:r>
              <a:rPr sz="1850" b="0" spc="-30" dirty="0">
                <a:latin typeface="Tahoma"/>
                <a:cs typeface="Tahoma"/>
              </a:rPr>
              <a:t>3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9</a:t>
            </a:r>
            <a:endParaRPr sz="185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16786" y="3880375"/>
            <a:ext cx="256286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204" dirty="0">
                <a:latin typeface="Times New Roman"/>
                <a:cs typeface="Times New Roman"/>
              </a:rPr>
              <a:t>MSD</a:t>
            </a:r>
            <a:r>
              <a:rPr sz="2800" spc="150" dirty="0">
                <a:latin typeface="Times New Roman"/>
                <a:cs typeface="Times New Roman"/>
              </a:rPr>
              <a:t>  </a:t>
            </a:r>
            <a:r>
              <a:rPr sz="2800" spc="130" dirty="0">
                <a:latin typeface="Times New Roman"/>
                <a:cs typeface="Times New Roman"/>
              </a:rPr>
              <a:t>Manuals.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47156" y="4416485"/>
            <a:ext cx="383159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806575" algn="l"/>
                <a:tab pos="2894965" algn="l"/>
                <a:tab pos="3396615" algn="l"/>
              </a:tabLst>
            </a:pPr>
            <a:r>
              <a:rPr sz="2800" spc="105" dirty="0">
                <a:latin typeface="Times New Roman"/>
                <a:cs typeface="Times New Roman"/>
              </a:rPr>
              <a:t>radiación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5" dirty="0">
                <a:latin typeface="Times New Roman"/>
                <a:cs typeface="Times New Roman"/>
              </a:rPr>
              <a:t>solar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las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69561" y="3773153"/>
            <a:ext cx="6077585" cy="1097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745" marR="5080" indent="-106680">
              <a:lnSpc>
                <a:spcPct val="125600"/>
              </a:lnSpc>
              <a:spcBef>
                <a:spcPts val="95"/>
              </a:spcBef>
              <a:tabLst>
                <a:tab pos="1647825" algn="l"/>
                <a:tab pos="2329180" algn="l"/>
                <a:tab pos="2931795" algn="l"/>
                <a:tab pos="3916045" algn="l"/>
                <a:tab pos="5706110" algn="l"/>
              </a:tabLst>
            </a:pPr>
            <a:r>
              <a:rPr sz="2800" spc="110" dirty="0">
                <a:latin typeface="Times New Roman"/>
                <a:cs typeface="Times New Roman"/>
              </a:rPr>
              <a:t>(octubre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de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2023).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ntroducción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7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la </a:t>
            </a:r>
            <a:r>
              <a:rPr sz="2800" spc="40" dirty="0">
                <a:latin typeface="Times New Roman"/>
                <a:cs typeface="Times New Roman"/>
              </a:rPr>
              <a:t>lesiones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piel.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14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156" y="4845371"/>
            <a:ext cx="10104755" cy="8067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04850">
              <a:lnSpc>
                <a:spcPct val="125600"/>
              </a:lnSpc>
              <a:spcBef>
                <a:spcPts val="95"/>
              </a:spcBef>
            </a:pPr>
            <a:r>
              <a:rPr sz="2800" spc="105" dirty="0">
                <a:latin typeface="Times New Roman"/>
                <a:cs typeface="Times New Roman"/>
                <a:hlinkClick r:id="rId4"/>
              </a:rPr>
              <a:t>https://www.msdmanuals.com/es/hogar/trastornos-</a:t>
            </a:r>
            <a:r>
              <a:rPr sz="2800" spc="65" dirty="0">
                <a:latin typeface="Times New Roman"/>
                <a:cs typeface="Times New Roman"/>
                <a:hlinkClick r:id="rId4"/>
              </a:rPr>
              <a:t>de-la-</a:t>
            </a:r>
            <a:r>
              <a:rPr sz="2800" spc="75" dirty="0">
                <a:latin typeface="Times New Roman"/>
                <a:cs typeface="Times New Roman"/>
                <a:hlinkClick r:id="rId4"/>
              </a:rPr>
              <a:t>piel/radiaci%C3%B3n-</a:t>
            </a:r>
            <a:r>
              <a:rPr sz="2800" spc="95" dirty="0">
                <a:latin typeface="Times New Roman"/>
                <a:cs typeface="Times New Roman"/>
                <a:hlinkClick r:id="rId4"/>
              </a:rPr>
              <a:t>solar-</a:t>
            </a:r>
            <a:r>
              <a:rPr sz="2800" dirty="0">
                <a:latin typeface="Times New Roman"/>
                <a:cs typeface="Times New Roman"/>
                <a:hlinkClick r:id="rId4"/>
              </a:rPr>
              <a:t>y-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lesiones-</a:t>
            </a:r>
            <a:r>
              <a:rPr sz="2800" spc="65" dirty="0">
                <a:latin typeface="Times New Roman"/>
                <a:cs typeface="Times New Roman"/>
                <a:hlinkClick r:id="rId4"/>
              </a:rPr>
              <a:t>de-la-</a:t>
            </a:r>
            <a:r>
              <a:rPr sz="2800" spc="75" dirty="0">
                <a:latin typeface="Times New Roman"/>
                <a:cs typeface="Times New Roman"/>
                <a:hlinkClick r:id="rId4"/>
              </a:rPr>
              <a:t>piel/introducci%C3%B3n-</a:t>
            </a:r>
            <a:r>
              <a:rPr sz="2800" spc="105" dirty="0">
                <a:latin typeface="Times New Roman"/>
                <a:cs typeface="Times New Roman"/>
                <a:hlinkClick r:id="rId4"/>
              </a:rPr>
              <a:t>a-</a:t>
            </a:r>
            <a:r>
              <a:rPr sz="2800" spc="75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80" dirty="0">
                <a:latin typeface="Times New Roman"/>
                <a:cs typeface="Times New Roman"/>
                <a:hlinkClick r:id="rId4"/>
              </a:rPr>
              <a:t>radiaci%C3%B3n-</a:t>
            </a:r>
            <a:r>
              <a:rPr sz="2800" spc="95" dirty="0">
                <a:latin typeface="Times New Roman"/>
                <a:cs typeface="Times New Roman"/>
                <a:hlinkClick r:id="rId4"/>
              </a:rPr>
              <a:t>solar-</a:t>
            </a:r>
            <a:r>
              <a:rPr sz="2800" dirty="0">
                <a:latin typeface="Times New Roman"/>
                <a:cs typeface="Times New Roman"/>
                <a:hlinkClick r:id="rId4"/>
              </a:rPr>
              <a:t>y-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las-lesiones-</a:t>
            </a:r>
            <a:r>
              <a:rPr sz="2800" spc="65" dirty="0">
                <a:latin typeface="Times New Roman"/>
                <a:cs typeface="Times New Roman"/>
                <a:hlinkClick r:id="rId4"/>
              </a:rPr>
              <a:t>de-</a:t>
            </a:r>
            <a:r>
              <a:rPr sz="2800" spc="75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95" dirty="0">
                <a:latin typeface="Times New Roman"/>
                <a:cs typeface="Times New Roman"/>
                <a:hlinkClick r:id="rId4"/>
              </a:rPr>
              <a:t>piel#:~:text=El%20da%C3%B1o</a:t>
            </a:r>
            <a:endParaRPr sz="2800">
              <a:latin typeface="Times New Roman"/>
              <a:cs typeface="Times New Roman"/>
            </a:endParaRPr>
          </a:p>
          <a:p>
            <a:pPr marL="12700" marR="7620" indent="984885">
              <a:lnSpc>
                <a:spcPct val="125600"/>
              </a:lnSpc>
              <a:spcBef>
                <a:spcPts val="5"/>
              </a:spcBef>
              <a:tabLst>
                <a:tab pos="3767454" algn="l"/>
                <a:tab pos="6424295" algn="l"/>
              </a:tabLst>
            </a:pPr>
            <a:r>
              <a:rPr sz="2800" spc="110" dirty="0">
                <a:latin typeface="Times New Roman"/>
                <a:cs typeface="Times New Roman"/>
              </a:rPr>
              <a:t>Msdmanuals.com.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(octubre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de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2023).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Radiación</a:t>
            </a:r>
            <a:r>
              <a:rPr sz="2800" spc="105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solar</a:t>
            </a:r>
            <a:r>
              <a:rPr sz="2800" spc="110" dirty="0">
                <a:latin typeface="Times New Roman"/>
                <a:cs typeface="Times New Roman"/>
              </a:rPr>
              <a:t>  </a:t>
            </a:r>
            <a:r>
              <a:rPr sz="2800" spc="5" dirty="0">
                <a:latin typeface="Times New Roman"/>
                <a:cs typeface="Times New Roman"/>
              </a:rPr>
              <a:t>. </a:t>
            </a:r>
            <a:r>
              <a:rPr sz="2800" spc="105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  <a:hlinkClick r:id="rId5"/>
              </a:rPr>
              <a:t>www.msdmanuals.com</a:t>
            </a:r>
            <a:r>
              <a:rPr sz="2800" spc="70" dirty="0">
                <a:latin typeface="Times New Roman"/>
                <a:cs typeface="Times New Roman"/>
              </a:rPr>
              <a:t>: </a:t>
            </a:r>
            <a:r>
              <a:rPr sz="2800" spc="90" dirty="0">
                <a:latin typeface="Times New Roman"/>
                <a:cs typeface="Times New Roman"/>
                <a:hlinkClick r:id="rId4"/>
              </a:rPr>
              <a:t>https://www.msdmanuals.com/es/hogar/trastornos-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de-</a:t>
            </a:r>
            <a:r>
              <a:rPr sz="2800" spc="55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60" dirty="0">
                <a:latin typeface="Times New Roman"/>
                <a:cs typeface="Times New Roman"/>
                <a:hlinkClick r:id="rId4"/>
              </a:rPr>
              <a:t>piel/radiaci%C3%B3n-</a:t>
            </a:r>
            <a:r>
              <a:rPr sz="2800" spc="80" dirty="0">
                <a:latin typeface="Times New Roman"/>
                <a:cs typeface="Times New Roman"/>
                <a:hlinkClick r:id="rId4"/>
              </a:rPr>
              <a:t>solar-</a:t>
            </a:r>
            <a:r>
              <a:rPr sz="2800" dirty="0">
                <a:latin typeface="Times New Roman"/>
                <a:cs typeface="Times New Roman"/>
                <a:hlinkClick r:id="rId4"/>
              </a:rPr>
              <a:t>y-lesiones-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de-</a:t>
            </a:r>
            <a:r>
              <a:rPr sz="2800" spc="55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60" dirty="0">
                <a:latin typeface="Times New Roman"/>
                <a:cs typeface="Times New Roman"/>
                <a:hlinkClick r:id="rId4"/>
              </a:rPr>
              <a:t>piel/introducci%C3%B3n-</a:t>
            </a:r>
            <a:r>
              <a:rPr sz="2800" spc="90" dirty="0">
                <a:latin typeface="Times New Roman"/>
                <a:cs typeface="Times New Roman"/>
                <a:hlinkClick r:id="rId4"/>
              </a:rPr>
              <a:t>a-</a:t>
            </a:r>
            <a:r>
              <a:rPr sz="2800" spc="60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65" dirty="0">
                <a:latin typeface="Times New Roman"/>
                <a:cs typeface="Times New Roman"/>
                <a:hlinkClick r:id="rId4"/>
              </a:rPr>
              <a:t>radiaci%C3%B3n-</a:t>
            </a:r>
            <a:r>
              <a:rPr sz="2800" spc="80" dirty="0">
                <a:latin typeface="Times New Roman"/>
                <a:cs typeface="Times New Roman"/>
                <a:hlinkClick r:id="rId4"/>
              </a:rPr>
              <a:t>solar-</a:t>
            </a:r>
            <a:r>
              <a:rPr sz="2800" dirty="0">
                <a:latin typeface="Times New Roman"/>
                <a:cs typeface="Times New Roman"/>
                <a:hlinkClick r:id="rId4"/>
              </a:rPr>
              <a:t>y-las-lesiones-</a:t>
            </a:r>
            <a:r>
              <a:rPr sz="2800" spc="50" dirty="0">
                <a:latin typeface="Times New Roman"/>
                <a:cs typeface="Times New Roman"/>
                <a:hlinkClick r:id="rId4"/>
              </a:rPr>
              <a:t>de-</a:t>
            </a:r>
            <a:r>
              <a:rPr sz="2800" spc="60" dirty="0">
                <a:latin typeface="Times New Roman"/>
                <a:cs typeface="Times New Roman"/>
                <a:hlinkClick r:id="rId4"/>
              </a:rPr>
              <a:t>la-</a:t>
            </a:r>
            <a:r>
              <a:rPr sz="2800" spc="80" dirty="0">
                <a:latin typeface="Times New Roman"/>
                <a:cs typeface="Times New Roman"/>
                <a:hlinkClick r:id="rId4"/>
              </a:rPr>
              <a:t>piel#:~:text=El%20da%C3%B1o</a:t>
            </a:r>
            <a:endParaRPr sz="2800">
              <a:latin typeface="Times New Roman"/>
              <a:cs typeface="Times New Roman"/>
            </a:endParaRPr>
          </a:p>
          <a:p>
            <a:pPr marL="12700" marR="5080" indent="1070610">
              <a:lnSpc>
                <a:spcPct val="125600"/>
              </a:lnSpc>
              <a:tabLst>
                <a:tab pos="3432810" algn="l"/>
                <a:tab pos="3997960" algn="l"/>
                <a:tab pos="4619625" algn="l"/>
                <a:tab pos="5248910" algn="l"/>
                <a:tab pos="6536690" algn="l"/>
                <a:tab pos="7158355" algn="l"/>
                <a:tab pos="8356600" algn="l"/>
                <a:tab pos="9253855" algn="l"/>
                <a:tab pos="9737090" algn="l"/>
                <a:tab pos="9815830" algn="l"/>
              </a:tabLst>
            </a:pPr>
            <a:r>
              <a:rPr sz="2800" spc="60" dirty="0">
                <a:latin typeface="Times New Roman"/>
                <a:cs typeface="Times New Roman"/>
              </a:rPr>
              <a:t>Multiestetica.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(8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septiembre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2022).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Qué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es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45" dirty="0">
                <a:latin typeface="Times New Roman"/>
                <a:cs typeface="Times New Roman"/>
              </a:rPr>
              <a:t>la </a:t>
            </a:r>
            <a:r>
              <a:rPr sz="2800" spc="90" dirty="0">
                <a:latin typeface="Times New Roman"/>
                <a:cs typeface="Times New Roman"/>
              </a:rPr>
              <a:t>Termoterapia.</a:t>
            </a:r>
            <a:r>
              <a:rPr sz="2800" dirty="0">
                <a:latin typeface="Times New Roman"/>
                <a:cs typeface="Times New Roman"/>
              </a:rPr>
              <a:t>				</a:t>
            </a:r>
            <a:r>
              <a:rPr sz="2800" spc="9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			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50" dirty="0">
                <a:latin typeface="Times New Roman"/>
                <a:cs typeface="Times New Roman"/>
                <a:hlinkClick r:id="rId6"/>
              </a:rPr>
              <a:t>https://www.multiestetica.com/articulos/celulitis/que-</a:t>
            </a:r>
            <a:r>
              <a:rPr sz="2800" spc="-20" dirty="0">
                <a:latin typeface="Times New Roman"/>
                <a:cs typeface="Times New Roman"/>
                <a:hlinkClick r:id="rId6"/>
              </a:rPr>
              <a:t>es-</a:t>
            </a:r>
            <a:r>
              <a:rPr sz="2800" dirty="0">
                <a:latin typeface="Times New Roman"/>
                <a:cs typeface="Times New Roman"/>
                <a:hlinkClick r:id="rId6"/>
              </a:rPr>
              <a:t>la-</a:t>
            </a:r>
            <a:r>
              <a:rPr sz="2800" spc="95" dirty="0">
                <a:latin typeface="Times New Roman"/>
                <a:cs typeface="Times New Roman"/>
              </a:rPr>
              <a:t>termoterapia</a:t>
            </a:r>
            <a:endParaRPr sz="2800">
              <a:latin typeface="Times New Roman"/>
              <a:cs typeface="Times New Roman"/>
            </a:endParaRPr>
          </a:p>
          <a:p>
            <a:pPr marL="1214120">
              <a:lnSpc>
                <a:spcPct val="100000"/>
              </a:lnSpc>
              <a:spcBef>
                <a:spcPts val="860"/>
              </a:spcBef>
              <a:tabLst>
                <a:tab pos="2597150" algn="l"/>
                <a:tab pos="4490720" algn="l"/>
                <a:tab pos="5516245" algn="l"/>
                <a:tab pos="7722870" algn="l"/>
                <a:tab pos="8316595" algn="l"/>
                <a:tab pos="8832850" algn="l"/>
              </a:tabLst>
            </a:pPr>
            <a:r>
              <a:rPr sz="2800" spc="160" dirty="0">
                <a:latin typeface="Times New Roman"/>
                <a:cs typeface="Times New Roman"/>
              </a:rPr>
              <a:t>Mundo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0" dirty="0">
                <a:latin typeface="Times New Roman"/>
                <a:cs typeface="Times New Roman"/>
              </a:rPr>
              <a:t>estudiante.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(s.f.).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Clasificación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materia: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7156" y="12887011"/>
            <a:ext cx="9578975" cy="1633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95"/>
              </a:spcBef>
              <a:tabLst>
                <a:tab pos="2487295" algn="l"/>
                <a:tab pos="4213860" algn="l"/>
                <a:tab pos="5270500" algn="l"/>
                <a:tab pos="7421880" algn="l"/>
              </a:tabLst>
            </a:pPr>
            <a:r>
              <a:rPr sz="2800" spc="55" dirty="0">
                <a:latin typeface="Times New Roman"/>
                <a:cs typeface="Times New Roman"/>
              </a:rPr>
              <a:t>Sustancias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05" dirty="0">
                <a:latin typeface="Times New Roman"/>
                <a:cs typeface="Times New Roman"/>
              </a:rPr>
              <a:t>puras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mezclas.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Obtenido </a:t>
            </a:r>
            <a:r>
              <a:rPr sz="2800" spc="60" dirty="0">
                <a:latin typeface="Times New Roman"/>
                <a:cs typeface="Times New Roman"/>
                <a:hlinkClick r:id="rId7"/>
              </a:rPr>
              <a:t>https://www.mundoestudiante.com/clasificacion-</a:t>
            </a:r>
            <a:r>
              <a:rPr sz="2800" dirty="0">
                <a:latin typeface="Times New Roman"/>
                <a:cs typeface="Times New Roman"/>
                <a:hlinkClick r:id="rId7"/>
              </a:rPr>
              <a:t>de-la-</a:t>
            </a:r>
            <a:r>
              <a:rPr sz="2800" spc="85" dirty="0">
                <a:latin typeface="Times New Roman"/>
                <a:cs typeface="Times New Roman"/>
                <a:hlinkClick r:id="rId7"/>
              </a:rPr>
              <a:t>materia-</a:t>
            </a:r>
            <a:r>
              <a:rPr sz="2800" spc="60" dirty="0">
                <a:latin typeface="Times New Roman"/>
                <a:cs typeface="Times New Roman"/>
                <a:hlinkClick r:id="rId7"/>
              </a:rPr>
              <a:t>sustancias-</a:t>
            </a:r>
            <a:r>
              <a:rPr sz="2800" spc="95" dirty="0">
                <a:latin typeface="Times New Roman"/>
                <a:cs typeface="Times New Roman"/>
                <a:hlinkClick r:id="rId7"/>
              </a:rPr>
              <a:t>puras-</a:t>
            </a:r>
            <a:r>
              <a:rPr sz="2800" dirty="0">
                <a:latin typeface="Times New Roman"/>
                <a:cs typeface="Times New Roman"/>
                <a:hlinkClick r:id="rId7"/>
              </a:rPr>
              <a:t>y-</a:t>
            </a:r>
            <a:r>
              <a:rPr sz="2800" spc="-10" dirty="0">
                <a:latin typeface="Times New Roman"/>
                <a:cs typeface="Times New Roman"/>
                <a:hlinkClick r:id="rId7"/>
              </a:rPr>
              <a:t>mezclas/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972106" y="12994233"/>
            <a:ext cx="37973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3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47156" y="14495340"/>
            <a:ext cx="10123805" cy="4314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3495" indent="979169" algn="just">
              <a:lnSpc>
                <a:spcPct val="125600"/>
              </a:lnSpc>
              <a:spcBef>
                <a:spcPts val="95"/>
              </a:spcBef>
            </a:pPr>
            <a:r>
              <a:rPr sz="2800" spc="85" dirty="0">
                <a:latin typeface="Times New Roman"/>
                <a:cs typeface="Times New Roman"/>
              </a:rPr>
              <a:t>Patricia</a:t>
            </a:r>
            <a:r>
              <a:rPr sz="2800" spc="600" dirty="0">
                <a:latin typeface="Times New Roman"/>
                <a:cs typeface="Times New Roman"/>
              </a:rPr>
              <a:t>   </a:t>
            </a:r>
            <a:r>
              <a:rPr sz="2800" spc="85" dirty="0">
                <a:latin typeface="Times New Roman"/>
                <a:cs typeface="Times New Roman"/>
              </a:rPr>
              <a:t>Rey.</a:t>
            </a:r>
            <a:r>
              <a:rPr sz="2800" spc="60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(s.f.).</a:t>
            </a:r>
            <a:r>
              <a:rPr sz="2800" spc="60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Termoterapia.</a:t>
            </a:r>
            <a:r>
              <a:rPr sz="2800" spc="600" dirty="0">
                <a:latin typeface="Times New Roman"/>
                <a:cs typeface="Times New Roman"/>
              </a:rPr>
              <a:t>   </a:t>
            </a:r>
            <a:r>
              <a:rPr sz="2800" spc="100" dirty="0">
                <a:latin typeface="Times New Roman"/>
                <a:cs typeface="Times New Roman"/>
              </a:rPr>
              <a:t>Obtenido</a:t>
            </a:r>
            <a:r>
              <a:rPr sz="2800" spc="600" dirty="0">
                <a:latin typeface="Times New Roman"/>
                <a:cs typeface="Times New Roman"/>
              </a:rPr>
              <a:t> 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70" dirty="0">
                <a:latin typeface="Times New Roman"/>
                <a:cs typeface="Times New Roman"/>
                <a:hlinkClick r:id="rId8"/>
              </a:rPr>
              <a:t>https://www.patriciarey.com.ar/tratamientos/corporales/termotera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pia.html</a:t>
            </a:r>
            <a:endParaRPr sz="2800">
              <a:latin typeface="Times New Roman"/>
              <a:cs typeface="Times New Roman"/>
            </a:endParaRPr>
          </a:p>
          <a:p>
            <a:pPr marL="12700" marR="5080" indent="640715">
              <a:lnSpc>
                <a:spcPct val="125600"/>
              </a:lnSpc>
              <a:spcBef>
                <a:spcPts val="5"/>
              </a:spcBef>
              <a:tabLst>
                <a:tab pos="2259965" algn="l"/>
                <a:tab pos="3538220" algn="l"/>
              </a:tabLst>
            </a:pPr>
            <a:r>
              <a:rPr sz="2800" spc="-60" dirty="0">
                <a:latin typeface="Times New Roman"/>
                <a:cs typeface="Times New Roman"/>
              </a:rPr>
              <a:t>Perfumería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Moderna.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105" dirty="0">
                <a:latin typeface="Times New Roman"/>
                <a:cs typeface="Times New Roman"/>
              </a:rPr>
              <a:t>(10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de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agosto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de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120" dirty="0">
                <a:latin typeface="Times New Roman"/>
                <a:cs typeface="Times New Roman"/>
              </a:rPr>
              <a:t>2022).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Cosméticos: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Penetración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dérmica,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reacciones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adversas,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impacto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en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la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seguridad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de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los</a:t>
            </a:r>
            <a:r>
              <a:rPr sz="2800" spc="-14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consumidore.</a:t>
            </a:r>
            <a:r>
              <a:rPr sz="2800" spc="5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Obtenido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35" dirty="0">
                <a:latin typeface="Times New Roman"/>
                <a:cs typeface="Times New Roman"/>
              </a:rPr>
              <a:t>https:</a:t>
            </a:r>
            <a:r>
              <a:rPr sz="2800" spc="-210" dirty="0">
                <a:latin typeface="Times New Roman"/>
                <a:cs typeface="Times New Roman"/>
              </a:rPr>
              <a:t> </a:t>
            </a:r>
            <a:r>
              <a:rPr sz="2800" b="1" spc="-80" dirty="0">
                <a:latin typeface="Times New Roman"/>
                <a:cs typeface="Times New Roman"/>
              </a:rPr>
              <a:t>/</a:t>
            </a:r>
            <a:r>
              <a:rPr sz="2800" spc="-80" dirty="0">
                <a:latin typeface="Times New Roman"/>
                <a:cs typeface="Times New Roman"/>
                <a:hlinkClick r:id="rId9"/>
              </a:rPr>
              <a:t>www.perfumeriamoderna.com/expresion-</a:t>
            </a:r>
            <a:r>
              <a:rPr sz="2800" spc="-110" dirty="0">
                <a:latin typeface="Times New Roman"/>
                <a:cs typeface="Times New Roman"/>
                <a:hlinkClick r:id="rId9"/>
              </a:rPr>
              <a:t>id/cosmeticos-</a:t>
            </a:r>
            <a:r>
              <a:rPr sz="2800" spc="-75" dirty="0">
                <a:latin typeface="Times New Roman"/>
                <a:cs typeface="Times New Roman"/>
                <a:hlinkClick r:id="rId9"/>
              </a:rPr>
              <a:t>penetracion-</a:t>
            </a:r>
            <a:r>
              <a:rPr sz="2800" spc="-85" dirty="0">
                <a:latin typeface="Times New Roman"/>
                <a:cs typeface="Times New Roman"/>
                <a:hlinkClick r:id="rId9"/>
              </a:rPr>
              <a:t>dermica-</a:t>
            </a:r>
            <a:r>
              <a:rPr sz="2800" spc="-105" dirty="0">
                <a:latin typeface="Times New Roman"/>
                <a:cs typeface="Times New Roman"/>
                <a:hlinkClick r:id="rId9"/>
              </a:rPr>
              <a:t>reacciones-</a:t>
            </a:r>
            <a:r>
              <a:rPr sz="2800" spc="-90" dirty="0">
                <a:latin typeface="Times New Roman"/>
                <a:cs typeface="Times New Roman"/>
                <a:hlinkClick r:id="rId9"/>
              </a:rPr>
              <a:t>adversas-</a:t>
            </a:r>
            <a:r>
              <a:rPr sz="2800" spc="-50" dirty="0">
                <a:latin typeface="Times New Roman"/>
                <a:cs typeface="Times New Roman"/>
                <a:hlinkClick r:id="rId9"/>
              </a:rPr>
              <a:t>impacto-</a:t>
            </a:r>
            <a:r>
              <a:rPr sz="2800" spc="-85" dirty="0">
                <a:latin typeface="Times New Roman"/>
                <a:cs typeface="Times New Roman"/>
                <a:hlinkClick r:id="rId9"/>
              </a:rPr>
              <a:t>seguridad-</a:t>
            </a:r>
            <a:r>
              <a:rPr sz="2800" spc="-70" dirty="0">
                <a:latin typeface="Times New Roman"/>
                <a:cs typeface="Times New Roman"/>
                <a:hlinkClick r:id="rId9"/>
              </a:rPr>
              <a:t>consumidores/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5" dirty="0"/>
              <a:t>ÍNDIC</a:t>
            </a:r>
            <a:r>
              <a:rPr spc="-760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7156" y="2646317"/>
            <a:ext cx="10103485" cy="1557274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20" dirty="0">
                <a:latin typeface="Times New Roman"/>
                <a:cs typeface="Times New Roman"/>
              </a:rPr>
              <a:t>Sumilla</a:t>
            </a:r>
            <a:r>
              <a:rPr sz="2800" b="1" spc="16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6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16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Asignatura................................................................9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10" dirty="0">
                <a:latin typeface="Times New Roman"/>
                <a:cs typeface="Times New Roman"/>
              </a:rPr>
              <a:t>Competencias................................................................................9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0" dirty="0">
                <a:latin typeface="Times New Roman"/>
                <a:cs typeface="Times New Roman"/>
              </a:rPr>
              <a:t>Objetivo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8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Asignatura............................................................10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20" dirty="0">
                <a:latin typeface="Times New Roman"/>
                <a:cs typeface="Times New Roman"/>
              </a:rPr>
              <a:t>Orientaciones</a:t>
            </a:r>
            <a:r>
              <a:rPr sz="2800" b="1" spc="340" dirty="0">
                <a:latin typeface="Times New Roman"/>
                <a:cs typeface="Times New Roman"/>
              </a:rPr>
              <a:t> </a:t>
            </a:r>
            <a:r>
              <a:rPr sz="2800" b="1" spc="35" dirty="0">
                <a:latin typeface="Times New Roman"/>
                <a:cs typeface="Times New Roman"/>
              </a:rPr>
              <a:t>Generales..............................................................10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Unidad</a:t>
            </a:r>
            <a:r>
              <a:rPr sz="2800" b="1" spc="4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1: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Historia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Cosmética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Conceptos</a:t>
            </a:r>
            <a:r>
              <a:rPr sz="2800" b="1" spc="4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elementales</a:t>
            </a:r>
            <a:r>
              <a:rPr sz="2800" b="1" spc="42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de </a:t>
            </a:r>
            <a:r>
              <a:rPr sz="2800" b="1" spc="40" dirty="0">
                <a:latin typeface="Times New Roman"/>
                <a:cs typeface="Times New Roman"/>
              </a:rPr>
              <a:t>Química......................................................................................12 </a:t>
            </a:r>
            <a:r>
              <a:rPr sz="2800" b="1" spc="-45" dirty="0">
                <a:latin typeface="Times New Roman"/>
                <a:cs typeface="Times New Roman"/>
              </a:rPr>
              <a:t>Términos</a:t>
            </a:r>
            <a:r>
              <a:rPr sz="2800" b="1" spc="75" dirty="0">
                <a:latin typeface="Times New Roman"/>
                <a:cs typeface="Times New Roman"/>
              </a:rPr>
              <a:t>  </a:t>
            </a:r>
            <a:r>
              <a:rPr sz="2800" b="1" spc="-25" dirty="0">
                <a:latin typeface="Times New Roman"/>
                <a:cs typeface="Times New Roman"/>
              </a:rPr>
              <a:t>Generales</a:t>
            </a:r>
            <a:r>
              <a:rPr sz="2800" b="1" spc="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8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Química..................................................13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5"/>
              </a:spcBef>
            </a:pPr>
            <a:r>
              <a:rPr sz="2800" b="1" spc="-25" dirty="0">
                <a:latin typeface="Times New Roman"/>
                <a:cs typeface="Times New Roman"/>
              </a:rPr>
              <a:t>Concepto</a:t>
            </a:r>
            <a:r>
              <a:rPr sz="2800" b="1" spc="8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9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Química</a:t>
            </a:r>
            <a:r>
              <a:rPr sz="2800" b="1" spc="8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orgánica....................................................13</a:t>
            </a:r>
            <a:endParaRPr sz="2800">
              <a:latin typeface="Times New Roman"/>
              <a:cs typeface="Times New Roman"/>
            </a:endParaRPr>
          </a:p>
          <a:p>
            <a:pPr marL="12700" marR="18415" algn="just">
              <a:lnSpc>
                <a:spcPct val="125600"/>
              </a:lnSpc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materia.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Sustancias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80" dirty="0">
                <a:latin typeface="Times New Roman"/>
                <a:cs typeface="Times New Roman"/>
              </a:rPr>
              <a:t>puras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mezclas................13 </a:t>
            </a:r>
            <a:r>
              <a:rPr sz="2800" b="1" spc="40" dirty="0">
                <a:latin typeface="Times New Roman"/>
                <a:cs typeface="Times New Roman"/>
              </a:rPr>
              <a:t>Mezclas.......................................................................................14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40" dirty="0">
                <a:latin typeface="Times New Roman"/>
                <a:cs typeface="Times New Roman"/>
              </a:rPr>
              <a:t>Coloides......................................................................................14</a:t>
            </a:r>
            <a:endParaRPr sz="2800">
              <a:latin typeface="Times New Roman"/>
              <a:cs typeface="Times New Roman"/>
            </a:endParaRPr>
          </a:p>
          <a:p>
            <a:pPr marL="12700" marR="15875">
              <a:lnSpc>
                <a:spcPct val="125600"/>
              </a:lnSpc>
            </a:pPr>
            <a:r>
              <a:rPr sz="2800" b="1" spc="-10" dirty="0">
                <a:latin typeface="Times New Roman"/>
                <a:cs typeface="Times New Roman"/>
              </a:rPr>
              <a:t>Factores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80" dirty="0">
                <a:latin typeface="Times New Roman"/>
                <a:cs typeface="Times New Roman"/>
              </a:rPr>
              <a:t>que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afectan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solubilidad...............................................14</a:t>
            </a:r>
            <a:r>
              <a:rPr sz="2800" b="1" spc="700" dirty="0">
                <a:latin typeface="Times New Roman"/>
                <a:cs typeface="Times New Roman"/>
              </a:rPr>
              <a:t>  </a:t>
            </a:r>
            <a:r>
              <a:rPr sz="2800" b="1" spc="40" dirty="0">
                <a:latin typeface="Times New Roman"/>
                <a:cs typeface="Times New Roman"/>
              </a:rPr>
              <a:t>pH...............................................................................................15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dirty="0">
                <a:latin typeface="Times New Roman"/>
                <a:cs typeface="Times New Roman"/>
              </a:rPr>
              <a:t>Escala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60" dirty="0">
                <a:latin typeface="Times New Roman"/>
                <a:cs typeface="Times New Roman"/>
              </a:rPr>
              <a:t> </a:t>
            </a:r>
            <a:r>
              <a:rPr sz="2800" b="1" spc="45" dirty="0">
                <a:latin typeface="Times New Roman"/>
                <a:cs typeface="Times New Roman"/>
              </a:rPr>
              <a:t>pH...............................................................................15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25600"/>
              </a:lnSpc>
              <a:tabLst>
                <a:tab pos="2117725" algn="l"/>
                <a:tab pos="5430520" algn="l"/>
                <a:tab pos="8369934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Técnicas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complementarias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(termoterapia,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40" dirty="0">
                <a:latin typeface="Times New Roman"/>
                <a:cs typeface="Times New Roman"/>
              </a:rPr>
              <a:t>crioterapia, </a:t>
            </a:r>
            <a:r>
              <a:rPr sz="2800" b="1" spc="35" dirty="0">
                <a:latin typeface="Times New Roman"/>
                <a:cs typeface="Times New Roman"/>
              </a:rPr>
              <a:t>geoterapia)..................................................................................16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10" dirty="0">
                <a:latin typeface="Times New Roman"/>
                <a:cs typeface="Times New Roman"/>
              </a:rPr>
              <a:t>Contraindicaciones......................................................................16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Crioterapia</a:t>
            </a:r>
            <a:r>
              <a:rPr sz="2800" b="1" spc="520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estética.....................................................................17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35" dirty="0">
                <a:latin typeface="Times New Roman"/>
                <a:cs typeface="Times New Roman"/>
              </a:rPr>
              <a:t>Geoterapia..................................................................................18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arcilla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como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geoterapia..........................................................18</a:t>
            </a:r>
            <a:endParaRPr sz="2800">
              <a:latin typeface="Times New Roman"/>
              <a:cs typeface="Times New Roman"/>
            </a:endParaRPr>
          </a:p>
          <a:p>
            <a:pPr marL="12700" marR="12700">
              <a:lnSpc>
                <a:spcPct val="125600"/>
              </a:lnSpc>
            </a:pPr>
            <a:r>
              <a:rPr sz="2800" b="1" spc="-35" dirty="0">
                <a:latin typeface="Times New Roman"/>
                <a:cs typeface="Times New Roman"/>
              </a:rPr>
              <a:t>Unidad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2: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Tema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2.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Composición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Química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Sustancias..........20 </a:t>
            </a:r>
            <a:r>
              <a:rPr sz="2800" b="1" dirty="0">
                <a:latin typeface="Times New Roman"/>
                <a:cs typeface="Times New Roman"/>
              </a:rPr>
              <a:t>Qué</a:t>
            </a:r>
            <a:r>
              <a:rPr sz="2800" b="1" spc="2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</a:t>
            </a:r>
            <a:r>
              <a:rPr sz="2800" b="1" spc="215" dirty="0">
                <a:latin typeface="Times New Roman"/>
                <a:cs typeface="Times New Roman"/>
              </a:rPr>
              <a:t> </a:t>
            </a:r>
            <a:r>
              <a:rPr sz="2800" b="1" spc="-114" dirty="0">
                <a:latin typeface="Times New Roman"/>
                <a:cs typeface="Times New Roman"/>
              </a:rPr>
              <a:t>un</a:t>
            </a:r>
            <a:r>
              <a:rPr sz="2800" b="1" spc="220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ácido...........................................................................20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20" dirty="0">
                <a:latin typeface="Times New Roman"/>
                <a:cs typeface="Times New Roman"/>
              </a:rPr>
              <a:t>Características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ácidos........................................................20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dirty="0">
                <a:latin typeface="Times New Roman"/>
                <a:cs typeface="Times New Roman"/>
              </a:rPr>
              <a:t>Qué</a:t>
            </a:r>
            <a:r>
              <a:rPr sz="2800" b="1" spc="20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</a:t>
            </a:r>
            <a:r>
              <a:rPr sz="2800" b="1" spc="204" dirty="0">
                <a:latin typeface="Times New Roman"/>
                <a:cs typeface="Times New Roman"/>
              </a:rPr>
              <a:t> </a:t>
            </a:r>
            <a:r>
              <a:rPr sz="2800" b="1" spc="-60" dirty="0">
                <a:latin typeface="Times New Roman"/>
                <a:cs typeface="Times New Roman"/>
              </a:rPr>
              <a:t>una</a:t>
            </a:r>
            <a:r>
              <a:rPr sz="2800" b="1" spc="204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base...........................................................................21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25" dirty="0">
                <a:latin typeface="Times New Roman"/>
                <a:cs typeface="Times New Roman"/>
              </a:rPr>
              <a:t>Características</a:t>
            </a:r>
            <a:r>
              <a:rPr sz="2800" b="1" spc="15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5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las</a:t>
            </a:r>
            <a:r>
              <a:rPr sz="2800" b="1" spc="15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bases..........................................................21</a:t>
            </a:r>
            <a:endParaRPr sz="2800">
              <a:latin typeface="Times New Roman"/>
              <a:cs typeface="Times New Roman"/>
            </a:endParaRPr>
          </a:p>
          <a:p>
            <a:pPr marL="12700" marR="19050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Ácidos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(alfa,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beta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poli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hidroxiácidos).......................21</a:t>
            </a:r>
            <a:r>
              <a:rPr sz="2800" b="1" spc="7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Alfa</a:t>
            </a:r>
            <a:r>
              <a:rPr sz="2800" b="1" spc="665" dirty="0">
                <a:latin typeface="Times New Roman"/>
                <a:cs typeface="Times New Roman"/>
              </a:rPr>
              <a:t> </a:t>
            </a:r>
            <a:r>
              <a:rPr sz="2800" b="1" spc="35" dirty="0">
                <a:latin typeface="Times New Roman"/>
                <a:cs typeface="Times New Roman"/>
              </a:rPr>
              <a:t>Hidroxiácidos......................................................................21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40" dirty="0">
                <a:latin typeface="Times New Roman"/>
                <a:cs typeface="Times New Roman"/>
              </a:rPr>
              <a:t>Propiedades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18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ácidos.............................................................22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dirty="0">
                <a:latin typeface="Times New Roman"/>
                <a:cs typeface="Times New Roman"/>
              </a:rPr>
              <a:t>Beta</a:t>
            </a:r>
            <a:r>
              <a:rPr sz="2800" b="1" spc="434" dirty="0">
                <a:latin typeface="Times New Roman"/>
                <a:cs typeface="Times New Roman"/>
              </a:rPr>
              <a:t>    </a:t>
            </a:r>
            <a:r>
              <a:rPr sz="2800" b="1" spc="-10" dirty="0">
                <a:latin typeface="Times New Roman"/>
                <a:cs typeface="Times New Roman"/>
              </a:rPr>
              <a:t>hidroxiácidos.......................................................................22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65" dirty="0"/>
              <a:t>ÍNDIC</a:t>
            </a:r>
            <a:r>
              <a:rPr spc="-760" dirty="0"/>
              <a:t>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7156" y="2646317"/>
            <a:ext cx="10099675" cy="1235646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dirty="0">
                <a:latin typeface="Times New Roman"/>
                <a:cs typeface="Times New Roman"/>
              </a:rPr>
              <a:t>Poli</a:t>
            </a:r>
            <a:r>
              <a:rPr sz="2800" b="1" spc="484" dirty="0">
                <a:latin typeface="Times New Roman"/>
                <a:cs typeface="Times New Roman"/>
              </a:rPr>
              <a:t>    </a:t>
            </a:r>
            <a:r>
              <a:rPr sz="2800" b="1" spc="-10" dirty="0">
                <a:latin typeface="Times New Roman"/>
                <a:cs typeface="Times New Roman"/>
              </a:rPr>
              <a:t>hidroxiácidos........................................................................23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35" dirty="0">
                <a:latin typeface="Times New Roman"/>
                <a:cs typeface="Times New Roman"/>
              </a:rPr>
              <a:t>Precauciones...............................................................................24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7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8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cosméticos.....................................................24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dirty="0">
                <a:latin typeface="Times New Roman"/>
                <a:cs typeface="Times New Roman"/>
              </a:rPr>
              <a:t>Tipos</a:t>
            </a:r>
            <a:r>
              <a:rPr sz="2800" b="1" spc="229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35" dirty="0">
                <a:latin typeface="Times New Roman"/>
                <a:cs typeface="Times New Roman"/>
              </a:rPr>
              <a:t> </a:t>
            </a:r>
            <a:r>
              <a:rPr sz="2800" b="1" spc="35" dirty="0">
                <a:latin typeface="Times New Roman"/>
                <a:cs typeface="Times New Roman"/>
              </a:rPr>
              <a:t>cosméticos.....................................................................24</a:t>
            </a:r>
            <a:endParaRPr sz="28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25600"/>
              </a:lnSpc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55" dirty="0">
                <a:latin typeface="Times New Roman"/>
                <a:cs typeface="Times New Roman"/>
              </a:rPr>
              <a:t>productos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según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su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función...........24 </a:t>
            </a:r>
            <a:r>
              <a:rPr sz="2800" b="1" spc="-35" dirty="0">
                <a:latin typeface="Times New Roman"/>
                <a:cs typeface="Times New Roman"/>
              </a:rPr>
              <a:t>Unidad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3: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Elementos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Generales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Cosméticos........................27 </a:t>
            </a:r>
            <a:r>
              <a:rPr sz="2800" b="1" spc="-30" dirty="0">
                <a:latin typeface="Times New Roman"/>
                <a:cs typeface="Times New Roman"/>
              </a:rPr>
              <a:t>Elementos</a:t>
            </a:r>
            <a:r>
              <a:rPr sz="2800" b="1" spc="4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externos</a:t>
            </a:r>
            <a:r>
              <a:rPr sz="2800" b="1" spc="4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475" dirty="0">
                <a:latin typeface="Times New Roman"/>
                <a:cs typeface="Times New Roman"/>
              </a:rPr>
              <a:t> </a:t>
            </a:r>
            <a:r>
              <a:rPr sz="2800" b="1" spc="-140" dirty="0">
                <a:latin typeface="Times New Roman"/>
                <a:cs typeface="Times New Roman"/>
              </a:rPr>
              <a:t>un</a:t>
            </a:r>
            <a:r>
              <a:rPr sz="2800" b="1" spc="47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cosmético.............................................27</a:t>
            </a:r>
            <a:endParaRPr sz="2800">
              <a:latin typeface="Times New Roman"/>
              <a:cs typeface="Times New Roman"/>
            </a:endParaRPr>
          </a:p>
          <a:p>
            <a:pPr marL="12700" marR="38100" algn="just">
              <a:lnSpc>
                <a:spcPct val="125600"/>
              </a:lnSpc>
              <a:spcBef>
                <a:spcPts val="5"/>
              </a:spcBef>
            </a:pPr>
            <a:r>
              <a:rPr sz="2800" b="1" spc="-35" dirty="0">
                <a:latin typeface="Times New Roman"/>
                <a:cs typeface="Times New Roman"/>
              </a:rPr>
              <a:t>Elementos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internos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cosmético..............................................28 </a:t>
            </a:r>
            <a:r>
              <a:rPr sz="2800" b="1" spc="-20" dirty="0">
                <a:latin typeface="Times New Roman"/>
                <a:cs typeface="Times New Roman"/>
              </a:rPr>
              <a:t>Principios</a:t>
            </a:r>
            <a:r>
              <a:rPr sz="2800" b="1" spc="434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activos........................................................................29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0" dirty="0">
                <a:latin typeface="Times New Roman"/>
                <a:cs typeface="Times New Roman"/>
              </a:rPr>
              <a:t>Unidad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4: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Tipos</a:t>
            </a:r>
            <a:r>
              <a:rPr sz="2800" b="1" spc="4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cosméticos................................................30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Estabilidad</a:t>
            </a:r>
            <a:r>
              <a:rPr sz="2800" b="1" spc="16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16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17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cosméticos.......................................................30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Estabilidad</a:t>
            </a:r>
            <a:r>
              <a:rPr sz="2800" b="1" spc="685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física.........................................................................30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35" dirty="0">
                <a:latin typeface="Times New Roman"/>
                <a:cs typeface="Times New Roman"/>
              </a:rPr>
              <a:t>Estabilidad</a:t>
            </a:r>
            <a:r>
              <a:rPr sz="2800" b="1" spc="455" dirty="0">
                <a:latin typeface="Times New Roman"/>
                <a:cs typeface="Times New Roman"/>
              </a:rPr>
              <a:t> </a:t>
            </a:r>
            <a:r>
              <a:rPr sz="2800" b="1" spc="35" dirty="0">
                <a:latin typeface="Times New Roman"/>
                <a:cs typeface="Times New Roman"/>
              </a:rPr>
              <a:t>química.....................................................................30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40" dirty="0">
                <a:latin typeface="Times New Roman"/>
                <a:cs typeface="Times New Roman"/>
              </a:rPr>
              <a:t>Estabilidad</a:t>
            </a:r>
            <a:r>
              <a:rPr sz="2800" b="1" spc="505" dirty="0">
                <a:latin typeface="Times New Roman"/>
                <a:cs typeface="Times New Roman"/>
              </a:rPr>
              <a:t>   </a:t>
            </a:r>
            <a:r>
              <a:rPr sz="2800" b="1" spc="-10" dirty="0">
                <a:latin typeface="Times New Roman"/>
                <a:cs typeface="Times New Roman"/>
              </a:rPr>
              <a:t>microbiológica...........................................................31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Calidad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y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eficiencia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spc="-145" dirty="0">
                <a:latin typeface="Times New Roman"/>
                <a:cs typeface="Times New Roman"/>
              </a:rPr>
              <a:t>un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cosmético.............................................31</a:t>
            </a:r>
            <a:endParaRPr sz="2800">
              <a:latin typeface="Times New Roman"/>
              <a:cs typeface="Times New Roman"/>
            </a:endParaRPr>
          </a:p>
          <a:p>
            <a:pPr marL="12700" marR="22860">
              <a:lnSpc>
                <a:spcPct val="125600"/>
              </a:lnSpc>
              <a:spcBef>
                <a:spcPts val="5"/>
              </a:spcBef>
            </a:pPr>
            <a:r>
              <a:rPr sz="2800" b="1" spc="-25" dirty="0">
                <a:latin typeface="Times New Roman"/>
                <a:cs typeface="Times New Roman"/>
              </a:rPr>
              <a:t>Penetración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cosméticos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piel........................................32</a:t>
            </a:r>
            <a:r>
              <a:rPr sz="2800" b="1" spc="700" dirty="0">
                <a:latin typeface="Times New Roman"/>
                <a:cs typeface="Times New Roman"/>
              </a:rPr>
              <a:t>  </a:t>
            </a:r>
            <a:r>
              <a:rPr sz="2800" b="1" spc="-20" dirty="0">
                <a:latin typeface="Times New Roman"/>
                <a:cs typeface="Times New Roman"/>
              </a:rPr>
              <a:t>Cosméticos</a:t>
            </a:r>
            <a:r>
              <a:rPr sz="2800" b="1" spc="33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33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hidratación............................................................32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0" dirty="0">
                <a:latin typeface="Times New Roman"/>
                <a:cs typeface="Times New Roman"/>
              </a:rPr>
              <a:t>Radiación</a:t>
            </a:r>
            <a:r>
              <a:rPr sz="2800" b="1" spc="575" dirty="0">
                <a:latin typeface="Times New Roman"/>
                <a:cs typeface="Times New Roman"/>
              </a:rPr>
              <a:t>    </a:t>
            </a:r>
            <a:r>
              <a:rPr sz="2800" b="1" spc="-10" dirty="0">
                <a:latin typeface="Times New Roman"/>
                <a:cs typeface="Times New Roman"/>
              </a:rPr>
              <a:t>solar............................................................................33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10" dirty="0">
                <a:latin typeface="Times New Roman"/>
                <a:cs typeface="Times New Roman"/>
              </a:rPr>
              <a:t>Fotoenvejecimiento......................................................................34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10" dirty="0">
                <a:latin typeface="Times New Roman"/>
                <a:cs typeface="Times New Roman"/>
              </a:rPr>
              <a:t>Fototipos</a:t>
            </a:r>
            <a:r>
              <a:rPr sz="2800" b="1" spc="2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28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28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piel.......................................................................34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10" dirty="0">
                <a:latin typeface="Times New Roman"/>
                <a:cs typeface="Times New Roman"/>
              </a:rPr>
              <a:t>Clasificación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fototipos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piel.............................................35</a:t>
            </a:r>
            <a:endParaRPr sz="2800">
              <a:latin typeface="Times New Roman"/>
              <a:cs typeface="Times New Roman"/>
            </a:endParaRPr>
          </a:p>
          <a:p>
            <a:pPr marL="12700" marR="13970">
              <a:lnSpc>
                <a:spcPct val="125600"/>
              </a:lnSpc>
            </a:pPr>
            <a:r>
              <a:rPr sz="2800" b="1" spc="-20" dirty="0">
                <a:latin typeface="Times New Roman"/>
                <a:cs typeface="Times New Roman"/>
              </a:rPr>
              <a:t>Solucionario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Autoevaluaciónes...........................................36</a:t>
            </a:r>
            <a:r>
              <a:rPr sz="2800" b="1" spc="70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Referencias..................................................................................37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251973" y="1345763"/>
            <a:ext cx="8099425" cy="1169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135" dirty="0"/>
              <a:t>ÍNDIC</a:t>
            </a:r>
            <a:r>
              <a:rPr spc="-690" dirty="0"/>
              <a:t>E</a:t>
            </a:r>
            <a:r>
              <a:rPr spc="869" dirty="0"/>
              <a:t> </a:t>
            </a:r>
            <a:r>
              <a:rPr spc="-95" dirty="0"/>
              <a:t>D</a:t>
            </a:r>
            <a:r>
              <a:rPr spc="-919" dirty="0"/>
              <a:t>E</a:t>
            </a:r>
            <a:r>
              <a:rPr spc="925" dirty="0"/>
              <a:t> </a:t>
            </a:r>
            <a:r>
              <a:rPr spc="-944" dirty="0"/>
              <a:t>F</a:t>
            </a:r>
            <a:r>
              <a:rPr spc="-1435" dirty="0"/>
              <a:t> </a:t>
            </a:r>
            <a:r>
              <a:rPr spc="30" dirty="0"/>
              <a:t>IGURA</a:t>
            </a:r>
            <a:r>
              <a:rPr spc="-79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47156" y="2646317"/>
            <a:ext cx="10099675" cy="645922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3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1:</a:t>
            </a:r>
            <a:r>
              <a:rPr sz="2800" b="1" spc="3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Historia</a:t>
            </a:r>
            <a:r>
              <a:rPr sz="2800" b="1" spc="3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3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3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Cosmética...............................................12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2: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Escala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medición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45" dirty="0">
                <a:latin typeface="Times New Roman"/>
                <a:cs typeface="Times New Roman"/>
              </a:rPr>
              <a:t>pH.............................................16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3: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spc="-45" dirty="0">
                <a:latin typeface="Times New Roman"/>
                <a:cs typeface="Times New Roman"/>
              </a:rPr>
              <a:t>Termoterapia</a:t>
            </a:r>
            <a:r>
              <a:rPr sz="2800" b="1" spc="-65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Estética..................................................17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58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4:</a:t>
            </a:r>
            <a:r>
              <a:rPr sz="2800" b="1" spc="58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Criolipolisis..................................................................18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52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5:</a:t>
            </a:r>
            <a:r>
              <a:rPr sz="2800" b="1" spc="52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Geoterapia....................................................................19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509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6:</a:t>
            </a:r>
            <a:r>
              <a:rPr sz="2800" b="1" spc="509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Qué</a:t>
            </a:r>
            <a:r>
              <a:rPr sz="2800" b="1" spc="509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</a:t>
            </a:r>
            <a:r>
              <a:rPr sz="2800" b="1" spc="509" dirty="0">
                <a:latin typeface="Times New Roman"/>
                <a:cs typeface="Times New Roman"/>
              </a:rPr>
              <a:t> </a:t>
            </a:r>
            <a:r>
              <a:rPr sz="2800" b="1" spc="-140" dirty="0">
                <a:latin typeface="Times New Roman"/>
                <a:cs typeface="Times New Roman"/>
              </a:rPr>
              <a:t>un</a:t>
            </a:r>
            <a:r>
              <a:rPr sz="2800" b="1" spc="509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cosmético......................................................25</a:t>
            </a:r>
            <a:endParaRPr sz="2800">
              <a:latin typeface="Times New Roman"/>
              <a:cs typeface="Times New Roman"/>
            </a:endParaRPr>
          </a:p>
          <a:p>
            <a:pPr marL="12700" marR="16510" algn="just">
              <a:lnSpc>
                <a:spcPct val="125600"/>
              </a:lnSpc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7:</a:t>
            </a:r>
            <a:r>
              <a:rPr sz="2800" b="1" spc="-175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Etiqueta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40" dirty="0">
                <a:latin typeface="Times New Roman"/>
                <a:cs typeface="Times New Roman"/>
              </a:rPr>
              <a:t>un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cosmético...............................................28 </a:t>
            </a: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-14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8:</a:t>
            </a:r>
            <a:r>
              <a:rPr sz="2800" b="1" spc="-175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Componentes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Generales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5" dirty="0">
                <a:latin typeface="Times New Roman"/>
                <a:cs typeface="Times New Roman"/>
              </a:rPr>
              <a:t> un</a:t>
            </a:r>
            <a:r>
              <a:rPr sz="2800" b="1" spc="-5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cosmético.......................28 </a:t>
            </a: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9: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Estabilidad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cosméticos.........................................31 </a:t>
            </a: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10: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Penetración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los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Cosméticos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en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Piel.....................32 </a:t>
            </a:r>
            <a:r>
              <a:rPr sz="2800" b="1" spc="-30" dirty="0">
                <a:latin typeface="Times New Roman"/>
                <a:cs typeface="Times New Roman"/>
              </a:rPr>
              <a:t>Figura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11: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Radiación</a:t>
            </a:r>
            <a:r>
              <a:rPr sz="2800" b="1" spc="20" dirty="0">
                <a:latin typeface="Times New Roman"/>
                <a:cs typeface="Times New Roman"/>
              </a:rPr>
              <a:t> </a:t>
            </a:r>
            <a:r>
              <a:rPr sz="2800" b="1" spc="40" dirty="0">
                <a:latin typeface="Times New Roman"/>
                <a:cs typeface="Times New Roman"/>
              </a:rPr>
              <a:t>Solar..........................................................34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860"/>
              </a:spcBef>
            </a:pPr>
            <a:r>
              <a:rPr sz="2800" b="1" spc="-35" dirty="0">
                <a:latin typeface="Times New Roman"/>
                <a:cs typeface="Times New Roman"/>
              </a:rPr>
              <a:t>Figura</a:t>
            </a:r>
            <a:r>
              <a:rPr sz="2800" b="1" spc="5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12:</a:t>
            </a:r>
            <a:r>
              <a:rPr sz="2800" b="1" spc="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Escala</a:t>
            </a:r>
            <a:r>
              <a:rPr sz="2800" b="1" spc="5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5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Fitzpatrick...................................................35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47156" y="1068454"/>
            <a:ext cx="6237605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b="1" spc="-20" dirty="0">
                <a:latin typeface="Times New Roman"/>
                <a:cs typeface="Times New Roman"/>
              </a:rPr>
              <a:t>Sumilla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asignatura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  <a:tabLst>
                <a:tab pos="697865" algn="l"/>
                <a:tab pos="2566670" algn="l"/>
                <a:tab pos="3129280" algn="l"/>
                <a:tab pos="4578350" algn="l"/>
                <a:tab pos="5025390" algn="l"/>
              </a:tabLst>
            </a:pPr>
            <a:r>
              <a:rPr sz="2800" spc="130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asignatura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orienta: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10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conocer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47156" y="2247893"/>
            <a:ext cx="901763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65" dirty="0">
                <a:latin typeface="Times New Roman"/>
                <a:cs typeface="Times New Roman"/>
              </a:rPr>
              <a:t>químicacosmética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conocimiento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1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sustancias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20339" y="2784003"/>
            <a:ext cx="643191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718185" algn="l"/>
                <a:tab pos="2529205" algn="l"/>
                <a:tab pos="3156585" algn="l"/>
                <a:tab pos="3963035" algn="l"/>
                <a:tab pos="5376545" algn="l"/>
              </a:tabLst>
            </a:pPr>
            <a:r>
              <a:rPr sz="2800" spc="-25" dirty="0">
                <a:latin typeface="Times New Roman"/>
                <a:cs typeface="Times New Roman"/>
              </a:rPr>
              <a:t>los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5" dirty="0">
                <a:latin typeface="Times New Roman"/>
                <a:cs typeface="Times New Roman"/>
              </a:rPr>
              <a:t>productos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uso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estético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debido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2393" y="3320112"/>
            <a:ext cx="531622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2242820" algn="l"/>
                <a:tab pos="4059554" algn="l"/>
              </a:tabLst>
            </a:pPr>
            <a:r>
              <a:rPr sz="2800" spc="40" dirty="0">
                <a:latin typeface="Times New Roman"/>
                <a:cs typeface="Times New Roman"/>
              </a:rPr>
              <a:t>ingredientes,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principios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activosy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08342" y="3320112"/>
            <a:ext cx="1283970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800" spc="55" dirty="0">
                <a:latin typeface="Times New Roman"/>
                <a:cs typeface="Times New Roman"/>
              </a:rPr>
              <a:t>espectro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27745" y="1604561"/>
            <a:ext cx="3623945" cy="2170430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5"/>
              </a:spcBef>
              <a:tabLst>
                <a:tab pos="543560" algn="l"/>
                <a:tab pos="2700020" algn="l"/>
                <a:tab pos="3322320" algn="l"/>
              </a:tabLst>
            </a:pP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intervención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endParaRPr sz="2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865"/>
              </a:spcBef>
            </a:pP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5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sus</a:t>
            </a:r>
            <a:endParaRPr sz="2800">
              <a:latin typeface="Times New Roman"/>
              <a:cs typeface="Times New Roman"/>
            </a:endParaRPr>
          </a:p>
          <a:p>
            <a:pPr marL="3256915" marR="5080" indent="-571500" algn="r">
              <a:lnSpc>
                <a:spcPct val="125600"/>
              </a:lnSpc>
              <a:tabLst>
                <a:tab pos="3138170" algn="l"/>
              </a:tabLst>
            </a:pPr>
            <a:r>
              <a:rPr sz="2800" spc="110" dirty="0">
                <a:latin typeface="Times New Roman"/>
                <a:cs typeface="Times New Roman"/>
              </a:rPr>
              <a:t>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7156" y="2676782"/>
            <a:ext cx="2285365" cy="16338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50" dirty="0">
                <a:latin typeface="Times New Roman"/>
                <a:cs typeface="Times New Roman"/>
              </a:rPr>
              <a:t>reacciones</a:t>
            </a:r>
            <a:r>
              <a:rPr sz="2800" spc="380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spc="55" dirty="0">
                <a:latin typeface="Times New Roman"/>
                <a:cs typeface="Times New Roman"/>
              </a:rPr>
              <a:t>formulaciones, acción.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1079591"/>
            <a:ext cx="80416" cy="80415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47156" y="4821217"/>
            <a:ext cx="10104755" cy="69951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60" dirty="0">
                <a:latin typeface="Times New Roman"/>
                <a:cs typeface="Times New Roman"/>
              </a:rPr>
              <a:t>Al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finalizar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curso,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estudiante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debe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conocer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conceptos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85" dirty="0">
                <a:latin typeface="Times New Roman"/>
                <a:cs typeface="Times New Roman"/>
              </a:rPr>
              <a:t>estructuras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químicacosmética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ejercicio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diario</a:t>
            </a:r>
            <a:r>
              <a:rPr sz="2800" spc="3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32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spc="60" dirty="0">
                <a:latin typeface="Times New Roman"/>
                <a:cs typeface="Times New Roman"/>
              </a:rPr>
              <a:t>actividades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debidoa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será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capaz</a:t>
            </a:r>
            <a:r>
              <a:rPr sz="2800" spc="4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desarrollar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productos,</a:t>
            </a:r>
            <a:r>
              <a:rPr sz="2800" spc="44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135" dirty="0">
                <a:latin typeface="Times New Roman"/>
                <a:cs typeface="Times New Roman"/>
              </a:rPr>
              <a:t>modo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pueda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identificar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estos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actúanen</a:t>
            </a:r>
            <a:r>
              <a:rPr sz="2800" spc="70" dirty="0">
                <a:latin typeface="Times New Roman"/>
                <a:cs typeface="Times New Roman"/>
              </a:rPr>
              <a:t> la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piel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es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forma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asimilación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sirviendo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apoyo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0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tratamientos </a:t>
            </a:r>
            <a:r>
              <a:rPr sz="2800" dirty="0">
                <a:latin typeface="Times New Roman"/>
                <a:cs typeface="Times New Roman"/>
              </a:rPr>
              <a:t>estéticos,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controlar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prevenir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patologías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cutáneas</a:t>
            </a:r>
            <a:r>
              <a:rPr sz="2800" spc="39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spc="75" dirty="0">
                <a:latin typeface="Times New Roman"/>
                <a:cs typeface="Times New Roman"/>
              </a:rPr>
              <a:t>distintos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tipos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pacientes.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Competencias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spc="-40" dirty="0">
                <a:latin typeface="Times New Roman"/>
                <a:cs typeface="Times New Roman"/>
              </a:rPr>
              <a:t>Competencias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Generales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tabLst>
                <a:tab pos="2362200" algn="l"/>
                <a:tab pos="2839720" algn="l"/>
                <a:tab pos="4124325" algn="l"/>
                <a:tab pos="5040630" algn="l"/>
                <a:tab pos="6441440" algn="l"/>
                <a:tab pos="8843645" algn="l"/>
                <a:tab pos="9618980" algn="l"/>
              </a:tabLst>
            </a:pPr>
            <a:r>
              <a:rPr sz="2800" spc="110" dirty="0">
                <a:latin typeface="Times New Roman"/>
                <a:cs typeface="Times New Roman"/>
              </a:rPr>
              <a:t>Programa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tiempo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30" dirty="0">
                <a:latin typeface="Times New Roman"/>
                <a:cs typeface="Times New Roman"/>
              </a:rPr>
              <a:t>para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cumplir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eficientemente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con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sus </a:t>
            </a:r>
            <a:r>
              <a:rPr sz="2800" spc="65" dirty="0">
                <a:latin typeface="Times New Roman"/>
                <a:cs typeface="Times New Roman"/>
              </a:rPr>
              <a:t>estudios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tareas.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2151810"/>
            <a:ext cx="80416" cy="80415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854747" y="11897862"/>
            <a:ext cx="525970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1623060" algn="l"/>
                <a:tab pos="2604135" algn="l"/>
                <a:tab pos="3146425" algn="l"/>
              </a:tabLst>
            </a:pPr>
            <a:r>
              <a:rPr sz="2800" spc="110" dirty="0">
                <a:latin typeface="Times New Roman"/>
                <a:cs typeface="Times New Roman"/>
              </a:rPr>
              <a:t>Coopera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30" dirty="0">
                <a:latin typeface="Times New Roman"/>
                <a:cs typeface="Times New Roman"/>
              </a:rPr>
              <a:t>para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cumplimiento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77885" y="11897862"/>
            <a:ext cx="1100455" cy="45465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655320" algn="l"/>
              </a:tabLst>
            </a:pP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los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54747" y="12326749"/>
            <a:ext cx="6409055" cy="1097915"/>
          </a:xfrm>
          <a:prstGeom prst="rect">
            <a:avLst/>
          </a:prstGeom>
        </p:spPr>
        <p:txBody>
          <a:bodyPr vert="horz" wrap="square" lIns="0" tIns="1212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5"/>
              </a:spcBef>
            </a:pPr>
            <a:r>
              <a:rPr sz="2800" spc="85" dirty="0">
                <a:latin typeface="Times New Roman"/>
                <a:cs typeface="Times New Roman"/>
              </a:rPr>
              <a:t>asignatura.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  <a:tabLst>
                <a:tab pos="1978660" algn="l"/>
                <a:tab pos="2842895" algn="l"/>
                <a:tab pos="4098290" algn="l"/>
              </a:tabLst>
            </a:pPr>
            <a:r>
              <a:rPr sz="2800" spc="90" dirty="0">
                <a:latin typeface="Times New Roman"/>
                <a:cs typeface="Times New Roman"/>
              </a:rPr>
              <a:t>Comunica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sus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ideas,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5" dirty="0">
                <a:latin typeface="Times New Roman"/>
                <a:cs typeface="Times New Roman"/>
              </a:rPr>
              <a:t>conocimientos,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29803" y="11897862"/>
            <a:ext cx="2721610" cy="152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3825">
              <a:lnSpc>
                <a:spcPct val="100000"/>
              </a:lnSpc>
              <a:spcBef>
                <a:spcPts val="115"/>
              </a:spcBef>
              <a:tabLst>
                <a:tab pos="1790064" algn="l"/>
                <a:tab pos="2432685" algn="l"/>
              </a:tabLst>
            </a:pPr>
            <a:r>
              <a:rPr sz="2800" spc="45" dirty="0">
                <a:latin typeface="Times New Roman"/>
                <a:cs typeface="Times New Roman"/>
              </a:rPr>
              <a:t>objetivos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529840" algn="l"/>
              </a:tabLst>
            </a:pPr>
            <a:r>
              <a:rPr sz="2800" spc="50" dirty="0">
                <a:latin typeface="Times New Roman"/>
                <a:cs typeface="Times New Roman"/>
              </a:rPr>
              <a:t>observaciones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3224028"/>
            <a:ext cx="80416" cy="8041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4296248"/>
            <a:ext cx="80416" cy="8041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4832356"/>
            <a:ext cx="80416" cy="8041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7512903"/>
            <a:ext cx="80416" cy="80415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8585122"/>
            <a:ext cx="80416" cy="8041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247156" y="13398968"/>
            <a:ext cx="10104755" cy="5386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760" marR="1649730" algn="just">
              <a:lnSpc>
                <a:spcPct val="125600"/>
              </a:lnSpc>
              <a:spcBef>
                <a:spcPts val="95"/>
              </a:spcBef>
            </a:pPr>
            <a:r>
              <a:rPr sz="2800" spc="50" dirty="0">
                <a:latin typeface="Times New Roman"/>
                <a:cs typeface="Times New Roman"/>
              </a:rPr>
              <a:t>conclusiones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35" dirty="0">
                <a:latin typeface="Times New Roman"/>
                <a:cs typeface="Times New Roman"/>
              </a:rPr>
              <a:t>modo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claro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sin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ambigüedades. </a:t>
            </a:r>
            <a:r>
              <a:rPr sz="2800" spc="125" dirty="0">
                <a:latin typeface="Times New Roman"/>
                <a:cs typeface="Times New Roman"/>
              </a:rPr>
              <a:t>Trabaja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equipo.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  <a:spcBef>
                <a:spcPts val="5"/>
              </a:spcBef>
            </a:pPr>
            <a:r>
              <a:rPr sz="2800" spc="65" dirty="0">
                <a:latin typeface="Times New Roman"/>
                <a:cs typeface="Times New Roman"/>
              </a:rPr>
              <a:t>Aplica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conocimientos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spc="95" dirty="0">
                <a:latin typeface="Times New Roman"/>
                <a:cs typeface="Times New Roman"/>
              </a:rPr>
              <a:t>adquiridos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tiene</a:t>
            </a:r>
            <a:r>
              <a:rPr sz="2800" spc="24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capacidadde </a:t>
            </a:r>
            <a:r>
              <a:rPr sz="2800" spc="45" dirty="0">
                <a:latin typeface="Times New Roman"/>
                <a:cs typeface="Times New Roman"/>
              </a:rPr>
              <a:t>resolver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problemas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entornos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nuevos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114" dirty="0">
                <a:latin typeface="Times New Roman"/>
                <a:cs typeface="Times New Roman"/>
              </a:rPr>
              <a:t>  </a:t>
            </a:r>
            <a:r>
              <a:rPr sz="2800" spc="100" dirty="0">
                <a:latin typeface="Times New Roman"/>
                <a:cs typeface="Times New Roman"/>
              </a:rPr>
              <a:t>poco</a:t>
            </a:r>
            <a:r>
              <a:rPr sz="2800" spc="12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conocidos </a:t>
            </a:r>
            <a:r>
              <a:rPr sz="2800" spc="114" dirty="0">
                <a:latin typeface="Times New Roman"/>
                <a:cs typeface="Times New Roman"/>
              </a:rPr>
              <a:t>dentro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contextos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relacionados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su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área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estudio.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0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40" dirty="0">
                <a:latin typeface="Times New Roman"/>
                <a:cs typeface="Times New Roman"/>
              </a:rPr>
              <a:t>Competencias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Básicas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tabLst>
                <a:tab pos="2374265" algn="l"/>
                <a:tab pos="2813050" algn="l"/>
                <a:tab pos="4041775" algn="l"/>
                <a:tab pos="4577715" algn="l"/>
                <a:tab pos="6688455" algn="l"/>
                <a:tab pos="7302500" algn="l"/>
                <a:tab pos="7839075" algn="l"/>
                <a:tab pos="9316720" algn="l"/>
                <a:tab pos="9756140" algn="l"/>
              </a:tabLst>
            </a:pPr>
            <a:r>
              <a:rPr sz="2800" spc="70" dirty="0">
                <a:latin typeface="Times New Roman"/>
                <a:cs typeface="Times New Roman"/>
              </a:rPr>
              <a:t>Reconoce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85" dirty="0">
                <a:latin typeface="Times New Roman"/>
                <a:cs typeface="Times New Roman"/>
              </a:rPr>
              <a:t>valora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90" dirty="0">
                <a:latin typeface="Times New Roman"/>
                <a:cs typeface="Times New Roman"/>
              </a:rPr>
              <a:t>importancia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la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química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su </a:t>
            </a:r>
            <a:r>
              <a:rPr sz="2800" spc="65" dirty="0">
                <a:latin typeface="Times New Roman"/>
                <a:cs typeface="Times New Roman"/>
              </a:rPr>
              <a:t>aplicación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cosmetología.</a:t>
            </a:r>
            <a:endParaRPr sz="2800">
              <a:latin typeface="Times New Roman"/>
              <a:cs typeface="Times New Roman"/>
            </a:endParaRPr>
          </a:p>
          <a:p>
            <a:pPr marL="619760">
              <a:lnSpc>
                <a:spcPct val="100000"/>
              </a:lnSpc>
              <a:spcBef>
                <a:spcPts val="865"/>
              </a:spcBef>
            </a:pPr>
            <a:r>
              <a:rPr sz="2800" spc="-35" dirty="0">
                <a:latin typeface="Times New Roman"/>
                <a:cs typeface="Times New Roman"/>
              </a:rPr>
              <a:t>Adquiere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65" dirty="0">
                <a:latin typeface="Times New Roman"/>
                <a:cs typeface="Times New Roman"/>
              </a:rPr>
              <a:t>cocimientos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destrezas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que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85" dirty="0">
                <a:latin typeface="Times New Roman"/>
                <a:cs typeface="Times New Roman"/>
              </a:rPr>
              <a:t>le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permitani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55" dirty="0">
                <a:latin typeface="Times New Roman"/>
                <a:cs typeface="Times New Roman"/>
              </a:rPr>
              <a:t>dentificar,</a:t>
            </a:r>
            <a:r>
              <a:rPr sz="2800" spc="-1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diseñar,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31679" y="18962670"/>
            <a:ext cx="5020310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ASIGNATURA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8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70" dirty="0">
                <a:solidFill>
                  <a:srgbClr val="F15C0E"/>
                </a:solidFill>
                <a:latin typeface="Tahoma"/>
                <a:cs typeface="Tahoma"/>
              </a:rPr>
              <a:t>9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965733"/>
            <a:ext cx="80416" cy="8041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4110170"/>
            <a:ext cx="80416" cy="8041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4646280"/>
            <a:ext cx="80416" cy="804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5182389"/>
            <a:ext cx="80416" cy="804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5718499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10543482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1615701"/>
            <a:ext cx="80416" cy="8041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2687920"/>
            <a:ext cx="80416" cy="8041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13760138"/>
            <a:ext cx="80416" cy="8041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247156" y="1068454"/>
            <a:ext cx="10104755" cy="17717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19760" marR="5080" indent="17780">
              <a:lnSpc>
                <a:spcPct val="125600"/>
              </a:lnSpc>
              <a:spcBef>
                <a:spcPts val="95"/>
              </a:spcBef>
              <a:tabLst>
                <a:tab pos="2519680" algn="l"/>
                <a:tab pos="4262120" algn="l"/>
                <a:tab pos="6217285" algn="l"/>
                <a:tab pos="7726045" algn="l"/>
                <a:tab pos="8862060" algn="l"/>
                <a:tab pos="9559290" algn="l"/>
              </a:tabLst>
            </a:pPr>
            <a:r>
              <a:rPr sz="2800" spc="100" dirty="0">
                <a:latin typeface="Times New Roman"/>
                <a:cs typeface="Times New Roman"/>
              </a:rPr>
              <a:t>producir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supervisar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adecuado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cosmeticos </a:t>
            </a:r>
            <a:r>
              <a:rPr sz="2800" spc="55" dirty="0">
                <a:latin typeface="Times New Roman"/>
                <a:cs typeface="Times New Roman"/>
              </a:rPr>
              <a:t>Identifica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5" dirty="0">
                <a:latin typeface="Times New Roman"/>
                <a:cs typeface="Times New Roman"/>
              </a:rPr>
              <a:t>distintos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0" dirty="0">
                <a:latin typeface="Times New Roman"/>
                <a:cs typeface="Times New Roman"/>
              </a:rPr>
              <a:t>principios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5" dirty="0">
                <a:latin typeface="Times New Roman"/>
                <a:cs typeface="Times New Roman"/>
              </a:rPr>
              <a:t>activos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130" dirty="0">
                <a:latin typeface="Times New Roman"/>
                <a:cs typeface="Times New Roman"/>
              </a:rPr>
              <a:t>para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25" dirty="0">
                <a:latin typeface="Times New Roman"/>
                <a:cs typeface="Times New Roman"/>
              </a:rPr>
              <a:t>el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uso </a:t>
            </a:r>
            <a:r>
              <a:rPr sz="2800" spc="80" dirty="0">
                <a:latin typeface="Times New Roman"/>
                <a:cs typeface="Times New Roman"/>
              </a:rPr>
              <a:t>personalizado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elaboración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productos.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Times New Roman"/>
                <a:cs typeface="Times New Roman"/>
              </a:rPr>
              <a:t>Específicas:</a:t>
            </a:r>
            <a:endParaRPr sz="2800">
              <a:latin typeface="Times New Roman"/>
              <a:cs typeface="Times New Roman"/>
            </a:endParaRPr>
          </a:p>
          <a:p>
            <a:pPr marL="619760" marR="2215515">
              <a:lnSpc>
                <a:spcPct val="125600"/>
              </a:lnSpc>
            </a:pPr>
            <a:r>
              <a:rPr sz="2800" spc="105" dirty="0">
                <a:latin typeface="Times New Roman"/>
                <a:cs typeface="Times New Roman"/>
              </a:rPr>
              <a:t>Comprende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analizala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naturaleza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lamateria. </a:t>
            </a:r>
            <a:r>
              <a:rPr sz="2800" spc="65" dirty="0">
                <a:latin typeface="Times New Roman"/>
                <a:cs typeface="Times New Roman"/>
              </a:rPr>
              <a:t>Identifica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pH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substancias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piel.</a:t>
            </a:r>
            <a:endParaRPr sz="2800">
              <a:latin typeface="Times New Roman"/>
              <a:cs typeface="Times New Roman"/>
            </a:endParaRPr>
          </a:p>
          <a:p>
            <a:pPr marL="619760" marR="696595">
              <a:lnSpc>
                <a:spcPct val="125600"/>
              </a:lnSpc>
            </a:pPr>
            <a:r>
              <a:rPr sz="2800" spc="90" dirty="0">
                <a:latin typeface="Times New Roman"/>
                <a:cs typeface="Times New Roman"/>
              </a:rPr>
              <a:t>Conoce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ácidos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cosméticos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bases,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principios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45" dirty="0">
                <a:latin typeface="Times New Roman"/>
                <a:cs typeface="Times New Roman"/>
              </a:rPr>
              <a:t>activos. </a:t>
            </a:r>
            <a:r>
              <a:rPr sz="2800" spc="90" dirty="0">
                <a:latin typeface="Times New Roman"/>
                <a:cs typeface="Times New Roman"/>
              </a:rPr>
              <a:t>Conoce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sobre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reglas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seguridad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laboratorio.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800" b="1" spc="-35" dirty="0">
                <a:latin typeface="Times New Roman"/>
                <a:cs typeface="Times New Roman"/>
              </a:rPr>
              <a:t>Objetivo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la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Asignatura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70" dirty="0">
                <a:latin typeface="Times New Roman"/>
                <a:cs typeface="Times New Roman"/>
              </a:rPr>
              <a:t>Definir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intervención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química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cosmética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conocimiento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las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sustancias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reacciones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los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productosde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uso</a:t>
            </a:r>
            <a:r>
              <a:rPr sz="2800" spc="29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estético </a:t>
            </a:r>
            <a:r>
              <a:rPr sz="2800" spc="85" dirty="0">
                <a:latin typeface="Times New Roman"/>
                <a:cs typeface="Times New Roman"/>
              </a:rPr>
              <a:t>debido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formulaciones,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50" dirty="0">
                <a:latin typeface="Times New Roman"/>
                <a:cs typeface="Times New Roman"/>
              </a:rPr>
              <a:t>ingredientes,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principios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40" dirty="0">
                <a:latin typeface="Times New Roman"/>
                <a:cs typeface="Times New Roman"/>
              </a:rPr>
              <a:t>activosy </a:t>
            </a:r>
            <a:r>
              <a:rPr sz="2800" spc="65" dirty="0">
                <a:latin typeface="Times New Roman"/>
                <a:cs typeface="Times New Roman"/>
              </a:rPr>
              <a:t>espectro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acción.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64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latin typeface="Times New Roman"/>
                <a:cs typeface="Times New Roman"/>
              </a:rPr>
              <a:t>Logros</a:t>
            </a:r>
            <a:r>
              <a:rPr sz="2800" b="1" spc="-1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de</a:t>
            </a:r>
            <a:r>
              <a:rPr sz="2800" b="1" spc="-17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Aprendizaje: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</a:pPr>
            <a:r>
              <a:rPr sz="2800" spc="105" dirty="0">
                <a:latin typeface="Times New Roman"/>
                <a:cs typeface="Times New Roman"/>
              </a:rPr>
              <a:t>Comprende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información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leexplica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clase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19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pone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práctica.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</a:pPr>
            <a:r>
              <a:rPr sz="2800" spc="80" dirty="0">
                <a:latin typeface="Times New Roman"/>
                <a:cs typeface="Times New Roman"/>
              </a:rPr>
              <a:t>Realiza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cuestionarios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temas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específicos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65" dirty="0">
                <a:latin typeface="Times New Roman"/>
                <a:cs typeface="Times New Roman"/>
              </a:rPr>
              <a:t>servirán</a:t>
            </a:r>
            <a:r>
              <a:rPr sz="2800" spc="254" dirty="0">
                <a:latin typeface="Times New Roman"/>
                <a:cs typeface="Times New Roman"/>
              </a:rPr>
              <a:t> </a:t>
            </a:r>
            <a:r>
              <a:rPr sz="2800" spc="130" dirty="0">
                <a:latin typeface="Times New Roman"/>
                <a:cs typeface="Times New Roman"/>
              </a:rPr>
              <a:t>para </a:t>
            </a:r>
            <a:r>
              <a:rPr sz="2800" dirty="0">
                <a:latin typeface="Times New Roman"/>
                <a:cs typeface="Times New Roman"/>
              </a:rPr>
              <a:t>sus</a:t>
            </a:r>
            <a:r>
              <a:rPr sz="2800" spc="114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exámenes.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  <a:spcBef>
                <a:spcPts val="5"/>
              </a:spcBef>
              <a:tabLst>
                <a:tab pos="2139315" algn="l"/>
                <a:tab pos="4506595" algn="l"/>
                <a:tab pos="5240020" algn="l"/>
                <a:tab pos="6505575" algn="l"/>
                <a:tab pos="7435850" algn="l"/>
                <a:tab pos="9838055" algn="l"/>
              </a:tabLst>
            </a:pPr>
            <a:r>
              <a:rPr sz="2800" spc="70" dirty="0">
                <a:latin typeface="Times New Roman"/>
                <a:cs typeface="Times New Roman"/>
              </a:rPr>
              <a:t>Realiza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40" dirty="0">
                <a:latin typeface="Times New Roman"/>
                <a:cs typeface="Times New Roman"/>
              </a:rPr>
              <a:t>investigación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35" dirty="0">
                <a:latin typeface="Times New Roman"/>
                <a:cs typeface="Times New Roman"/>
              </a:rPr>
              <a:t>de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75" dirty="0">
                <a:latin typeface="Times New Roman"/>
                <a:cs typeface="Times New Roman"/>
              </a:rPr>
              <a:t>temas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que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60" dirty="0">
                <a:latin typeface="Times New Roman"/>
                <a:cs typeface="Times New Roman"/>
              </a:rPr>
              <a:t>complemente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35" dirty="0">
                <a:latin typeface="Times New Roman"/>
                <a:cs typeface="Times New Roman"/>
              </a:rPr>
              <a:t>el </a:t>
            </a:r>
            <a:r>
              <a:rPr sz="2800" spc="60" dirty="0">
                <a:latin typeface="Times New Roman"/>
                <a:cs typeface="Times New Roman"/>
              </a:rPr>
              <a:t>aprendizaje.</a:t>
            </a:r>
            <a:endParaRPr sz="2800">
              <a:latin typeface="Times New Roman"/>
              <a:cs typeface="Times New Roman"/>
            </a:endParaRPr>
          </a:p>
          <a:p>
            <a:pPr marL="619760" marR="5080">
              <a:lnSpc>
                <a:spcPct val="125600"/>
              </a:lnSpc>
            </a:pPr>
            <a:r>
              <a:rPr sz="2800" spc="125" dirty="0">
                <a:latin typeface="Times New Roman"/>
                <a:cs typeface="Times New Roman"/>
              </a:rPr>
              <a:t>Elabora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productos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55" dirty="0">
                <a:latin typeface="Times New Roman"/>
                <a:cs typeface="Times New Roman"/>
              </a:rPr>
              <a:t>básicos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inicio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base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14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sustancias </a:t>
            </a:r>
            <a:r>
              <a:rPr sz="2800" spc="80" dirty="0">
                <a:latin typeface="Times New Roman"/>
                <a:cs typeface="Times New Roman"/>
              </a:rPr>
              <a:t>naturales.</a:t>
            </a:r>
            <a:endParaRPr sz="2800">
              <a:latin typeface="Times New Roman"/>
              <a:cs typeface="Times New Roman"/>
            </a:endParaRPr>
          </a:p>
          <a:p>
            <a:pPr marL="12700" marR="6550025">
              <a:lnSpc>
                <a:spcPts val="8440"/>
              </a:lnSpc>
              <a:spcBef>
                <a:spcPts val="1130"/>
              </a:spcBef>
            </a:pPr>
            <a:r>
              <a:rPr sz="2800" b="1" spc="-25" dirty="0">
                <a:latin typeface="Times New Roman"/>
                <a:cs typeface="Times New Roman"/>
              </a:rPr>
              <a:t>Orientaciones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generales </a:t>
            </a:r>
            <a:r>
              <a:rPr sz="2800" b="1" spc="-30" dirty="0">
                <a:latin typeface="Times New Roman"/>
                <a:cs typeface="Times New Roman"/>
              </a:rPr>
              <a:t>Estimados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estudiantes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ts val="3095"/>
              </a:lnSpc>
            </a:pPr>
            <a:r>
              <a:rPr sz="2800" dirty="0">
                <a:latin typeface="Times New Roman"/>
                <a:cs typeface="Times New Roman"/>
              </a:rPr>
              <a:t>¡Bienvenidos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  </a:t>
            </a:r>
            <a:r>
              <a:rPr sz="2800" spc="75" dirty="0">
                <a:latin typeface="Times New Roman"/>
                <a:cs typeface="Times New Roman"/>
              </a:rPr>
              <a:t>asignatura!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110" dirty="0">
                <a:latin typeface="Times New Roman"/>
                <a:cs typeface="Times New Roman"/>
              </a:rPr>
              <a:t>Esta</a:t>
            </a:r>
            <a:r>
              <a:rPr sz="2800" spc="-33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guía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está  </a:t>
            </a:r>
            <a:r>
              <a:rPr sz="2800" spc="105" dirty="0">
                <a:latin typeface="Times New Roman"/>
                <a:cs typeface="Times New Roman"/>
              </a:rPr>
              <a:t>estructurada</a:t>
            </a:r>
            <a:r>
              <a:rPr sz="2800" spc="-3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6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tal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5600"/>
              </a:lnSpc>
            </a:pPr>
            <a:r>
              <a:rPr sz="2800" spc="120" dirty="0">
                <a:latin typeface="Times New Roman"/>
                <a:cs typeface="Times New Roman"/>
              </a:rPr>
              <a:t>manera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contenido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spc="114" dirty="0">
                <a:latin typeface="Times New Roman"/>
                <a:cs typeface="Times New Roman"/>
              </a:rPr>
              <a:t>cada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unidad</a:t>
            </a:r>
            <a:r>
              <a:rPr sz="2800" spc="7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sea</a:t>
            </a:r>
            <a:r>
              <a:rPr sz="2800" spc="6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fácil</a:t>
            </a:r>
            <a:r>
              <a:rPr sz="2800" spc="-155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de</a:t>
            </a:r>
            <a:r>
              <a:rPr sz="2800" spc="-1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entender, </a:t>
            </a:r>
            <a:r>
              <a:rPr sz="2800" spc="100" dirty="0">
                <a:latin typeface="Times New Roman"/>
                <a:cs typeface="Times New Roman"/>
              </a:rPr>
              <a:t>para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25" dirty="0">
                <a:latin typeface="Times New Roman"/>
                <a:cs typeface="Times New Roman"/>
              </a:rPr>
              <a:t>que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tus</a:t>
            </a:r>
            <a:r>
              <a:rPr sz="2800" spc="640" dirty="0">
                <a:latin typeface="Times New Roman"/>
                <a:cs typeface="Times New Roman"/>
              </a:rPr>
              <a:t>   </a:t>
            </a:r>
            <a:r>
              <a:rPr sz="2800" spc="65" dirty="0">
                <a:latin typeface="Times New Roman"/>
                <a:cs typeface="Times New Roman"/>
              </a:rPr>
              <a:t>estudios</a:t>
            </a:r>
            <a:r>
              <a:rPr sz="2800" spc="390" dirty="0">
                <a:latin typeface="Times New Roman"/>
                <a:cs typeface="Times New Roman"/>
              </a:rPr>
              <a:t>    </a:t>
            </a:r>
            <a:r>
              <a:rPr sz="2800" spc="65" dirty="0">
                <a:latin typeface="Times New Roman"/>
                <a:cs typeface="Times New Roman"/>
              </a:rPr>
              <a:t>sean</a:t>
            </a:r>
            <a:r>
              <a:rPr sz="2800" spc="390" dirty="0">
                <a:latin typeface="Times New Roman"/>
                <a:cs typeface="Times New Roman"/>
              </a:rPr>
              <a:t>    </a:t>
            </a:r>
            <a:r>
              <a:rPr sz="2800" spc="45" dirty="0">
                <a:latin typeface="Times New Roman"/>
                <a:cs typeface="Times New Roman"/>
              </a:rPr>
              <a:t>exitosos</a:t>
            </a:r>
            <a:r>
              <a:rPr sz="2800" spc="395" dirty="0">
                <a:latin typeface="Times New Roman"/>
                <a:cs typeface="Times New Roman"/>
              </a:rPr>
              <a:t>  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90" dirty="0">
                <a:latin typeface="Times New Roman"/>
                <a:cs typeface="Times New Roman"/>
              </a:rPr>
              <a:t>    </a:t>
            </a:r>
            <a:r>
              <a:rPr sz="2800" spc="50" dirty="0">
                <a:latin typeface="Times New Roman"/>
                <a:cs typeface="Times New Roman"/>
              </a:rPr>
              <a:t>alcances</a:t>
            </a:r>
            <a:r>
              <a:rPr sz="2800" spc="390" dirty="0">
                <a:latin typeface="Times New Roman"/>
                <a:cs typeface="Times New Roman"/>
              </a:rPr>
              <a:t>    </a:t>
            </a:r>
            <a:r>
              <a:rPr sz="2800" spc="65" dirty="0">
                <a:latin typeface="Times New Roman"/>
                <a:cs typeface="Times New Roman"/>
              </a:rPr>
              <a:t>tus </a:t>
            </a:r>
            <a:r>
              <a:rPr sz="2800" spc="55" dirty="0">
                <a:latin typeface="Times New Roman"/>
                <a:cs typeface="Times New Roman"/>
              </a:rPr>
              <a:t>objetivos</a:t>
            </a:r>
            <a:r>
              <a:rPr sz="2800" spc="-34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-3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aprendizaje.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Con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esta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guía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aprenderás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comprender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y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27071" y="18962580"/>
            <a:ext cx="5024755" cy="49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200" b="1" spc="-60" dirty="0">
                <a:solidFill>
                  <a:srgbClr val="F15C0E"/>
                </a:solidFill>
                <a:latin typeface="Tahoma"/>
                <a:cs typeface="Tahoma"/>
              </a:rPr>
              <a:t>GUÍA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45" dirty="0">
                <a:solidFill>
                  <a:srgbClr val="F15C0E"/>
                </a:solidFill>
                <a:latin typeface="Tahoma"/>
                <a:cs typeface="Tahoma"/>
              </a:rPr>
              <a:t>ESTUDIO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PARA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LA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ASIGNATURA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dirty="0">
                <a:solidFill>
                  <a:srgbClr val="F15C0E"/>
                </a:solidFill>
                <a:latin typeface="Tahoma"/>
                <a:cs typeface="Tahoma"/>
              </a:rPr>
              <a:t>DE</a:t>
            </a:r>
            <a:r>
              <a:rPr sz="1200" b="1" spc="-15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80" dirty="0">
                <a:solidFill>
                  <a:srgbClr val="F15C0E"/>
                </a:solidFill>
                <a:latin typeface="Tahoma"/>
                <a:cs typeface="Tahoma"/>
              </a:rPr>
              <a:t>QUÍMICA</a:t>
            </a:r>
            <a:r>
              <a:rPr sz="1200" b="1" spc="-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200" b="1" spc="-10" dirty="0">
                <a:solidFill>
                  <a:srgbClr val="F15C0E"/>
                </a:solidFill>
                <a:latin typeface="Tahoma"/>
                <a:cs typeface="Tahoma"/>
              </a:rPr>
              <a:t>COSMÉTICA</a:t>
            </a:r>
            <a:endParaRPr sz="1200">
              <a:latin typeface="Tahoma"/>
              <a:cs typeface="Tahoma"/>
            </a:endParaRPr>
          </a:p>
          <a:p>
            <a:pPr marR="5080" algn="r">
              <a:lnSpc>
                <a:spcPct val="100000"/>
              </a:lnSpc>
              <a:spcBef>
                <a:spcPts val="30"/>
              </a:spcBef>
            </a:pPr>
            <a:r>
              <a:rPr sz="1850" dirty="0">
                <a:solidFill>
                  <a:srgbClr val="F15C0E"/>
                </a:solidFill>
                <a:latin typeface="Tahoma"/>
                <a:cs typeface="Tahoma"/>
              </a:rPr>
              <a:t>|</a:t>
            </a:r>
            <a:r>
              <a:rPr sz="1850" spc="19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-305" dirty="0">
                <a:solidFill>
                  <a:srgbClr val="F15C0E"/>
                </a:solidFill>
                <a:latin typeface="Tahoma"/>
                <a:cs typeface="Tahoma"/>
              </a:rPr>
              <a:t>1</a:t>
            </a:r>
            <a:r>
              <a:rPr sz="1850" spc="-320" dirty="0">
                <a:solidFill>
                  <a:srgbClr val="F15C0E"/>
                </a:solidFill>
                <a:latin typeface="Tahoma"/>
                <a:cs typeface="Tahoma"/>
              </a:rPr>
              <a:t> </a:t>
            </a:r>
            <a:r>
              <a:rPr sz="1850" spc="210" dirty="0">
                <a:solidFill>
                  <a:srgbClr val="F15C0E"/>
                </a:solidFill>
                <a:latin typeface="Tahoma"/>
                <a:cs typeface="Tahoma"/>
              </a:rPr>
              <a:t>0</a:t>
            </a:r>
            <a:endParaRPr sz="18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4068" y="3037952"/>
            <a:ext cx="80416" cy="804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4110170"/>
            <a:ext cx="80416" cy="8041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6254608"/>
            <a:ext cx="80416" cy="8041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7862936"/>
            <a:ext cx="80416" cy="8041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44068" y="8935154"/>
            <a:ext cx="80416" cy="8041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47156" y="1068454"/>
            <a:ext cx="10104755" cy="9139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25600"/>
              </a:lnSpc>
              <a:spcBef>
                <a:spcPts val="95"/>
              </a:spcBef>
            </a:pPr>
            <a:r>
              <a:rPr sz="2800" spc="90" dirty="0">
                <a:latin typeface="Times New Roman"/>
                <a:cs typeface="Times New Roman"/>
              </a:rPr>
              <a:t>analizar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información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concerniente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100" dirty="0">
                <a:latin typeface="Times New Roman"/>
                <a:cs typeface="Times New Roman"/>
              </a:rPr>
              <a:t>materia</a:t>
            </a:r>
            <a:r>
              <a:rPr sz="2800" spc="22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desarrollada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en </a:t>
            </a:r>
            <a:r>
              <a:rPr sz="2800" dirty="0">
                <a:latin typeface="Times New Roman"/>
                <a:cs typeface="Times New Roman"/>
              </a:rPr>
              <a:t>clase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complementar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misma</a:t>
            </a:r>
            <a:r>
              <a:rPr sz="2800" spc="36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125" dirty="0">
                <a:latin typeface="Times New Roman"/>
                <a:cs typeface="Times New Roman"/>
              </a:rPr>
              <a:t>trabajo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autónomo</a:t>
            </a:r>
            <a:r>
              <a:rPr sz="2800" spc="355" dirty="0">
                <a:latin typeface="Times New Roman"/>
                <a:cs typeface="Times New Roman"/>
              </a:rPr>
              <a:t>  </a:t>
            </a:r>
            <a:r>
              <a:rPr sz="2800" spc="35" dirty="0">
                <a:latin typeface="Times New Roman"/>
                <a:cs typeface="Times New Roman"/>
              </a:rPr>
              <a:t>de </a:t>
            </a:r>
            <a:r>
              <a:rPr sz="2800" spc="70" dirty="0">
                <a:latin typeface="Times New Roman"/>
                <a:cs typeface="Times New Roman"/>
              </a:rPr>
              <a:t>aprendizaje.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Para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ello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te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remendamos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siguiente: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  <a:spcBef>
                <a:spcPts val="5"/>
              </a:spcBef>
            </a:pPr>
            <a:r>
              <a:rPr sz="2800" b="1" dirty="0">
                <a:latin typeface="Times New Roman"/>
                <a:cs typeface="Times New Roman"/>
              </a:rPr>
              <a:t>Organiza</a:t>
            </a:r>
            <a:r>
              <a:rPr sz="2800" b="1" spc="16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tu</a:t>
            </a:r>
            <a:r>
              <a:rPr sz="2800" b="1" spc="16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tiempo:</a:t>
            </a:r>
            <a:r>
              <a:rPr sz="2800" b="1" spc="165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Dedica</a:t>
            </a:r>
            <a:r>
              <a:rPr sz="2800" spc="16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tiempo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regular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160" dirty="0">
                <a:latin typeface="Times New Roman"/>
                <a:cs typeface="Times New Roman"/>
              </a:rPr>
              <a:t>a</a:t>
            </a:r>
            <a:r>
              <a:rPr sz="2800" spc="165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estudiar</a:t>
            </a:r>
            <a:r>
              <a:rPr sz="2800" spc="160" dirty="0">
                <a:latin typeface="Times New Roman"/>
                <a:cs typeface="Times New Roman"/>
              </a:rPr>
              <a:t>  </a:t>
            </a:r>
            <a:r>
              <a:rPr sz="2800" spc="-50" dirty="0">
                <a:latin typeface="Times New Roman"/>
                <a:cs typeface="Times New Roman"/>
              </a:rPr>
              <a:t>y </a:t>
            </a:r>
            <a:r>
              <a:rPr sz="2800" spc="100" dirty="0">
                <a:latin typeface="Times New Roman"/>
                <a:cs typeface="Times New Roman"/>
              </a:rPr>
              <a:t>repasar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la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clase,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estableciendo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un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120" dirty="0">
                <a:latin typeface="Times New Roman"/>
                <a:cs typeface="Times New Roman"/>
              </a:rPr>
              <a:t>horario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fijo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4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cumpliéndolo. </a:t>
            </a:r>
            <a:r>
              <a:rPr sz="2800" b="1" dirty="0">
                <a:latin typeface="Times New Roman"/>
                <a:cs typeface="Times New Roman"/>
              </a:rPr>
              <a:t>Participa</a:t>
            </a:r>
            <a:r>
              <a:rPr sz="2800" b="1" spc="240" dirty="0">
                <a:latin typeface="Times New Roman"/>
                <a:cs typeface="Times New Roman"/>
              </a:rPr>
              <a:t> </a:t>
            </a:r>
            <a:r>
              <a:rPr sz="2800" b="1" spc="-30" dirty="0">
                <a:latin typeface="Times New Roman"/>
                <a:cs typeface="Times New Roman"/>
              </a:rPr>
              <a:t>activamente:</a:t>
            </a:r>
            <a:r>
              <a:rPr sz="2800" b="1" spc="24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Realiza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ejercicios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prácticos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participa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discusiones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85" dirty="0">
                <a:latin typeface="Times New Roman"/>
                <a:cs typeface="Times New Roman"/>
              </a:rPr>
              <a:t>reforzar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45" dirty="0">
                <a:latin typeface="Times New Roman"/>
                <a:cs typeface="Times New Roman"/>
              </a:rPr>
              <a:t>tu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80" dirty="0">
                <a:latin typeface="Times New Roman"/>
                <a:cs typeface="Times New Roman"/>
              </a:rPr>
              <a:t>comprensión.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105" dirty="0">
                <a:latin typeface="Times New Roman"/>
                <a:cs typeface="Times New Roman"/>
              </a:rPr>
              <a:t>Consulta</a:t>
            </a:r>
            <a:r>
              <a:rPr sz="2800" spc="70" dirty="0">
                <a:latin typeface="Times New Roman"/>
                <a:cs typeface="Times New Roman"/>
              </a:rPr>
              <a:t>  </a:t>
            </a:r>
            <a:r>
              <a:rPr sz="2800" spc="-25" dirty="0">
                <a:latin typeface="Times New Roman"/>
                <a:cs typeface="Times New Roman"/>
              </a:rPr>
              <a:t>los </a:t>
            </a:r>
            <a:r>
              <a:rPr sz="2800" spc="70" dirty="0">
                <a:latin typeface="Times New Roman"/>
                <a:cs typeface="Times New Roman"/>
              </a:rPr>
              <a:t>textos</a:t>
            </a:r>
            <a:r>
              <a:rPr sz="2800" spc="55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consulta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140" dirty="0">
                <a:latin typeface="Times New Roman"/>
                <a:cs typeface="Times New Roman"/>
              </a:rPr>
              <a:t>PEA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que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lo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encuentras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56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Aula </a:t>
            </a:r>
            <a:r>
              <a:rPr sz="2800" spc="65" dirty="0">
                <a:latin typeface="Times New Roman"/>
                <a:cs typeface="Times New Roman"/>
              </a:rPr>
              <a:t>Virtual.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Practica</a:t>
            </a:r>
            <a:r>
              <a:rPr sz="2800" b="1" spc="4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el</a:t>
            </a:r>
            <a:r>
              <a:rPr sz="2800" b="1" spc="40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aprendizaje</a:t>
            </a:r>
            <a:r>
              <a:rPr sz="2800" b="1" spc="4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colaborativo:</a:t>
            </a:r>
            <a:r>
              <a:rPr sz="2800" b="1" spc="400" dirty="0">
                <a:latin typeface="Times New Roman"/>
                <a:cs typeface="Times New Roman"/>
              </a:rPr>
              <a:t> </a:t>
            </a:r>
            <a:r>
              <a:rPr sz="2800" spc="125" dirty="0">
                <a:latin typeface="Times New Roman"/>
                <a:cs typeface="Times New Roman"/>
              </a:rPr>
              <a:t>Trabaja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equipo</a:t>
            </a:r>
            <a:r>
              <a:rPr sz="2800" spc="40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con </a:t>
            </a:r>
            <a:r>
              <a:rPr sz="2800" spc="95" dirty="0">
                <a:latin typeface="Times New Roman"/>
                <a:cs typeface="Times New Roman"/>
              </a:rPr>
              <a:t>compañeros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clase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65" dirty="0">
                <a:latin typeface="Times New Roman"/>
                <a:cs typeface="Times New Roman"/>
              </a:rPr>
              <a:t>discutir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spc="70" dirty="0">
                <a:latin typeface="Times New Roman"/>
                <a:cs typeface="Times New Roman"/>
              </a:rPr>
              <a:t>conceptos,</a:t>
            </a:r>
            <a:r>
              <a:rPr sz="2800" spc="56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resolver </a:t>
            </a:r>
            <a:r>
              <a:rPr sz="2800" spc="90" dirty="0">
                <a:latin typeface="Times New Roman"/>
                <a:cs typeface="Times New Roman"/>
              </a:rPr>
              <a:t>problemas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compartir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5" dirty="0">
                <a:latin typeface="Times New Roman"/>
                <a:cs typeface="Times New Roman"/>
              </a:rPr>
              <a:t>conocimientos.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spc="-30" dirty="0">
                <a:latin typeface="Times New Roman"/>
                <a:cs typeface="Times New Roman"/>
              </a:rPr>
              <a:t>Consulta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Times New Roman"/>
                <a:cs typeface="Times New Roman"/>
              </a:rPr>
              <a:t>recursos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adicionales: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Utiliza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libros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texto,</a:t>
            </a:r>
            <a:r>
              <a:rPr sz="2800" spc="-4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tutoriales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50" dirty="0">
                <a:latin typeface="Times New Roman"/>
                <a:cs typeface="Times New Roman"/>
              </a:rPr>
              <a:t>línea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y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10" dirty="0">
                <a:latin typeface="Times New Roman"/>
                <a:cs typeface="Times New Roman"/>
              </a:rPr>
              <a:t>otros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recursos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complementar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145" dirty="0">
                <a:latin typeface="Times New Roman"/>
                <a:cs typeface="Times New Roman"/>
              </a:rPr>
              <a:t>tu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aprendizaje.</a:t>
            </a:r>
            <a:endParaRPr sz="2800">
              <a:latin typeface="Times New Roman"/>
              <a:cs typeface="Times New Roman"/>
            </a:endParaRPr>
          </a:p>
          <a:p>
            <a:pPr marL="619760" marR="5080" algn="just">
              <a:lnSpc>
                <a:spcPct val="125600"/>
              </a:lnSpc>
            </a:pPr>
            <a:r>
              <a:rPr sz="2800" b="1" dirty="0">
                <a:latin typeface="Times New Roman"/>
                <a:cs typeface="Times New Roman"/>
              </a:rPr>
              <a:t>Consultas:</a:t>
            </a:r>
            <a:r>
              <a:rPr sz="2800" b="1" spc="270" dirty="0">
                <a:latin typeface="Times New Roman"/>
                <a:cs typeface="Times New Roman"/>
              </a:rPr>
              <a:t>  </a:t>
            </a:r>
            <a:r>
              <a:rPr sz="2800" spc="210" dirty="0">
                <a:latin typeface="Times New Roman"/>
                <a:cs typeface="Times New Roman"/>
              </a:rPr>
              <a:t>No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dudes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60" dirty="0">
                <a:latin typeface="Times New Roman"/>
                <a:cs typeface="Times New Roman"/>
              </a:rPr>
              <a:t>en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75" dirty="0">
                <a:latin typeface="Times New Roman"/>
                <a:cs typeface="Times New Roman"/>
              </a:rPr>
              <a:t>pedir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120" dirty="0">
                <a:latin typeface="Times New Roman"/>
                <a:cs typeface="Times New Roman"/>
              </a:rPr>
              <a:t>ayuda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si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tienes</a:t>
            </a:r>
            <a:r>
              <a:rPr sz="2800" spc="275" dirty="0">
                <a:latin typeface="Times New Roman"/>
                <a:cs typeface="Times New Roman"/>
              </a:rPr>
              <a:t>  </a:t>
            </a:r>
            <a:r>
              <a:rPr sz="2800" spc="114" dirty="0">
                <a:latin typeface="Times New Roman"/>
                <a:cs typeface="Times New Roman"/>
              </a:rPr>
              <a:t>dudas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spc="90" dirty="0">
                <a:latin typeface="Times New Roman"/>
                <a:cs typeface="Times New Roman"/>
              </a:rPr>
              <a:t>o </a:t>
            </a:r>
            <a:r>
              <a:rPr sz="2800" spc="50" dirty="0">
                <a:latin typeface="Times New Roman"/>
                <a:cs typeface="Times New Roman"/>
              </a:rPr>
              <a:t>dificultades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85" dirty="0">
                <a:latin typeface="Times New Roman"/>
                <a:cs typeface="Times New Roman"/>
              </a:rPr>
              <a:t>con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Times New Roman"/>
                <a:cs typeface="Times New Roman"/>
              </a:rPr>
              <a:t>algún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tema.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75" dirty="0">
                <a:latin typeface="Times New Roman"/>
                <a:cs typeface="Times New Roman"/>
              </a:rPr>
              <a:t>Utiliza</a:t>
            </a:r>
            <a:r>
              <a:rPr sz="2800" spc="10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recursos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como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el</a:t>
            </a:r>
            <a:r>
              <a:rPr sz="2800" spc="100" dirty="0">
                <a:latin typeface="Times New Roman"/>
                <a:cs typeface="Times New Roman"/>
              </a:rPr>
              <a:t> </a:t>
            </a:r>
            <a:r>
              <a:rPr sz="2800" spc="70" dirty="0">
                <a:latin typeface="Times New Roman"/>
                <a:cs typeface="Times New Roman"/>
              </a:rPr>
              <a:t>profesor </a:t>
            </a:r>
            <a:r>
              <a:rPr sz="2800" spc="140" dirty="0">
                <a:latin typeface="Times New Roman"/>
                <a:cs typeface="Times New Roman"/>
              </a:rPr>
              <a:t>o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compañeros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60" dirty="0">
                <a:latin typeface="Times New Roman"/>
                <a:cs typeface="Times New Roman"/>
              </a:rPr>
              <a:t>de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clase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150" dirty="0">
                <a:latin typeface="Times New Roman"/>
                <a:cs typeface="Times New Roman"/>
              </a:rPr>
              <a:t>para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Times New Roman"/>
                <a:cs typeface="Times New Roman"/>
              </a:rPr>
              <a:t>aclarar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0" dirty="0">
                <a:latin typeface="Times New Roman"/>
                <a:cs typeface="Times New Roman"/>
              </a:rPr>
              <a:t>tus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95" dirty="0">
                <a:latin typeface="Times New Roman"/>
                <a:cs typeface="Times New Roman"/>
              </a:rPr>
              <a:t>dudas.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GUÍA</a:t>
            </a:r>
            <a:r>
              <a:rPr spc="-20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45" dirty="0"/>
              <a:t>ESTUDIO</a:t>
            </a:r>
            <a:r>
              <a:rPr spc="-15" dirty="0"/>
              <a:t> </a:t>
            </a:r>
            <a:r>
              <a:rPr dirty="0"/>
              <a:t>PARA</a:t>
            </a:r>
            <a:r>
              <a:rPr spc="-15" dirty="0"/>
              <a:t> </a:t>
            </a:r>
            <a:r>
              <a:rPr dirty="0"/>
              <a:t>LA</a:t>
            </a:r>
            <a:r>
              <a:rPr spc="-15" dirty="0"/>
              <a:t> </a:t>
            </a:r>
            <a:r>
              <a:rPr spc="-20" dirty="0"/>
              <a:t>ASIGNATURA</a:t>
            </a:r>
            <a:r>
              <a:rPr spc="-15" dirty="0"/>
              <a:t> </a:t>
            </a:r>
            <a:r>
              <a:rPr dirty="0"/>
              <a:t>DE</a:t>
            </a:r>
            <a:r>
              <a:rPr spc="-15" dirty="0"/>
              <a:t> </a:t>
            </a:r>
            <a:r>
              <a:rPr spc="-80" dirty="0"/>
              <a:t>QUÍMICA</a:t>
            </a:r>
            <a:r>
              <a:rPr spc="-20" dirty="0"/>
              <a:t> </a:t>
            </a:r>
            <a:r>
              <a:rPr spc="-10" dirty="0"/>
              <a:t>COSMÉTICA</a:t>
            </a:r>
          </a:p>
          <a:p>
            <a:pPr marR="43180" algn="r">
              <a:lnSpc>
                <a:spcPct val="100000"/>
              </a:lnSpc>
              <a:spcBef>
                <a:spcPts val="30"/>
              </a:spcBef>
            </a:pPr>
            <a:r>
              <a:rPr sz="1850" b="0" dirty="0">
                <a:latin typeface="Tahoma"/>
                <a:cs typeface="Tahoma"/>
              </a:rPr>
              <a:t>|</a:t>
            </a:r>
            <a:r>
              <a:rPr sz="1850" b="0" spc="190" dirty="0">
                <a:latin typeface="Tahoma"/>
                <a:cs typeface="Tahoma"/>
              </a:rPr>
              <a:t> </a:t>
            </a:r>
            <a:r>
              <a:rPr sz="1850" b="0" spc="-305" dirty="0">
                <a:latin typeface="Tahoma"/>
                <a:cs typeface="Tahoma"/>
              </a:rPr>
              <a:t>1</a:t>
            </a:r>
            <a:r>
              <a:rPr sz="1850" b="0" spc="-320" dirty="0">
                <a:latin typeface="Tahoma"/>
                <a:cs typeface="Tahoma"/>
              </a:rPr>
              <a:t> </a:t>
            </a:r>
            <a:r>
              <a:rPr sz="1850" b="0" spc="90" dirty="0">
                <a:latin typeface="Tahoma"/>
                <a:cs typeface="Tahoma"/>
              </a:rPr>
              <a:t>1</a:t>
            </a:r>
            <a:endParaRPr sz="18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</TotalTime>
  <Words>7364</Words>
  <Application>Microsoft Office PowerPoint</Application>
  <PresentationFormat>Personalizado</PresentationFormat>
  <Paragraphs>517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2" baseType="lpstr">
      <vt:lpstr>Arial</vt:lpstr>
      <vt:lpstr>Calibri</vt:lpstr>
      <vt:lpstr>Tahoma</vt:lpstr>
      <vt:lpstr>Times New Roman</vt:lpstr>
      <vt:lpstr>Trebuchet MS</vt:lpstr>
      <vt:lpstr>Office Theme</vt:lpstr>
      <vt:lpstr>QUIMICA COSMÉTICA</vt:lpstr>
      <vt:lpstr>Presentación de PowerPoint</vt:lpstr>
      <vt:lpstr>TABLA DE CON TENIDO</vt:lpstr>
      <vt:lpstr>ÍNDICE</vt:lpstr>
      <vt:lpstr>ÍNDICE</vt:lpstr>
      <vt:lpstr>ÍNDICE DE F IGURAS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 Química Cosmética</dc:title>
  <dc:creator>Blas Yoel Juanes</dc:creator>
  <cp:keywords>DAGNOoP1ZpI,BAFg2NKqnTE</cp:keywords>
  <cp:lastModifiedBy>Elizabeth Sarango</cp:lastModifiedBy>
  <cp:revision>1</cp:revision>
  <dcterms:created xsi:type="dcterms:W3CDTF">2026-06-23T18:15:24Z</dcterms:created>
  <dcterms:modified xsi:type="dcterms:W3CDTF">2026-06-24T02:37:04Z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2024-08-08T00:00:00Z</vt:filetime>
  </property>
  <property fmtid="{D5CDD505-2E9C-101B-9397-08002B2CF9AE}" pid="4" name="Creator">
    <vt:lpwstr>Canva</vt:lpwstr>
  </property>
  <property fmtid="{D5CDD505-2E9C-101B-9397-08002B2CF9AE}" pid="5" name="LastSaved">
    <vt:filetime>2026-06-23T00:00:00Z</vt:filetime>
  </property>
  <property fmtid="{D5CDD505-2E9C-101B-9397-08002B2CF9AE}" pid="6" name="Producer">
    <vt:lpwstr>Canva</vt:lpwstr>
  </property>
</Properties>
</file>