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10" r:id="rId2"/>
    <p:sldId id="391" r:id="rId3"/>
    <p:sldId id="411" r:id="rId4"/>
    <p:sldId id="413" r:id="rId5"/>
    <p:sldId id="438" r:id="rId6"/>
    <p:sldId id="439" r:id="rId7"/>
    <p:sldId id="428" r:id="rId8"/>
    <p:sldId id="442" r:id="rId9"/>
    <p:sldId id="440" r:id="rId10"/>
    <p:sldId id="441" r:id="rId11"/>
    <p:sldId id="429" r:id="rId12"/>
    <p:sldId id="443" r:id="rId13"/>
    <p:sldId id="430" r:id="rId14"/>
    <p:sldId id="436" r:id="rId15"/>
    <p:sldId id="437" r:id="rId16"/>
    <p:sldId id="444" r:id="rId17"/>
    <p:sldId id="445" r:id="rId18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84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25/06/2026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329E3-663D-AA80-678E-169534C12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2477B3B-DE8C-A6BC-54BE-F99E6DB60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C8CFB-92E2-FD06-AE27-DB6C1C6669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0B8D549-CB09-0FA6-370F-15A167720F44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176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1597-509D-CF05-D72A-6F8C1EDE8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551E59-EBCA-19BF-021C-11A678B6E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930B405-5EE1-C9DD-4A64-5DAB4FD489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36E15F-B826-AAE4-9317-43564F5D8A6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6816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C24F-E933-61B0-9DEA-F9A83B74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A7BC11C-2635-455F-15A4-F8D7E8033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6D4179-6B28-BAB1-A8A0-736F414D31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AA31C0-A04B-C57E-47CD-26D13254E3C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4787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8C62A-C96C-28D4-598A-E79D6D17E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5D00B9B-9632-C9A0-2E2C-C01F9022D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9B8CE5-9DE4-0574-C3B0-153E433176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AAB832-5CAA-C785-763F-3ECB514441D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20978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A7CA1-C050-D6B3-D4BB-BDDD08A4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2770C9-611A-1232-262A-529D3F94A0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10B1ED0-3955-347A-5859-A8D1DFAD33B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347593-95D7-86A2-FC66-E8F430433DD2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0227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D8528-86C0-30B4-2221-E2F6F521C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ADF32-600E-C63C-784D-7AC256D3F6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A3A28F-9018-4959-568D-0364CF017CD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7F252D-9E10-4B58-9789-42B7B4000E6E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26F8A-3152-01FB-A84C-D72B8E494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75D388C-8280-05DC-92E6-2A7AF48AC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C9FB149-D064-9B1E-8477-B58FD089A4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058992-AF92-F453-4F3C-2A06A058B3C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8705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4000" dirty="0"/>
              <a:t>Otros Ácidos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274320" y="2727729"/>
            <a:ext cx="8138159" cy="5604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3825" indent="-138112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1393190" algn="l"/>
                <a:tab pos="1393825" algn="l"/>
              </a:tabLst>
            </a:pPr>
            <a:r>
              <a:rPr lang="es-ES" sz="2800" b="1" spc="-20" dirty="0">
                <a:cs typeface="Calibri"/>
              </a:rPr>
              <a:t>Factores </a:t>
            </a:r>
            <a:r>
              <a:rPr lang="es-ES" sz="2800" b="1" spc="-5" dirty="0">
                <a:cs typeface="Calibri"/>
              </a:rPr>
              <a:t>de</a:t>
            </a:r>
            <a:r>
              <a:rPr lang="es-ES" sz="2800" b="1" spc="-20" dirty="0">
                <a:cs typeface="Calibri"/>
              </a:rPr>
              <a:t> </a:t>
            </a:r>
            <a:r>
              <a:rPr lang="es-ES" sz="2800" b="1" spc="-10" dirty="0">
                <a:cs typeface="Calibri"/>
              </a:rPr>
              <a:t>riesgo</a:t>
            </a:r>
            <a:endParaRPr lang="es-ES" sz="2800" dirty="0">
              <a:cs typeface="Calibri"/>
            </a:endParaRPr>
          </a:p>
          <a:p>
            <a:pPr marL="12700" marR="245745">
              <a:lnSpc>
                <a:spcPts val="1900"/>
              </a:lnSpc>
              <a:spcBef>
                <a:spcPts val="71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dirty="0">
                <a:cs typeface="Calibri"/>
              </a:rPr>
              <a:t>Una</a:t>
            </a:r>
            <a:r>
              <a:rPr lang="es-ES" sz="2800" spc="-5" dirty="0">
                <a:cs typeface="Calibri"/>
              </a:rPr>
              <a:t> serie</a:t>
            </a:r>
            <a:r>
              <a:rPr lang="es-ES" sz="2800" dirty="0">
                <a:cs typeface="Calibri"/>
              </a:rPr>
              <a:t> de </a:t>
            </a:r>
            <a:r>
              <a:rPr lang="es-ES" sz="2800" spc="-15" dirty="0">
                <a:cs typeface="Calibri"/>
              </a:rPr>
              <a:t>factores</a:t>
            </a:r>
            <a:r>
              <a:rPr lang="es-ES" sz="2800" spc="-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puede </a:t>
            </a:r>
            <a:r>
              <a:rPr lang="es-ES" sz="2800" spc="-10" dirty="0">
                <a:cs typeface="Calibri"/>
              </a:rPr>
              <a:t>aumentar</a:t>
            </a:r>
            <a:r>
              <a:rPr lang="es-ES" sz="2800" spc="-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el</a:t>
            </a:r>
            <a:r>
              <a:rPr lang="es-ES" sz="2800" spc="-5" dirty="0">
                <a:cs typeface="Calibri"/>
              </a:rPr>
              <a:t> riesgo </a:t>
            </a:r>
            <a:r>
              <a:rPr lang="es-ES" sz="2800" spc="-39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perder</a:t>
            </a:r>
            <a:r>
              <a:rPr lang="es-ES" sz="2800" dirty="0">
                <a:cs typeface="Calibri"/>
              </a:rPr>
              <a:t> el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cabello,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incluidos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los</a:t>
            </a:r>
            <a:r>
              <a:rPr lang="es-ES" sz="280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siguientes:</a:t>
            </a:r>
            <a:endParaRPr lang="es-ES" sz="2800" dirty="0">
              <a:cs typeface="Calibri"/>
            </a:endParaRPr>
          </a:p>
          <a:p>
            <a:pPr marL="12700" marR="182245">
              <a:lnSpc>
                <a:spcPts val="2020"/>
              </a:lnSpc>
              <a:spcBef>
                <a:spcPts val="5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spc="-10" dirty="0">
                <a:cs typeface="Calibri"/>
              </a:rPr>
              <a:t>Antecedentes</a:t>
            </a:r>
            <a:r>
              <a:rPr lang="es-ES" sz="280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familiares</a:t>
            </a:r>
            <a:r>
              <a:rPr lang="es-ES" sz="2800" dirty="0">
                <a:cs typeface="Calibri"/>
              </a:rPr>
              <a:t> de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calvicie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por </a:t>
            </a:r>
            <a:r>
              <a:rPr lang="es-ES" sz="2800" spc="-10" dirty="0">
                <a:cs typeface="Calibri"/>
              </a:rPr>
              <a:t>parte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 </a:t>
            </a:r>
            <a:r>
              <a:rPr lang="es-ES" sz="2800" spc="-39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tu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madre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o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tu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padre</a:t>
            </a:r>
            <a:endParaRPr lang="es-ES" sz="2800" dirty="0"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spc="-10" dirty="0">
                <a:cs typeface="Calibri"/>
              </a:rPr>
              <a:t>Edad</a:t>
            </a:r>
            <a:endParaRPr lang="es-ES" sz="2800" dirty="0"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spc="-15" dirty="0">
                <a:cs typeface="Calibri"/>
              </a:rPr>
              <a:t>Pérdida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 </a:t>
            </a:r>
            <a:r>
              <a:rPr lang="es-ES" sz="2800" spc="-5" dirty="0">
                <a:cs typeface="Calibri"/>
              </a:rPr>
              <a:t>peso</a:t>
            </a:r>
            <a:r>
              <a:rPr lang="es-ES" sz="280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significativa</a:t>
            </a:r>
            <a:endParaRPr lang="es-ES" sz="2800" dirty="0">
              <a:cs typeface="Calibri"/>
            </a:endParaRPr>
          </a:p>
          <a:p>
            <a:pPr marL="12700" marR="5080">
              <a:lnSpc>
                <a:spcPts val="2020"/>
              </a:lnSpc>
              <a:spcBef>
                <a:spcPts val="52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spc="-5" dirty="0">
                <a:cs typeface="Calibri"/>
              </a:rPr>
              <a:t>Algunas </a:t>
            </a:r>
            <a:r>
              <a:rPr lang="es-ES" sz="2800" spc="-10" dirty="0">
                <a:cs typeface="Calibri"/>
              </a:rPr>
              <a:t>afecciones</a:t>
            </a:r>
            <a:r>
              <a:rPr lang="es-ES" sz="2800" spc="-5" dirty="0">
                <a:cs typeface="Calibri"/>
              </a:rPr>
              <a:t> médicas,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como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la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diabetes </a:t>
            </a:r>
            <a:r>
              <a:rPr lang="es-ES" sz="2800" dirty="0">
                <a:cs typeface="Calibri"/>
              </a:rPr>
              <a:t>y el </a:t>
            </a:r>
            <a:r>
              <a:rPr lang="es-ES" sz="2800" spc="-39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lupus</a:t>
            </a: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spc="-15" dirty="0">
                <a:cs typeface="Calibri"/>
              </a:rPr>
              <a:t>Estrés</a:t>
            </a:r>
            <a:endParaRPr lang="es-ES" sz="2800" dirty="0"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800" spc="-5" dirty="0">
                <a:cs typeface="Calibri"/>
              </a:rPr>
              <a:t>Mala</a:t>
            </a:r>
            <a:r>
              <a:rPr lang="es-ES" sz="2800" spc="-2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nutrición</a:t>
            </a:r>
            <a:endParaRPr lang="es-ES" sz="2800" dirty="0">
              <a:cs typeface="Calibri"/>
            </a:endParaRPr>
          </a:p>
          <a:p>
            <a:endParaRPr lang="es-EC" sz="2800" dirty="0"/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pSp>
        <p:nvGrpSpPr>
          <p:cNvPr id="10" name="object 4">
            <a:extLst>
              <a:ext uri="{FF2B5EF4-FFF2-40B4-BE49-F238E27FC236}">
                <a16:creationId xmlns:a16="http://schemas.microsoft.com/office/drawing/2014/main" id="{81C7669E-A2D7-A31B-E94C-3124ABD295DD}"/>
              </a:ext>
            </a:extLst>
          </p:cNvPr>
          <p:cNvGrpSpPr/>
          <p:nvPr/>
        </p:nvGrpSpPr>
        <p:grpSpPr>
          <a:xfrm>
            <a:off x="5811521" y="3"/>
            <a:ext cx="5930393" cy="6857997"/>
            <a:chOff x="6261606" y="1"/>
            <a:chExt cx="5930393" cy="6857997"/>
          </a:xfrm>
        </p:grpSpPr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4CFA098C-BEBA-BF88-CDF4-93F2EED871E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1259" y="2727728"/>
              <a:ext cx="4290740" cy="4130270"/>
            </a:xfrm>
            <a:prstGeom prst="rect">
              <a:avLst/>
            </a:prstGeom>
          </p:spPr>
        </p:pic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id="{AD16268F-F291-E96D-862C-526FB94E151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61606" y="1"/>
              <a:ext cx="3519312" cy="3007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S" spc="-5" dirty="0">
                <a:cs typeface="Calibri"/>
              </a:rPr>
              <a:t>Signos</a:t>
            </a:r>
            <a:r>
              <a:rPr lang="es-ES" spc="-30" dirty="0">
                <a:cs typeface="Calibri"/>
              </a:rPr>
              <a:t> </a:t>
            </a:r>
            <a:r>
              <a:rPr lang="es-ES" dirty="0">
                <a:cs typeface="Calibri"/>
              </a:rPr>
              <a:t>y</a:t>
            </a:r>
            <a:r>
              <a:rPr lang="es-ES" spc="-25" dirty="0">
                <a:cs typeface="Calibri"/>
              </a:rPr>
              <a:t> </a:t>
            </a:r>
            <a:r>
              <a:rPr lang="es-ES" spc="-10" dirty="0" err="1">
                <a:cs typeface="Calibri"/>
              </a:rPr>
              <a:t>Sintomas</a:t>
            </a:r>
            <a:r>
              <a:rPr lang="es-ES" spc="-10" dirty="0">
                <a:cs typeface="Calibri"/>
              </a:rPr>
              <a:t>:</a:t>
            </a:r>
            <a:br>
              <a:rPr lang="es-ES" sz="1800" dirty="0">
                <a:cs typeface="Calibri"/>
              </a:rPr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251459" y="1286359"/>
            <a:ext cx="7063741" cy="558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  <a:tabLst>
                <a:tab pos="1183640" algn="l"/>
                <a:tab pos="1184275" algn="l"/>
              </a:tabLst>
            </a:pPr>
            <a:endParaRPr lang="es-ES" sz="2400" dirty="0">
              <a:cs typeface="Calibri"/>
            </a:endParaRPr>
          </a:p>
          <a:p>
            <a:pPr marL="12700" marR="5080">
              <a:lnSpc>
                <a:spcPct val="90300"/>
              </a:lnSpc>
              <a:spcBef>
                <a:spcPts val="54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400" b="1" spc="-15" dirty="0">
                <a:cs typeface="Calibri"/>
              </a:rPr>
              <a:t>Pérdida</a:t>
            </a:r>
            <a:r>
              <a:rPr lang="es-ES" sz="2400" b="1" spc="5" dirty="0">
                <a:cs typeface="Calibri"/>
              </a:rPr>
              <a:t> </a:t>
            </a:r>
            <a:r>
              <a:rPr lang="es-ES" sz="2400" b="1" spc="-10" dirty="0">
                <a:cs typeface="Calibri"/>
              </a:rPr>
              <a:t>gradual</a:t>
            </a:r>
            <a:r>
              <a:rPr lang="es-ES" sz="2400" b="1" spc="-5" dirty="0">
                <a:cs typeface="Calibri"/>
              </a:rPr>
              <a:t> en</a:t>
            </a:r>
            <a:r>
              <a:rPr lang="es-ES" sz="2400" b="1" dirty="0">
                <a:cs typeface="Calibri"/>
              </a:rPr>
              <a:t> </a:t>
            </a:r>
            <a:r>
              <a:rPr lang="es-ES" sz="2400" b="1" spc="-5" dirty="0">
                <a:cs typeface="Calibri"/>
              </a:rPr>
              <a:t>la</a:t>
            </a:r>
            <a:r>
              <a:rPr lang="es-ES" sz="2400" b="1" dirty="0">
                <a:cs typeface="Calibri"/>
              </a:rPr>
              <a:t> </a:t>
            </a:r>
            <a:r>
              <a:rPr lang="es-ES" sz="2400" b="1" spc="-10" dirty="0">
                <a:cs typeface="Calibri"/>
              </a:rPr>
              <a:t>parte</a:t>
            </a:r>
            <a:r>
              <a:rPr lang="es-ES" sz="2400" b="1" spc="5" dirty="0">
                <a:cs typeface="Calibri"/>
              </a:rPr>
              <a:t> </a:t>
            </a:r>
            <a:r>
              <a:rPr lang="es-ES" sz="2400" b="1" spc="-10" dirty="0">
                <a:cs typeface="Calibri"/>
              </a:rPr>
              <a:t>superior</a:t>
            </a:r>
            <a:r>
              <a:rPr lang="es-ES" sz="2400" b="1" dirty="0">
                <a:cs typeface="Calibri"/>
              </a:rPr>
              <a:t> </a:t>
            </a:r>
            <a:r>
              <a:rPr lang="es-ES" sz="2400" b="1" spc="-5" dirty="0">
                <a:cs typeface="Calibri"/>
              </a:rPr>
              <a:t>de la</a:t>
            </a:r>
            <a:r>
              <a:rPr lang="es-ES" sz="2400" b="1" dirty="0">
                <a:cs typeface="Calibri"/>
              </a:rPr>
              <a:t> </a:t>
            </a:r>
            <a:r>
              <a:rPr lang="es-ES" sz="2400" b="1" spc="-15" dirty="0">
                <a:cs typeface="Calibri"/>
              </a:rPr>
              <a:t>cabeza.</a:t>
            </a:r>
          </a:p>
          <a:p>
            <a:pPr marL="12700" marR="5080">
              <a:lnSpc>
                <a:spcPct val="90300"/>
              </a:lnSpc>
              <a:spcBef>
                <a:spcPts val="54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400" b="1" spc="5" dirty="0">
                <a:cs typeface="Calibri"/>
              </a:rPr>
              <a:t> </a:t>
            </a:r>
            <a:r>
              <a:rPr lang="es-ES" sz="2400" spc="-15" dirty="0">
                <a:cs typeface="Calibri"/>
              </a:rPr>
              <a:t>Este </a:t>
            </a:r>
            <a:r>
              <a:rPr lang="es-ES" sz="2400" spc="-390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es</a:t>
            </a:r>
            <a:r>
              <a:rPr lang="es-ES" sz="2400" spc="-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el tipo</a:t>
            </a:r>
            <a:r>
              <a:rPr lang="es-ES" sz="2400" spc="-5" dirty="0">
                <a:cs typeface="Calibri"/>
              </a:rPr>
              <a:t> más </a:t>
            </a:r>
            <a:r>
              <a:rPr lang="es-ES" sz="2400" spc="-10" dirty="0">
                <a:cs typeface="Calibri"/>
              </a:rPr>
              <a:t>frecuente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de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pérdida</a:t>
            </a:r>
            <a:r>
              <a:rPr lang="es-ES" sz="2400" dirty="0">
                <a:cs typeface="Calibri"/>
              </a:rPr>
              <a:t> del </a:t>
            </a:r>
            <a:r>
              <a:rPr lang="es-ES" sz="2400" spc="-5" dirty="0">
                <a:cs typeface="Calibri"/>
              </a:rPr>
              <a:t>cabello </a:t>
            </a:r>
            <a:r>
              <a:rPr lang="es-ES" sz="2400" dirty="0">
                <a:cs typeface="Calibri"/>
              </a:rPr>
              <a:t>y</a:t>
            </a:r>
            <a:r>
              <a:rPr lang="es-ES" sz="2400" spc="-5" dirty="0">
                <a:cs typeface="Calibri"/>
              </a:rPr>
              <a:t> </a:t>
            </a:r>
            <a:r>
              <a:rPr lang="es-ES" sz="2400" spc="-15" dirty="0">
                <a:cs typeface="Calibri"/>
              </a:rPr>
              <a:t>afecta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a 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las personas </a:t>
            </a:r>
            <a:r>
              <a:rPr lang="es-ES" sz="2400" dirty="0">
                <a:cs typeface="Calibri"/>
              </a:rPr>
              <a:t>a</a:t>
            </a:r>
            <a:r>
              <a:rPr lang="es-ES" sz="2400" spc="-5" dirty="0">
                <a:cs typeface="Calibri"/>
              </a:rPr>
              <a:t> medida</a:t>
            </a:r>
            <a:r>
              <a:rPr lang="es-ES" sz="2400" dirty="0">
                <a:cs typeface="Calibri"/>
              </a:rPr>
              <a:t> que </a:t>
            </a:r>
            <a:r>
              <a:rPr lang="es-ES" sz="2400" spc="-5" dirty="0">
                <a:cs typeface="Calibri"/>
              </a:rPr>
              <a:t>envejecen. En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los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hombres,</a:t>
            </a:r>
            <a:r>
              <a:rPr lang="es-ES" sz="2400" dirty="0">
                <a:cs typeface="Calibri"/>
              </a:rPr>
              <a:t> el 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cabello</a:t>
            </a:r>
            <a:r>
              <a:rPr lang="es-ES" sz="2400" dirty="0">
                <a:cs typeface="Calibri"/>
              </a:rPr>
              <a:t> 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menudo </a:t>
            </a:r>
            <a:r>
              <a:rPr lang="es-ES" sz="2400" spc="-10" dirty="0">
                <a:cs typeface="Calibri"/>
              </a:rPr>
              <a:t>comienza</a:t>
            </a:r>
            <a:r>
              <a:rPr lang="es-ES" sz="2400" dirty="0">
                <a:cs typeface="Calibri"/>
              </a:rPr>
              <a:t> 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retroceder</a:t>
            </a:r>
            <a:r>
              <a:rPr lang="es-ES" sz="2400" dirty="0">
                <a:cs typeface="Calibri"/>
              </a:rPr>
              <a:t> en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línea 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capilar </a:t>
            </a:r>
            <a:r>
              <a:rPr lang="es-ES" sz="2400" dirty="0">
                <a:cs typeface="Calibri"/>
              </a:rPr>
              <a:t>de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frente.</a:t>
            </a:r>
            <a:r>
              <a:rPr lang="es-ES" sz="2400" dirty="0">
                <a:cs typeface="Calibri"/>
              </a:rPr>
              <a:t> Las </a:t>
            </a:r>
            <a:r>
              <a:rPr lang="es-ES" sz="2400" spc="-10" dirty="0">
                <a:cs typeface="Calibri"/>
              </a:rPr>
              <a:t>mujeres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suelen</a:t>
            </a:r>
            <a:r>
              <a:rPr lang="es-ES" sz="2400" spc="1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tener</a:t>
            </a:r>
            <a:r>
              <a:rPr lang="es-ES" sz="2400" dirty="0">
                <a:cs typeface="Calibri"/>
              </a:rPr>
              <a:t> un 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ensanchamiento </a:t>
            </a:r>
            <a:r>
              <a:rPr lang="es-ES" sz="2400" dirty="0">
                <a:cs typeface="Calibri"/>
              </a:rPr>
              <a:t>de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30" dirty="0">
                <a:cs typeface="Calibri"/>
              </a:rPr>
              <a:t>raya</a:t>
            </a:r>
            <a:r>
              <a:rPr lang="es-ES" sz="2400" spc="-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del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cabello.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Un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patrón</a:t>
            </a:r>
            <a:r>
              <a:rPr lang="es-ES" sz="2400" spc="10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de 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pérdida</a:t>
            </a:r>
            <a:r>
              <a:rPr lang="es-ES" sz="2400" dirty="0">
                <a:cs typeface="Calibri"/>
              </a:rPr>
              <a:t> de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cabello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cada</a:t>
            </a:r>
            <a:r>
              <a:rPr lang="es-ES" sz="2400" dirty="0">
                <a:cs typeface="Calibri"/>
              </a:rPr>
              <a:t> </a:t>
            </a:r>
            <a:r>
              <a:rPr lang="es-ES" sz="2400" spc="-15" dirty="0">
                <a:cs typeface="Calibri"/>
              </a:rPr>
              <a:t>vez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más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común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en </a:t>
            </a:r>
            <a:r>
              <a:rPr lang="es-ES" sz="2400" spc="-5" dirty="0">
                <a:cs typeface="Calibri"/>
              </a:rPr>
              <a:t>las</a:t>
            </a:r>
            <a:r>
              <a:rPr lang="es-ES" sz="2400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mujeres </a:t>
            </a:r>
            <a:r>
              <a:rPr lang="es-ES" sz="2400" spc="-5" dirty="0">
                <a:cs typeface="Calibri"/>
              </a:rPr>
              <a:t> </a:t>
            </a:r>
            <a:r>
              <a:rPr lang="es-ES" sz="2400" spc="-15" dirty="0">
                <a:cs typeface="Calibri"/>
              </a:rPr>
              <a:t>mayores</a:t>
            </a:r>
            <a:r>
              <a:rPr lang="es-ES" sz="2400" spc="-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es el </a:t>
            </a:r>
            <a:r>
              <a:rPr lang="es-ES" sz="2400" spc="-10" dirty="0">
                <a:cs typeface="Calibri"/>
              </a:rPr>
              <a:t>retroceso</a:t>
            </a:r>
            <a:r>
              <a:rPr lang="es-ES" sz="2400" dirty="0">
                <a:cs typeface="Calibri"/>
              </a:rPr>
              <a:t> de </a:t>
            </a:r>
            <a:r>
              <a:rPr lang="es-ES" sz="2400" spc="-5" dirty="0">
                <a:cs typeface="Calibri"/>
              </a:rPr>
              <a:t>la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línea capilar</a:t>
            </a:r>
            <a:r>
              <a:rPr lang="es-ES" sz="2400" dirty="0">
                <a:cs typeface="Calibri"/>
              </a:rPr>
              <a:t> (alopecia 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fibrosa</a:t>
            </a:r>
            <a:r>
              <a:rPr lang="es-ES" sz="2400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frontal).</a:t>
            </a:r>
            <a:endParaRPr lang="es-ES" sz="2400" dirty="0">
              <a:cs typeface="Calibri"/>
            </a:endParaRPr>
          </a:p>
          <a:p>
            <a:pPr marL="12700" marR="267970">
              <a:lnSpc>
                <a:spcPct val="90300"/>
              </a:lnSpc>
              <a:spcBef>
                <a:spcPts val="54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400" b="1" spc="-10" dirty="0">
                <a:cs typeface="Calibri"/>
              </a:rPr>
              <a:t>Calvas circulares</a:t>
            </a:r>
            <a:r>
              <a:rPr lang="es-ES" sz="2400" b="1" spc="-5" dirty="0">
                <a:cs typeface="Calibri"/>
              </a:rPr>
              <a:t> </a:t>
            </a:r>
            <a:r>
              <a:rPr lang="es-ES" sz="2400" b="1" dirty="0">
                <a:cs typeface="Calibri"/>
              </a:rPr>
              <a:t>o </a:t>
            </a:r>
            <a:r>
              <a:rPr lang="es-ES" sz="2400" b="1" spc="-10" dirty="0">
                <a:cs typeface="Calibri"/>
              </a:rPr>
              <a:t>irregulares.</a:t>
            </a:r>
            <a:r>
              <a:rPr lang="es-ES" sz="2400" b="1" spc="-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Algunas</a:t>
            </a:r>
            <a:r>
              <a:rPr lang="es-ES" sz="2400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personas </a:t>
            </a:r>
            <a:r>
              <a:rPr lang="es-ES" sz="2400" spc="-5" dirty="0">
                <a:cs typeface="Calibri"/>
              </a:rPr>
              <a:t> pierden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el </a:t>
            </a:r>
            <a:r>
              <a:rPr lang="es-ES" sz="2400" spc="-5" dirty="0">
                <a:cs typeface="Calibri"/>
              </a:rPr>
              <a:t>cabello</a:t>
            </a:r>
            <a:r>
              <a:rPr lang="es-ES" sz="2400" dirty="0">
                <a:cs typeface="Calibri"/>
              </a:rPr>
              <a:t> en </a:t>
            </a:r>
            <a:r>
              <a:rPr lang="es-ES" sz="2400" spc="-10" dirty="0">
                <a:cs typeface="Calibri"/>
              </a:rPr>
              <a:t>zonas</a:t>
            </a:r>
            <a:r>
              <a:rPr lang="es-ES" sz="2400" dirty="0">
                <a:cs typeface="Calibri"/>
              </a:rPr>
              <a:t> de </a:t>
            </a:r>
            <a:r>
              <a:rPr lang="es-ES" sz="2400" spc="-5" dirty="0">
                <a:cs typeface="Calibri"/>
              </a:rPr>
              <a:t>calvicie</a:t>
            </a:r>
            <a:r>
              <a:rPr lang="es-ES" sz="2400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circulares</a:t>
            </a:r>
            <a:r>
              <a:rPr lang="es-ES" sz="2400" dirty="0">
                <a:cs typeface="Calibri"/>
              </a:rPr>
              <a:t> o</a:t>
            </a:r>
            <a:r>
              <a:rPr lang="es-ES" sz="2400" spc="-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en 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parches </a:t>
            </a:r>
            <a:r>
              <a:rPr lang="es-ES" sz="2400" spc="-10" dirty="0">
                <a:cs typeface="Calibri"/>
              </a:rPr>
              <a:t>sobre</a:t>
            </a:r>
            <a:r>
              <a:rPr lang="es-ES" sz="2400" dirty="0">
                <a:cs typeface="Calibri"/>
              </a:rPr>
              <a:t> el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cuero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cabelludo,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la barba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o </a:t>
            </a:r>
            <a:r>
              <a:rPr lang="es-ES" sz="2400" spc="-5" dirty="0">
                <a:cs typeface="Calibri"/>
              </a:rPr>
              <a:t>las</a:t>
            </a:r>
            <a:r>
              <a:rPr lang="es-ES" sz="240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cejas. </a:t>
            </a:r>
            <a:r>
              <a:rPr lang="es-ES" sz="2400" dirty="0">
                <a:cs typeface="Calibri"/>
              </a:rPr>
              <a:t> Puede </a:t>
            </a:r>
            <a:r>
              <a:rPr lang="es-ES" sz="2400" spc="-5" dirty="0">
                <a:cs typeface="Calibri"/>
              </a:rPr>
              <a:t>haber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picazón</a:t>
            </a:r>
            <a:r>
              <a:rPr lang="es-ES" sz="2400" spc="10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o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dolor</a:t>
            </a:r>
            <a:r>
              <a:rPr lang="es-ES" sz="2400" dirty="0">
                <a:cs typeface="Calibri"/>
              </a:rPr>
              <a:t> en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la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piel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10" dirty="0">
                <a:cs typeface="Calibri"/>
              </a:rPr>
              <a:t>antes</a:t>
            </a:r>
            <a:r>
              <a:rPr lang="es-ES" sz="2400" dirty="0">
                <a:cs typeface="Calibri"/>
              </a:rPr>
              <a:t> de</a:t>
            </a:r>
            <a:r>
              <a:rPr lang="es-ES" sz="2400" spc="10" dirty="0">
                <a:cs typeface="Calibri"/>
              </a:rPr>
              <a:t> </a:t>
            </a:r>
            <a:r>
              <a:rPr lang="es-ES" sz="2400" dirty="0">
                <a:cs typeface="Calibri"/>
              </a:rPr>
              <a:t>que</a:t>
            </a:r>
            <a:r>
              <a:rPr lang="es-ES" sz="2400" spc="10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se </a:t>
            </a:r>
            <a:r>
              <a:rPr lang="es-ES" sz="2400" spc="-395" dirty="0">
                <a:cs typeface="Calibri"/>
              </a:rPr>
              <a:t> </a:t>
            </a:r>
            <a:r>
              <a:rPr lang="es-ES" sz="2400" spc="-15" dirty="0">
                <a:cs typeface="Calibri"/>
              </a:rPr>
              <a:t>caiga</a:t>
            </a:r>
            <a:r>
              <a:rPr lang="es-ES" sz="2400" dirty="0">
                <a:cs typeface="Calibri"/>
              </a:rPr>
              <a:t> el</a:t>
            </a:r>
            <a:r>
              <a:rPr lang="es-ES" sz="2400" spc="5" dirty="0">
                <a:cs typeface="Calibri"/>
              </a:rPr>
              <a:t> </a:t>
            </a:r>
            <a:r>
              <a:rPr lang="es-ES" sz="2400" spc="-5" dirty="0">
                <a:cs typeface="Calibri"/>
              </a:rPr>
              <a:t>cabello.</a:t>
            </a:r>
            <a:endParaRPr lang="es-ES" sz="2400" dirty="0">
              <a:cs typeface="Calibri"/>
            </a:endParaRPr>
          </a:p>
          <a:p>
            <a:endParaRPr lang="es-ES" dirty="0"/>
          </a:p>
        </p:txBody>
      </p:sp>
      <p:grpSp>
        <p:nvGrpSpPr>
          <p:cNvPr id="10" name="object 4">
            <a:extLst>
              <a:ext uri="{FF2B5EF4-FFF2-40B4-BE49-F238E27FC236}">
                <a16:creationId xmlns:a16="http://schemas.microsoft.com/office/drawing/2014/main" id="{39E8064F-0B5C-419B-459D-62536EAAD650}"/>
              </a:ext>
            </a:extLst>
          </p:cNvPr>
          <p:cNvGrpSpPr/>
          <p:nvPr/>
        </p:nvGrpSpPr>
        <p:grpSpPr>
          <a:xfrm>
            <a:off x="7315200" y="1032763"/>
            <a:ext cx="4177823" cy="5182916"/>
            <a:chOff x="6261405" y="0"/>
            <a:chExt cx="5930423" cy="6857998"/>
          </a:xfrm>
        </p:grpSpPr>
        <p:pic>
          <p:nvPicPr>
            <p:cNvPr id="11" name="object 5">
              <a:extLst>
                <a:ext uri="{FF2B5EF4-FFF2-40B4-BE49-F238E27FC236}">
                  <a16:creationId xmlns:a16="http://schemas.microsoft.com/office/drawing/2014/main" id="{B91247EA-DB20-85E4-7400-43BF489B00C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1259" y="2727728"/>
              <a:ext cx="4290569" cy="4130270"/>
            </a:xfrm>
            <a:prstGeom prst="rect">
              <a:avLst/>
            </a:prstGeom>
          </p:spPr>
        </p:pic>
        <p:pic>
          <p:nvPicPr>
            <p:cNvPr id="12" name="object 7">
              <a:extLst>
                <a:ext uri="{FF2B5EF4-FFF2-40B4-BE49-F238E27FC236}">
                  <a16:creationId xmlns:a16="http://schemas.microsoft.com/office/drawing/2014/main" id="{AFD296B0-1009-B05F-655D-AFCB2DDBF15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61405" y="0"/>
              <a:ext cx="3519206" cy="3007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77FE2-A8B7-3E85-91F0-B26DC93E1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41895D75-7E5A-FC60-7BF2-ED87BAF0DB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S" spc="-5" dirty="0">
                <a:cs typeface="Calibri"/>
              </a:rPr>
              <a:t>Signos</a:t>
            </a:r>
            <a:r>
              <a:rPr lang="es-ES" spc="-30" dirty="0">
                <a:cs typeface="Calibri"/>
              </a:rPr>
              <a:t> </a:t>
            </a:r>
            <a:r>
              <a:rPr lang="es-ES" dirty="0">
                <a:cs typeface="Calibri"/>
              </a:rPr>
              <a:t>y</a:t>
            </a:r>
            <a:r>
              <a:rPr lang="es-ES" spc="-25" dirty="0">
                <a:cs typeface="Calibri"/>
              </a:rPr>
              <a:t> </a:t>
            </a:r>
            <a:r>
              <a:rPr lang="es-ES" spc="-10" dirty="0" err="1">
                <a:cs typeface="Calibri"/>
              </a:rPr>
              <a:t>Sintomas</a:t>
            </a:r>
            <a:r>
              <a:rPr lang="es-ES" spc="-10" dirty="0">
                <a:cs typeface="Calibri"/>
              </a:rPr>
              <a:t>:</a:t>
            </a:r>
            <a:br>
              <a:rPr lang="es-ES" sz="1800" dirty="0">
                <a:cs typeface="Calibri"/>
              </a:rPr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26E0437F-0376-B912-21F8-3DA13501E055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EFEDD956-FD1B-563A-719E-4837FB37A2B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FD713BC2-92AA-14C7-92DF-F02BE8EFC9B7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F46BB95-697E-977C-E825-7B62FF14B24D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DCEF58CA-9A77-C16E-5111-71CCF96DE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528217A-8395-231A-E761-281E10B93A44}"/>
              </a:ext>
            </a:extLst>
          </p:cNvPr>
          <p:cNvSpPr txBox="1"/>
          <p:nvPr/>
        </p:nvSpPr>
        <p:spPr>
          <a:xfrm>
            <a:off x="251459" y="1286359"/>
            <a:ext cx="7063741" cy="516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  <a:tabLst>
                <a:tab pos="1183640" algn="l"/>
                <a:tab pos="1184275" algn="l"/>
              </a:tabLst>
            </a:pPr>
            <a:endParaRPr lang="es-ES" sz="2400" dirty="0">
              <a:cs typeface="Calibri"/>
            </a:endParaRPr>
          </a:p>
          <a:p>
            <a:pPr marL="12700" marR="92075">
              <a:lnSpc>
                <a:spcPct val="89600"/>
              </a:lnSpc>
              <a:spcBef>
                <a:spcPts val="3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000" b="1" spc="-10" dirty="0">
                <a:cs typeface="Calibri"/>
              </a:rPr>
              <a:t>Aflojamiento</a:t>
            </a:r>
            <a:r>
              <a:rPr lang="es-ES" sz="2000" b="1" spc="-5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repentino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5" dirty="0">
                <a:cs typeface="Calibri"/>
              </a:rPr>
              <a:t>del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cabello.</a:t>
            </a:r>
          </a:p>
          <a:p>
            <a:pPr marL="12700" marR="92075">
              <a:lnSpc>
                <a:spcPct val="89600"/>
              </a:lnSpc>
              <a:spcBef>
                <a:spcPts val="3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endParaRPr lang="es-ES" sz="2000" b="1" spc="-10" dirty="0">
              <a:cs typeface="Calibri"/>
            </a:endParaRPr>
          </a:p>
          <a:p>
            <a:pPr marL="12700" marR="92075">
              <a:lnSpc>
                <a:spcPct val="89600"/>
              </a:lnSpc>
              <a:spcBef>
                <a:spcPts val="32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000" b="1" spc="-1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Un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choque 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físico</a:t>
            </a:r>
            <a:r>
              <a:rPr lang="es-ES" sz="2000" dirty="0">
                <a:cs typeface="Calibri"/>
              </a:rPr>
              <a:t> 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emocional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puede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aflojar</a:t>
            </a:r>
            <a:r>
              <a:rPr lang="es-ES" sz="2000" dirty="0">
                <a:cs typeface="Calibri"/>
              </a:rPr>
              <a:t> el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cabello.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Es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posible</a:t>
            </a:r>
            <a:r>
              <a:rPr lang="es-ES" sz="2000" dirty="0">
                <a:cs typeface="Calibri"/>
              </a:rPr>
              <a:t> que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se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15" dirty="0">
                <a:cs typeface="Calibri"/>
              </a:rPr>
              <a:t>caigan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mechones</a:t>
            </a:r>
            <a:r>
              <a:rPr lang="es-ES" sz="2000" dirty="0">
                <a:cs typeface="Calibri"/>
              </a:rPr>
              <a:t> de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cabello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al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peinarse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15" dirty="0">
                <a:cs typeface="Calibri"/>
              </a:rPr>
              <a:t>lavarse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el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cabello,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o </a:t>
            </a:r>
            <a:r>
              <a:rPr lang="es-ES" sz="2000" spc="-5" dirty="0">
                <a:cs typeface="Calibri"/>
              </a:rPr>
              <a:t>incluso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luego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de 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tirarlo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con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suavidad. </a:t>
            </a:r>
            <a:r>
              <a:rPr lang="es-ES" sz="2000" spc="-15" dirty="0">
                <a:cs typeface="Calibri"/>
              </a:rPr>
              <a:t>Este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tipo de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pérdida</a:t>
            </a:r>
            <a:r>
              <a:rPr lang="es-ES" sz="2000" dirty="0">
                <a:cs typeface="Calibri"/>
              </a:rPr>
              <a:t> de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cabello </a:t>
            </a:r>
            <a:r>
              <a:rPr lang="es-ES" sz="2000" spc="-39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suele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causar </a:t>
            </a:r>
            <a:r>
              <a:rPr lang="es-ES" sz="2000" dirty="0">
                <a:cs typeface="Calibri"/>
              </a:rPr>
              <a:t>un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adelgazamiento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general</a:t>
            </a:r>
            <a:r>
              <a:rPr lang="es-ES" sz="2000" dirty="0">
                <a:cs typeface="Calibri"/>
              </a:rPr>
              <a:t> del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cabello, </a:t>
            </a:r>
            <a:r>
              <a:rPr lang="es-ES" sz="2000" spc="-395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pero</a:t>
            </a:r>
            <a:r>
              <a:rPr lang="es-ES" sz="2000" dirty="0">
                <a:cs typeface="Calibri"/>
              </a:rPr>
              <a:t> es </a:t>
            </a:r>
            <a:r>
              <a:rPr lang="es-ES" sz="2000" spc="-10" dirty="0">
                <a:cs typeface="Calibri"/>
              </a:rPr>
              <a:t>temporal.</a:t>
            </a:r>
            <a:endParaRPr lang="es-ES" sz="2000" dirty="0">
              <a:cs typeface="Calibri"/>
            </a:endParaRPr>
          </a:p>
          <a:p>
            <a:pPr marL="12700" marR="144780">
              <a:lnSpc>
                <a:spcPct val="90300"/>
              </a:lnSpc>
              <a:spcBef>
                <a:spcPts val="6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000" b="1" spc="-15" dirty="0">
                <a:cs typeface="Calibri"/>
              </a:rPr>
              <a:t>Pérdida</a:t>
            </a:r>
            <a:r>
              <a:rPr lang="es-ES" sz="2000" b="1" spc="5" dirty="0">
                <a:cs typeface="Calibri"/>
              </a:rPr>
              <a:t> </a:t>
            </a:r>
            <a:r>
              <a:rPr lang="es-ES" sz="2000" b="1" spc="-5" dirty="0">
                <a:cs typeface="Calibri"/>
              </a:rPr>
              <a:t>del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cabello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5" dirty="0">
                <a:cs typeface="Calibri"/>
              </a:rPr>
              <a:t>en</a:t>
            </a:r>
            <a:r>
              <a:rPr lang="es-ES" sz="2000" b="1" spc="5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todo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5" dirty="0">
                <a:cs typeface="Calibri"/>
              </a:rPr>
              <a:t>el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cuerpo.</a:t>
            </a:r>
            <a:r>
              <a:rPr lang="es-ES" sz="2000" b="1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Algunos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trastornos</a:t>
            </a:r>
            <a:r>
              <a:rPr lang="es-ES" sz="2000" spc="-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y </a:t>
            </a:r>
            <a:r>
              <a:rPr lang="es-ES" sz="2000" spc="-15" dirty="0">
                <a:cs typeface="Calibri"/>
              </a:rPr>
              <a:t>tratamientos</a:t>
            </a:r>
            <a:r>
              <a:rPr lang="es-ES" sz="2000" spc="-5" dirty="0">
                <a:cs typeface="Calibri"/>
              </a:rPr>
              <a:t> médicos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como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la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quimioterapia</a:t>
            </a:r>
            <a:r>
              <a:rPr lang="es-ES" sz="2000" spc="-5" dirty="0">
                <a:cs typeface="Calibri"/>
              </a:rPr>
              <a:t> </a:t>
            </a:r>
            <a:r>
              <a:rPr lang="es-ES" sz="2000" spc="-15" dirty="0">
                <a:cs typeface="Calibri"/>
              </a:rPr>
              <a:t>contra</a:t>
            </a:r>
            <a:r>
              <a:rPr lang="es-ES" sz="2000" spc="-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el </a:t>
            </a:r>
            <a:r>
              <a:rPr lang="es-ES" sz="2000" spc="-5" dirty="0">
                <a:cs typeface="Calibri"/>
              </a:rPr>
              <a:t>cáncer </a:t>
            </a:r>
            <a:r>
              <a:rPr lang="es-ES" sz="2000" dirty="0">
                <a:cs typeface="Calibri"/>
              </a:rPr>
              <a:t>pueden </a:t>
            </a:r>
            <a:r>
              <a:rPr lang="es-ES" sz="2000" spc="-5" dirty="0">
                <a:cs typeface="Calibri"/>
              </a:rPr>
              <a:t>ocasionar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la </a:t>
            </a:r>
            <a:r>
              <a:rPr lang="es-ES" sz="2000" spc="-39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pérdida </a:t>
            </a:r>
            <a:r>
              <a:rPr lang="es-ES" sz="2000" dirty="0">
                <a:cs typeface="Calibri"/>
              </a:rPr>
              <a:t>del </a:t>
            </a:r>
            <a:r>
              <a:rPr lang="es-ES" sz="2000" spc="-5" dirty="0">
                <a:cs typeface="Calibri"/>
              </a:rPr>
              <a:t>cabello</a:t>
            </a:r>
            <a:r>
              <a:rPr lang="es-ES" sz="2000" dirty="0">
                <a:cs typeface="Calibri"/>
              </a:rPr>
              <a:t> en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todo</a:t>
            </a:r>
            <a:r>
              <a:rPr lang="es-ES" sz="2000" dirty="0">
                <a:cs typeface="Calibri"/>
              </a:rPr>
              <a:t> el </a:t>
            </a:r>
            <a:r>
              <a:rPr lang="es-ES" sz="2000" spc="-5" dirty="0">
                <a:cs typeface="Calibri"/>
              </a:rPr>
              <a:t>cuerpo. </a:t>
            </a:r>
            <a:r>
              <a:rPr lang="es-ES" sz="2000" spc="-15" dirty="0">
                <a:cs typeface="Calibri"/>
              </a:rPr>
              <a:t>Por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lo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general,</a:t>
            </a:r>
            <a:r>
              <a:rPr lang="es-ES" sz="2000" dirty="0">
                <a:cs typeface="Calibri"/>
              </a:rPr>
              <a:t> el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cabello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vuelve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a </a:t>
            </a:r>
            <a:r>
              <a:rPr lang="es-ES" sz="2000" spc="-35" dirty="0">
                <a:cs typeface="Calibri"/>
              </a:rPr>
              <a:t>crecer.</a:t>
            </a:r>
            <a:endParaRPr lang="es-ES" sz="2000" dirty="0">
              <a:cs typeface="Calibri"/>
            </a:endParaRPr>
          </a:p>
          <a:p>
            <a:pPr marL="12700" marR="5080">
              <a:lnSpc>
                <a:spcPct val="89600"/>
              </a:lnSpc>
              <a:spcBef>
                <a:spcPts val="56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2000" b="1" spc="-10" dirty="0">
                <a:cs typeface="Calibri"/>
              </a:rPr>
              <a:t>Zonas </a:t>
            </a:r>
            <a:r>
              <a:rPr lang="es-ES" sz="2000" b="1" spc="-5" dirty="0">
                <a:cs typeface="Calibri"/>
              </a:rPr>
              <a:t>de </a:t>
            </a:r>
            <a:r>
              <a:rPr lang="es-ES" sz="2000" b="1" spc="-10" dirty="0">
                <a:cs typeface="Calibri"/>
              </a:rPr>
              <a:t>descamación</a:t>
            </a:r>
            <a:r>
              <a:rPr lang="es-ES" sz="2000" b="1" spc="-5" dirty="0">
                <a:cs typeface="Calibri"/>
              </a:rPr>
              <a:t> que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5" dirty="0">
                <a:cs typeface="Calibri"/>
              </a:rPr>
              <a:t>se </a:t>
            </a:r>
            <a:r>
              <a:rPr lang="es-ES" sz="2000" b="1" spc="-10" dirty="0">
                <a:cs typeface="Calibri"/>
              </a:rPr>
              <a:t>extienden</a:t>
            </a:r>
            <a:r>
              <a:rPr lang="es-ES" sz="2000" b="1" spc="-5" dirty="0">
                <a:cs typeface="Calibri"/>
              </a:rPr>
              <a:t> </a:t>
            </a:r>
            <a:r>
              <a:rPr lang="es-ES" sz="2000" b="1" dirty="0">
                <a:cs typeface="Calibri"/>
              </a:rPr>
              <a:t>a </a:t>
            </a:r>
            <a:r>
              <a:rPr lang="es-ES" sz="2000" b="1" spc="-10" dirty="0">
                <a:cs typeface="Calibri"/>
              </a:rPr>
              <a:t>todo</a:t>
            </a:r>
            <a:r>
              <a:rPr lang="es-ES" sz="2000" b="1" dirty="0">
                <a:cs typeface="Calibri"/>
              </a:rPr>
              <a:t> </a:t>
            </a:r>
            <a:r>
              <a:rPr lang="es-ES" sz="2000" b="1" spc="-5" dirty="0">
                <a:cs typeface="Calibri"/>
              </a:rPr>
              <a:t>el </a:t>
            </a:r>
            <a:r>
              <a:rPr lang="es-ES" sz="2000" b="1" spc="-395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cuero</a:t>
            </a:r>
            <a:r>
              <a:rPr lang="es-ES" sz="2000" b="1" spc="-5" dirty="0">
                <a:cs typeface="Calibri"/>
              </a:rPr>
              <a:t> </a:t>
            </a:r>
            <a:r>
              <a:rPr lang="es-ES" sz="2000" b="1" spc="-10" dirty="0">
                <a:cs typeface="Calibri"/>
              </a:rPr>
              <a:t>cabelludo.</a:t>
            </a:r>
            <a:r>
              <a:rPr lang="es-ES" sz="2000" b="1" dirty="0">
                <a:cs typeface="Calibri"/>
              </a:rPr>
              <a:t> </a:t>
            </a:r>
            <a:r>
              <a:rPr lang="es-ES" sz="2000" spc="-15" dirty="0">
                <a:cs typeface="Calibri"/>
              </a:rPr>
              <a:t>Este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es un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signo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de</a:t>
            </a:r>
            <a:r>
              <a:rPr lang="es-ES" sz="2000" spc="1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tiña.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Puede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estar</a:t>
            </a:r>
            <a:r>
              <a:rPr lang="es-ES" sz="2000" spc="-5" dirty="0">
                <a:cs typeface="Calibri"/>
              </a:rPr>
              <a:t> acompañado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dirty="0">
                <a:cs typeface="Calibri"/>
              </a:rPr>
              <a:t>de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cabellos</a:t>
            </a:r>
            <a:r>
              <a:rPr lang="es-ES" sz="2000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quebrados, 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enrojecimiento,</a:t>
            </a:r>
            <a:r>
              <a:rPr lang="es-ES" sz="2000" spc="-5" dirty="0">
                <a:cs typeface="Calibri"/>
              </a:rPr>
              <a:t> hinchazón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70" dirty="0">
                <a:cs typeface="Calibri"/>
              </a:rPr>
              <a:t>y,</a:t>
            </a:r>
            <a:r>
              <a:rPr lang="es-ES" sz="2000" dirty="0">
                <a:cs typeface="Calibri"/>
              </a:rPr>
              <a:t> en</a:t>
            </a:r>
            <a:r>
              <a:rPr lang="es-ES" sz="2000" spc="5" dirty="0">
                <a:cs typeface="Calibri"/>
              </a:rPr>
              <a:t> </a:t>
            </a:r>
            <a:r>
              <a:rPr lang="es-ES" sz="2000" spc="-5" dirty="0">
                <a:cs typeface="Calibri"/>
              </a:rPr>
              <a:t>ocasiones,</a:t>
            </a:r>
            <a:r>
              <a:rPr lang="es-ES" sz="2000" dirty="0">
                <a:cs typeface="Calibri"/>
              </a:rPr>
              <a:t> </a:t>
            </a:r>
            <a:r>
              <a:rPr lang="es-ES" sz="2000" spc="-10" dirty="0">
                <a:cs typeface="Calibri"/>
              </a:rPr>
              <a:t>exudado.</a:t>
            </a:r>
            <a:endParaRPr lang="es-ES" sz="2000" dirty="0">
              <a:cs typeface="Calibri"/>
            </a:endParaRPr>
          </a:p>
          <a:p>
            <a:endParaRPr lang="es-ES" dirty="0"/>
          </a:p>
        </p:txBody>
      </p:sp>
      <p:grpSp>
        <p:nvGrpSpPr>
          <p:cNvPr id="10" name="object 4">
            <a:extLst>
              <a:ext uri="{FF2B5EF4-FFF2-40B4-BE49-F238E27FC236}">
                <a16:creationId xmlns:a16="http://schemas.microsoft.com/office/drawing/2014/main" id="{54EC8DA8-A533-B063-4C9A-9F321E930ED2}"/>
              </a:ext>
            </a:extLst>
          </p:cNvPr>
          <p:cNvGrpSpPr/>
          <p:nvPr/>
        </p:nvGrpSpPr>
        <p:grpSpPr>
          <a:xfrm>
            <a:off x="7315200" y="1032763"/>
            <a:ext cx="4177823" cy="5182916"/>
            <a:chOff x="6261405" y="0"/>
            <a:chExt cx="5930423" cy="6857998"/>
          </a:xfrm>
        </p:grpSpPr>
        <p:pic>
          <p:nvPicPr>
            <p:cNvPr id="11" name="object 5">
              <a:extLst>
                <a:ext uri="{FF2B5EF4-FFF2-40B4-BE49-F238E27FC236}">
                  <a16:creationId xmlns:a16="http://schemas.microsoft.com/office/drawing/2014/main" id="{D1295BF9-0254-DA27-216B-73B70E6F98D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1259" y="2727728"/>
              <a:ext cx="4290569" cy="4130270"/>
            </a:xfrm>
            <a:prstGeom prst="rect">
              <a:avLst/>
            </a:prstGeom>
          </p:spPr>
        </p:pic>
        <p:pic>
          <p:nvPicPr>
            <p:cNvPr id="12" name="object 7">
              <a:extLst>
                <a:ext uri="{FF2B5EF4-FFF2-40B4-BE49-F238E27FC236}">
                  <a16:creationId xmlns:a16="http://schemas.microsoft.com/office/drawing/2014/main" id="{D4DE9086-5DBF-35F5-C738-677D5DD3678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61405" y="0"/>
              <a:ext cx="3519206" cy="3007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63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spc="40" dirty="0">
                <a:latin typeface="Calibri Light"/>
                <a:cs typeface="Calibri Light"/>
              </a:rPr>
              <a:t>E</a:t>
            </a:r>
            <a:r>
              <a:rPr lang="es-EC" sz="3600" spc="30" dirty="0">
                <a:latin typeface="Calibri Light"/>
                <a:cs typeface="Calibri Light"/>
              </a:rPr>
              <a:t>n</a:t>
            </a:r>
            <a:r>
              <a:rPr lang="es-EC" sz="3600" spc="-65" dirty="0">
                <a:latin typeface="Calibri Light"/>
                <a:cs typeface="Calibri Light"/>
              </a:rPr>
              <a:t>f</a:t>
            </a:r>
            <a:r>
              <a:rPr lang="es-EC" sz="3600" spc="50" dirty="0">
                <a:latin typeface="Calibri Light"/>
                <a:cs typeface="Calibri Light"/>
              </a:rPr>
              <a:t>e</a:t>
            </a:r>
            <a:r>
              <a:rPr lang="es-EC" sz="3600" spc="25" dirty="0">
                <a:latin typeface="Calibri Light"/>
                <a:cs typeface="Calibri Light"/>
              </a:rPr>
              <a:t>r</a:t>
            </a:r>
            <a:r>
              <a:rPr lang="es-EC" sz="3600" spc="65" dirty="0">
                <a:latin typeface="Calibri Light"/>
                <a:cs typeface="Calibri Light"/>
              </a:rPr>
              <a:t>me</a:t>
            </a:r>
            <a:r>
              <a:rPr lang="es-EC" sz="3600" spc="45" dirty="0">
                <a:latin typeface="Calibri Light"/>
                <a:cs typeface="Calibri Light"/>
              </a:rPr>
              <a:t>d</a:t>
            </a:r>
            <a:r>
              <a:rPr lang="es-EC" sz="3600" spc="50" dirty="0">
                <a:latin typeface="Calibri Light"/>
                <a:cs typeface="Calibri Light"/>
              </a:rPr>
              <a:t>a</a:t>
            </a:r>
            <a:r>
              <a:rPr lang="es-EC" sz="3600" spc="45" dirty="0">
                <a:latin typeface="Calibri Light"/>
                <a:cs typeface="Calibri Light"/>
              </a:rPr>
              <a:t>d</a:t>
            </a:r>
            <a:r>
              <a:rPr lang="es-EC" sz="3600" spc="50" dirty="0">
                <a:latin typeface="Calibri Light"/>
                <a:cs typeface="Calibri Light"/>
              </a:rPr>
              <a:t>e</a:t>
            </a:r>
            <a:r>
              <a:rPr lang="es-EC" sz="3600" spc="25" dirty="0">
                <a:latin typeface="Calibri Light"/>
                <a:cs typeface="Calibri Light"/>
              </a:rPr>
              <a:t>s  </a:t>
            </a:r>
            <a:r>
              <a:rPr lang="es-EC" sz="3600" spc="40" dirty="0">
                <a:latin typeface="Calibri Light"/>
                <a:cs typeface="Calibri Light"/>
              </a:rPr>
              <a:t>del </a:t>
            </a:r>
            <a:r>
              <a:rPr lang="es-EC" sz="3600" spc="35" dirty="0">
                <a:latin typeface="Calibri Light"/>
                <a:cs typeface="Calibri Light"/>
              </a:rPr>
              <a:t>Cuero </a:t>
            </a:r>
            <a:r>
              <a:rPr lang="es-EC" sz="3600" spc="40" dirty="0">
                <a:latin typeface="Calibri Light"/>
                <a:cs typeface="Calibri Light"/>
              </a:rPr>
              <a:t> </a:t>
            </a:r>
            <a:r>
              <a:rPr lang="es-EC" sz="3600" spc="45" dirty="0">
                <a:latin typeface="Calibri Light"/>
                <a:cs typeface="Calibri Light"/>
              </a:rPr>
              <a:t>Cabelludo</a:t>
            </a:r>
            <a:br>
              <a:rPr lang="es-EC" sz="1800" dirty="0">
                <a:latin typeface="Calibri Light"/>
                <a:cs typeface="Calibri Light"/>
              </a:rPr>
            </a:b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CCF3BCE-F621-5B64-28FA-C329973B890E}"/>
              </a:ext>
            </a:extLst>
          </p:cNvPr>
          <p:cNvSpPr txBox="1"/>
          <p:nvPr/>
        </p:nvSpPr>
        <p:spPr>
          <a:xfrm>
            <a:off x="2583180" y="2451335"/>
            <a:ext cx="655524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sz="2800" b="1" dirty="0"/>
              <a:t>Alopecia</a:t>
            </a: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C" sz="2800" b="1" spc="-5" dirty="0">
                <a:cs typeface="Calibri"/>
              </a:rPr>
              <a:t>De</a:t>
            </a:r>
            <a:r>
              <a:rPr lang="es-EC" sz="2800" b="1" spc="-30" dirty="0">
                <a:cs typeface="Calibri"/>
              </a:rPr>
              <a:t> </a:t>
            </a:r>
            <a:r>
              <a:rPr lang="es-EC" sz="2800" b="1" spc="-10" dirty="0">
                <a:cs typeface="Calibri"/>
              </a:rPr>
              <a:t>origen</a:t>
            </a:r>
            <a:r>
              <a:rPr lang="es-EC" sz="2800" b="1" spc="-25" dirty="0">
                <a:cs typeface="Calibri"/>
              </a:rPr>
              <a:t> </a:t>
            </a:r>
            <a:r>
              <a:rPr lang="es-EC" sz="2800" b="1" spc="-5" dirty="0">
                <a:cs typeface="Calibri"/>
              </a:rPr>
              <a:t>autoinmune</a:t>
            </a:r>
            <a:endParaRPr kumimoji="0" lang="es-EC" altLang="es-EC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C" altLang="es-EC" sz="2800" b="1" dirty="0">
                <a:latin typeface="Arial" panose="020B0604020202020204" pitchFamily="34" charset="0"/>
              </a:rPr>
              <a:t>Lupus</a:t>
            </a:r>
            <a:endParaRPr kumimoji="0" lang="es-EC" altLang="es-EC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C" altLang="es-EC" sz="2800" b="1" dirty="0">
                <a:latin typeface="Arial" panose="020B0604020202020204" pitchFamily="34" charset="0"/>
              </a:rPr>
              <a:t>Liquen plano</a:t>
            </a:r>
            <a:endParaRPr kumimoji="0" lang="es-EC" altLang="es-EC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C" altLang="es-EC" sz="2800" b="1" dirty="0">
                <a:latin typeface="Arial" panose="020B0604020202020204" pitchFamily="34" charset="0"/>
              </a:rPr>
              <a:t>Psoriasis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Esclerodermia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C" altLang="es-EC" sz="2800" b="1" dirty="0">
                <a:latin typeface="Arial" panose="020B0604020202020204" pitchFamily="34" charset="0"/>
              </a:rPr>
              <a:t>Dermatitis seborreica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Tiña </a:t>
            </a:r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684A8-8C17-A978-6351-60619BE0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134D6764-241A-EEB3-A1C9-B7F974A423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913567"/>
          </a:xfrm>
        </p:spPr>
        <p:txBody>
          <a:bodyPr/>
          <a:lstStyle/>
          <a:p>
            <a:r>
              <a:rPr lang="es-EC" sz="3600" spc="-5" dirty="0">
                <a:solidFill>
                  <a:schemeClr val="tx1"/>
                </a:solidFill>
                <a:latin typeface="Calibri Light"/>
                <a:cs typeface="Calibri Light"/>
              </a:rPr>
              <a:t>CLASIFICACION</a:t>
            </a:r>
            <a:r>
              <a:rPr lang="es-EC" sz="3600" spc="-2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z="3600" dirty="0">
                <a:solidFill>
                  <a:schemeClr val="tx1"/>
                </a:solidFill>
                <a:latin typeface="Calibri Light"/>
                <a:cs typeface="Calibri Light"/>
              </a:rPr>
              <a:t>DE</a:t>
            </a:r>
            <a:r>
              <a:rPr lang="es-EC" sz="3600" spc="-1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z="3600" dirty="0">
                <a:solidFill>
                  <a:schemeClr val="tx1"/>
                </a:solidFill>
                <a:latin typeface="Calibri Light"/>
                <a:cs typeface="Calibri Light"/>
              </a:rPr>
              <a:t>LAS</a:t>
            </a:r>
            <a:r>
              <a:rPr lang="es-EC" sz="3600" spc="-25" dirty="0">
                <a:solidFill>
                  <a:schemeClr val="tx1"/>
                </a:solidFill>
                <a:latin typeface="Calibri Light"/>
                <a:cs typeface="Calibri Light"/>
              </a:rPr>
              <a:t> ALOPECIAS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C30DB2A-9CBA-229D-2F86-B65E895A69B1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B342F454-09AA-66E9-2337-7FC10B5528E0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6A636E64-A71D-145D-6B19-7C52A6441B3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2497E4B2-E0BF-8743-085D-FDE6373D632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6B726C97-FCF4-037A-EC0C-19654B88D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8AAE9E40-F970-9A19-472D-E30AED2D2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6B410258-EAE5-0E3A-CAD8-01CEA0E20C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AutoShape 3" descr="Curso de Peeling Químico: Claves para Profesionales | We">
            <a:extLst>
              <a:ext uri="{FF2B5EF4-FFF2-40B4-BE49-F238E27FC236}">
                <a16:creationId xmlns:a16="http://schemas.microsoft.com/office/drawing/2014/main" id="{53D11CE0-F9E8-CD0C-440E-CE5868416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object 7">
            <a:extLst>
              <a:ext uri="{FF2B5EF4-FFF2-40B4-BE49-F238E27FC236}">
                <a16:creationId xmlns:a16="http://schemas.microsoft.com/office/drawing/2014/main" id="{8AFD6E6F-D961-D94F-A654-D81972A40BD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360" y="1304152"/>
            <a:ext cx="11003279" cy="545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74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A08B8-9F62-FF4E-8921-3CE52E4E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C1AF90D-3BD5-2200-3A98-788B8DB628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150577"/>
          </a:xfrm>
        </p:spPr>
        <p:txBody>
          <a:bodyPr/>
          <a:lstStyle/>
          <a:p>
            <a:r>
              <a:rPr lang="es-EC" sz="3600" dirty="0"/>
              <a:t>Cuidados posteriores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61E58DA2-A8DD-F4F8-8C02-09A3D1F9F0CC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92E4B85-AE73-CFF5-4205-AE5174D835DC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DE4F12FB-47B7-8376-6840-C2A33912DBCE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9452A411-CE8A-D648-4975-FD3F62563B9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E23ECE6-DA33-0C28-AFD8-043B44751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55B65E-3218-394A-3F9B-7D58128A5072}"/>
              </a:ext>
            </a:extLst>
          </p:cNvPr>
          <p:cNvSpPr txBox="1"/>
          <p:nvPr/>
        </p:nvSpPr>
        <p:spPr>
          <a:xfrm>
            <a:off x="402957" y="2177291"/>
            <a:ext cx="110651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2A015A10-B8DF-BD73-B645-09A9888EF7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F68F7B13-3778-BBC3-D51B-85C0B6BFC6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036A526-68CF-6B7C-B4C5-A2AB2E1CEF47}"/>
              </a:ext>
            </a:extLst>
          </p:cNvPr>
          <p:cNvSpPr txBox="1"/>
          <p:nvPr/>
        </p:nvSpPr>
        <p:spPr>
          <a:xfrm>
            <a:off x="402957" y="2378929"/>
            <a:ext cx="7117983" cy="449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lang="es-ES" sz="3200" b="1" spc="-10" dirty="0">
                <a:latin typeface="Calibri"/>
                <a:cs typeface="Calibri"/>
              </a:rPr>
              <a:t>Hombres</a:t>
            </a:r>
            <a:endParaRPr lang="es-ES" sz="3200" b="1" dirty="0">
              <a:latin typeface="Calibri"/>
              <a:cs typeface="Calibri"/>
            </a:endParaRPr>
          </a:p>
          <a:p>
            <a:pPr marL="12700" marR="4933315">
              <a:lnSpc>
                <a:spcPct val="90000"/>
              </a:lnSpc>
              <a:spcBef>
                <a:spcPts val="985"/>
              </a:spcBef>
            </a:pPr>
            <a:r>
              <a:rPr lang="es-ES" sz="2000" b="1" spc="-5" dirty="0">
                <a:latin typeface="Calibri"/>
                <a:cs typeface="Calibri"/>
              </a:rPr>
              <a:t>Suele</a:t>
            </a:r>
            <a:r>
              <a:rPr lang="es-ES" sz="2000" b="1" spc="-15" dirty="0">
                <a:latin typeface="Calibri"/>
                <a:cs typeface="Calibri"/>
              </a:rPr>
              <a:t> </a:t>
            </a:r>
            <a:r>
              <a:rPr lang="es-ES" sz="2000" b="1" spc="-20" dirty="0">
                <a:latin typeface="Calibri"/>
                <a:cs typeface="Calibri"/>
              </a:rPr>
              <a:t>involucrar</a:t>
            </a:r>
            <a:r>
              <a:rPr lang="es-ES" sz="2000" b="1" spc="-10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el </a:t>
            </a:r>
            <a:r>
              <a:rPr lang="es-ES" sz="2000" b="1" spc="-15" dirty="0">
                <a:latin typeface="Calibri"/>
                <a:cs typeface="Calibri"/>
              </a:rPr>
              <a:t>área </a:t>
            </a:r>
            <a:r>
              <a:rPr lang="es-ES" sz="2000" b="1" spc="-620" dirty="0">
                <a:latin typeface="Calibri"/>
                <a:cs typeface="Calibri"/>
              </a:rPr>
              <a:t> </a:t>
            </a:r>
            <a:r>
              <a:rPr lang="es-ES" sz="2000" b="1" spc="-20" dirty="0">
                <a:latin typeface="Calibri"/>
                <a:cs typeface="Calibri"/>
              </a:rPr>
              <a:t>frontotemporal</a:t>
            </a:r>
            <a:r>
              <a:rPr lang="es-ES" sz="2000" b="1" spc="-5" dirty="0">
                <a:latin typeface="Calibri"/>
                <a:cs typeface="Calibri"/>
              </a:rPr>
              <a:t> </a:t>
            </a:r>
            <a:r>
              <a:rPr lang="es-ES" sz="2000" b="1" dirty="0">
                <a:latin typeface="Calibri"/>
                <a:cs typeface="Calibri"/>
              </a:rPr>
              <a:t>y </a:t>
            </a:r>
            <a:r>
              <a:rPr lang="es-ES" sz="2000" b="1" spc="5" dirty="0">
                <a:latin typeface="Calibri"/>
                <a:cs typeface="Calibri"/>
              </a:rPr>
              <a:t> </a:t>
            </a:r>
            <a:r>
              <a:rPr lang="es-ES" sz="2000" b="1" spc="-20" dirty="0" err="1">
                <a:latin typeface="Calibri"/>
                <a:cs typeface="Calibri"/>
              </a:rPr>
              <a:t>vértex</a:t>
            </a:r>
            <a:r>
              <a:rPr lang="es-ES" sz="2000" b="1" spc="-20" dirty="0">
                <a:latin typeface="Calibri"/>
                <a:cs typeface="Calibri"/>
              </a:rPr>
              <a:t>,</a:t>
            </a:r>
            <a:r>
              <a:rPr lang="es-ES" sz="2000" b="1" spc="-5" dirty="0">
                <a:latin typeface="Calibri"/>
                <a:cs typeface="Calibri"/>
              </a:rPr>
              <a:t> </a:t>
            </a:r>
            <a:r>
              <a:rPr lang="es-ES" sz="2000" b="1" dirty="0">
                <a:latin typeface="Calibri"/>
                <a:cs typeface="Calibri"/>
              </a:rPr>
              <a:t>se</a:t>
            </a:r>
            <a:r>
              <a:rPr lang="es-ES" sz="2000" b="1" spc="-10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clasifica 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según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10" dirty="0">
                <a:latin typeface="Calibri"/>
                <a:cs typeface="Calibri"/>
              </a:rPr>
              <a:t>escala</a:t>
            </a:r>
            <a:r>
              <a:rPr lang="es-ES" sz="2000" b="1" spc="-5" dirty="0">
                <a:latin typeface="Calibri"/>
                <a:cs typeface="Calibri"/>
              </a:rPr>
              <a:t> </a:t>
            </a:r>
            <a:r>
              <a:rPr lang="es-ES" sz="2000" b="1" dirty="0">
                <a:latin typeface="Calibri"/>
                <a:cs typeface="Calibri"/>
              </a:rPr>
              <a:t>de </a:t>
            </a:r>
            <a:r>
              <a:rPr lang="es-ES" sz="2000" b="1" spc="5" dirty="0">
                <a:latin typeface="Calibri"/>
                <a:cs typeface="Calibri"/>
              </a:rPr>
              <a:t> </a:t>
            </a:r>
            <a:r>
              <a:rPr lang="es-ES" sz="2000" b="1" spc="-10" dirty="0">
                <a:latin typeface="Calibri"/>
                <a:cs typeface="Calibri"/>
              </a:rPr>
              <a:t>Hamilton</a:t>
            </a:r>
            <a:r>
              <a:rPr lang="es-ES" sz="2000" b="1" spc="-5" dirty="0">
                <a:latin typeface="Calibri"/>
                <a:cs typeface="Calibri"/>
              </a:rPr>
              <a:t> Norwood</a:t>
            </a:r>
            <a:endParaRPr lang="es-ES" sz="2000" b="1" dirty="0">
              <a:latin typeface="Calibri"/>
              <a:cs typeface="Calibri"/>
            </a:endParaRPr>
          </a:p>
          <a:p>
            <a:pPr marL="2889885">
              <a:lnSpc>
                <a:spcPct val="100000"/>
              </a:lnSpc>
              <a:spcBef>
                <a:spcPts val="2545"/>
              </a:spcBef>
            </a:pPr>
            <a:r>
              <a:rPr lang="es-ES" sz="3600" b="1" spc="-10" dirty="0">
                <a:latin typeface="Calibri"/>
                <a:cs typeface="Calibri"/>
              </a:rPr>
              <a:t>Mujeres</a:t>
            </a:r>
            <a:endParaRPr lang="es-ES" sz="3600" b="1" dirty="0">
              <a:latin typeface="Calibri"/>
              <a:cs typeface="Calibri"/>
            </a:endParaRPr>
          </a:p>
          <a:p>
            <a:pPr marL="2889885" marR="5080">
              <a:lnSpc>
                <a:spcPct val="90700"/>
              </a:lnSpc>
              <a:spcBef>
                <a:spcPts val="960"/>
              </a:spcBef>
            </a:pPr>
            <a:r>
              <a:rPr lang="es-ES" sz="2000" b="1" spc="-5" dirty="0">
                <a:latin typeface="Calibri"/>
                <a:cs typeface="Calibri"/>
              </a:rPr>
              <a:t>Suele</a:t>
            </a:r>
            <a:r>
              <a:rPr lang="es-ES" sz="2000" b="1" spc="-10" dirty="0">
                <a:latin typeface="Calibri"/>
                <a:cs typeface="Calibri"/>
              </a:rPr>
              <a:t> </a:t>
            </a:r>
            <a:r>
              <a:rPr lang="es-ES" sz="2000" b="1" spc="-20" dirty="0">
                <a:latin typeface="Calibri"/>
                <a:cs typeface="Calibri"/>
              </a:rPr>
              <a:t>involucrar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15" dirty="0">
                <a:latin typeface="Calibri"/>
                <a:cs typeface="Calibri"/>
              </a:rPr>
              <a:t>área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15" dirty="0">
                <a:latin typeface="Calibri"/>
                <a:cs typeface="Calibri"/>
              </a:rPr>
              <a:t>coronal,</a:t>
            </a:r>
            <a:r>
              <a:rPr lang="es-ES" sz="2000" b="1" spc="5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línea 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20" dirty="0">
                <a:latin typeface="Calibri"/>
                <a:cs typeface="Calibri"/>
              </a:rPr>
              <a:t>frontal.</a:t>
            </a:r>
            <a:r>
              <a:rPr lang="es-ES" sz="2000" b="1" spc="5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La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10" dirty="0">
                <a:latin typeface="Calibri"/>
                <a:cs typeface="Calibri"/>
              </a:rPr>
              <a:t>escala</a:t>
            </a:r>
            <a:r>
              <a:rPr lang="es-ES" sz="2000" b="1" spc="-5" dirty="0">
                <a:latin typeface="Calibri"/>
                <a:cs typeface="Calibri"/>
              </a:rPr>
              <a:t> </a:t>
            </a:r>
            <a:r>
              <a:rPr lang="es-ES" sz="2000" b="1" dirty="0">
                <a:latin typeface="Calibri"/>
                <a:cs typeface="Calibri"/>
              </a:rPr>
              <a:t>de</a:t>
            </a:r>
            <a:r>
              <a:rPr lang="es-ES" sz="2000" b="1" spc="-5" dirty="0">
                <a:latin typeface="Calibri"/>
                <a:cs typeface="Calibri"/>
              </a:rPr>
              <a:t> </a:t>
            </a:r>
            <a:r>
              <a:rPr lang="es-ES" sz="2000" b="1" spc="-10" dirty="0">
                <a:latin typeface="Calibri"/>
                <a:cs typeface="Calibri"/>
              </a:rPr>
              <a:t>clasificación</a:t>
            </a:r>
            <a:r>
              <a:rPr lang="es-ES" sz="2000" b="1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es</a:t>
            </a:r>
            <a:r>
              <a:rPr lang="es-ES" sz="2000" b="1" spc="5" dirty="0">
                <a:latin typeface="Calibri"/>
                <a:cs typeface="Calibri"/>
              </a:rPr>
              <a:t> </a:t>
            </a:r>
            <a:r>
              <a:rPr lang="es-ES" sz="2000" b="1" spc="-10" dirty="0">
                <a:latin typeface="Calibri"/>
                <a:cs typeface="Calibri"/>
              </a:rPr>
              <a:t>la </a:t>
            </a:r>
            <a:r>
              <a:rPr lang="es-ES" sz="2000" b="1" spc="-620" dirty="0">
                <a:latin typeface="Calibri"/>
                <a:cs typeface="Calibri"/>
              </a:rPr>
              <a:t> </a:t>
            </a:r>
            <a:r>
              <a:rPr lang="es-ES" sz="2000" b="1" dirty="0">
                <a:latin typeface="Calibri"/>
                <a:cs typeface="Calibri"/>
              </a:rPr>
              <a:t>de</a:t>
            </a:r>
            <a:r>
              <a:rPr lang="es-ES" sz="2000" b="1" spc="-10" dirty="0">
                <a:latin typeface="Calibri"/>
                <a:cs typeface="Calibri"/>
              </a:rPr>
              <a:t> </a:t>
            </a:r>
            <a:r>
              <a:rPr lang="es-ES" sz="2000" b="1" spc="-5" dirty="0">
                <a:latin typeface="Calibri"/>
                <a:cs typeface="Calibri"/>
              </a:rPr>
              <a:t>Ludwig</a:t>
            </a:r>
            <a:endParaRPr lang="es-ES" sz="2000" b="1" dirty="0">
              <a:latin typeface="Calibri"/>
              <a:cs typeface="Calibri"/>
            </a:endParaRPr>
          </a:p>
        </p:txBody>
      </p:sp>
      <p:pic>
        <p:nvPicPr>
          <p:cNvPr id="16" name="object 5">
            <a:extLst>
              <a:ext uri="{FF2B5EF4-FFF2-40B4-BE49-F238E27FC236}">
                <a16:creationId xmlns:a16="http://schemas.microsoft.com/office/drawing/2014/main" id="{E733A0CE-3C0E-BE35-62B2-254AA84B4BB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13436" y="0"/>
            <a:ext cx="2978560" cy="5684413"/>
          </a:xfrm>
          <a:prstGeom prst="rect">
            <a:avLst/>
          </a:prstGeom>
        </p:spPr>
      </p:pic>
      <p:pic>
        <p:nvPicPr>
          <p:cNvPr id="17" name="object 6">
            <a:extLst>
              <a:ext uri="{FF2B5EF4-FFF2-40B4-BE49-F238E27FC236}">
                <a16:creationId xmlns:a16="http://schemas.microsoft.com/office/drawing/2014/main" id="{E4F928A4-2EAD-FCFE-E06E-CA70C84224B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46656" y="1405856"/>
            <a:ext cx="3624044" cy="374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78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7037D-FDA2-8383-D887-7FE20CB3D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BFBA721-9126-47BF-160A-6EF5A9C37B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150577"/>
          </a:xfrm>
        </p:spPr>
        <p:txBody>
          <a:bodyPr/>
          <a:lstStyle/>
          <a:p>
            <a:r>
              <a:rPr lang="es-EC" sz="4000" dirty="0"/>
              <a:t>Diagnóstico Cosmiátrico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5D6E236-CBE9-5DA1-226F-562B7376052F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4506DB2-09A0-7678-605E-B3473E6EB6C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85CB812-1CE9-5A9A-F192-7CC6DD67A3D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3FD3063F-5933-E93B-030E-49CE3FF3D9ED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6E95172D-6398-6F05-F279-4AB85B1EE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420243E-7312-FAA1-83CC-DA73D5227EC9}"/>
              </a:ext>
            </a:extLst>
          </p:cNvPr>
          <p:cNvSpPr txBox="1"/>
          <p:nvPr/>
        </p:nvSpPr>
        <p:spPr>
          <a:xfrm>
            <a:off x="402957" y="2177291"/>
            <a:ext cx="110651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970F73BB-AC5F-7196-0FDE-441607502D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DD4E1D33-C255-0AA7-9B34-38847C3F27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0360871-0801-50B5-0579-437DA3020363}"/>
              </a:ext>
            </a:extLst>
          </p:cNvPr>
          <p:cNvSpPr txBox="1"/>
          <p:nvPr/>
        </p:nvSpPr>
        <p:spPr>
          <a:xfrm>
            <a:off x="228601" y="2177291"/>
            <a:ext cx="8801100" cy="5308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/>
              <a:t>El profesional identifica alteraciones estéticas como:</a:t>
            </a:r>
          </a:p>
          <a:p>
            <a:r>
              <a:rPr lang="es-ES" sz="2400" dirty="0"/>
              <a:t>Cuero cabelludo graso. </a:t>
            </a:r>
          </a:p>
          <a:p>
            <a:r>
              <a:rPr lang="es-ES" sz="2400" dirty="0"/>
              <a:t>Cuero cabelludo seco. </a:t>
            </a:r>
          </a:p>
          <a:p>
            <a:r>
              <a:rPr lang="es-ES" sz="2400" dirty="0"/>
              <a:t>Deshidratación. </a:t>
            </a:r>
          </a:p>
          <a:p>
            <a:r>
              <a:rPr lang="es-ES" sz="2400" dirty="0"/>
              <a:t>Cabello dañado. </a:t>
            </a:r>
          </a:p>
          <a:p>
            <a:r>
              <a:rPr lang="es-ES" sz="2400" dirty="0"/>
              <a:t>Cabello sensibilizado. </a:t>
            </a:r>
          </a:p>
          <a:p>
            <a:r>
              <a:rPr lang="es-ES" sz="2400" dirty="0"/>
              <a:t>Cabello quebradizo. </a:t>
            </a:r>
          </a:p>
          <a:p>
            <a:r>
              <a:rPr lang="es-ES" sz="2400" dirty="0"/>
              <a:t>Descamación cosmética. </a:t>
            </a:r>
          </a:p>
          <a:p>
            <a:r>
              <a:rPr lang="es-ES" sz="2400" b="1" dirty="0"/>
              <a:t>Importante:</a:t>
            </a:r>
            <a:r>
              <a:rPr lang="es-ES" sz="2400" dirty="0"/>
              <a:t> Si durante la valoración se sospechan patologías como alopecias cicatriciales, psoriasis, dermatitis severa, infecciones o enfermedades sistémicas, el paciente debe ser remitido al dermatólogo para su diagnóstico y tratamiento.</a:t>
            </a: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endParaRPr lang="es-ES" sz="3200" b="1" dirty="0">
              <a:latin typeface="Calibri"/>
              <a:cs typeface="Calibri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0174CA23-6589-C294-3E28-3C1E60FE5E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8102254-E38A-99A5-EB3B-12365459D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239" y="1434410"/>
            <a:ext cx="4116129" cy="30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24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F186E-BCBE-6FA6-9570-D8DD82AFF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DD7FE6AB-6D36-CDEE-12B0-BDB84164E1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150577"/>
          </a:xfrm>
        </p:spPr>
        <p:txBody>
          <a:bodyPr/>
          <a:lstStyle/>
          <a:p>
            <a:r>
              <a:rPr lang="es-EC" sz="4000" dirty="0"/>
              <a:t>Diagnóstico Cosmiátrico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8CC8FFE-E07B-FB39-52B4-8B8EE7FE1BE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8073E85-0E74-056A-EC3A-5E9676B5096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C12F3E8-6BBB-1BBC-17C5-5BAA788E9255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AD52363-07CE-FC11-0126-2BA5AC1B0F19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EC6EFB4C-6A67-2AA4-9EE3-02445FCBE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55F1D73-5FDB-BABE-9836-4CCF3C98DC07}"/>
              </a:ext>
            </a:extLst>
          </p:cNvPr>
          <p:cNvSpPr txBox="1"/>
          <p:nvPr/>
        </p:nvSpPr>
        <p:spPr>
          <a:xfrm>
            <a:off x="402957" y="2177291"/>
            <a:ext cx="110651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D42D9116-AA56-475B-04DC-D26AD816C2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3DF7CAFC-2043-1266-7AB3-B7BFD0CFBE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8A3CF2C0-C305-B52E-BC8F-F073B2771D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012EFF9E-A1C0-996D-A8BD-4551DFC36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190627"/>
              </p:ext>
            </p:extLst>
          </p:nvPr>
        </p:nvGraphicFramePr>
        <p:xfrm>
          <a:off x="2032000" y="1988820"/>
          <a:ext cx="8128000" cy="4503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570264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1412226"/>
                    </a:ext>
                  </a:extLst>
                </a:gridCol>
              </a:tblGrid>
              <a:tr h="2331720">
                <a:tc>
                  <a:txBody>
                    <a:bodyPr/>
                    <a:lstStyle/>
                    <a:p>
                      <a:r>
                        <a:rPr lang="es-EC" sz="2400" b="1"/>
                        <a:t>Higiene profunda</a:t>
                      </a:r>
                    </a:p>
                    <a:p>
                      <a:endParaRPr lang="es-EC" sz="2400" b="1" dirty="0"/>
                    </a:p>
                    <a:p>
                      <a:r>
                        <a:rPr lang="es-EC" dirty="0"/>
                        <a:t>Champú específico.</a:t>
                      </a:r>
                    </a:p>
                    <a:p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b="1" dirty="0"/>
                        <a:t>Exfoliación capilar</a:t>
                      </a:r>
                    </a:p>
                    <a:p>
                      <a:endParaRPr lang="es-ES" sz="2400" b="1" dirty="0"/>
                    </a:p>
                    <a:p>
                      <a:r>
                        <a:rPr lang="es-ES" dirty="0"/>
                        <a:t>Enzimática. </a:t>
                      </a:r>
                    </a:p>
                    <a:p>
                      <a:r>
                        <a:rPr lang="es-ES" dirty="0"/>
                        <a:t>Química. </a:t>
                      </a:r>
                    </a:p>
                    <a:p>
                      <a:r>
                        <a:rPr lang="es-ES" dirty="0"/>
                        <a:t>Mecánica.</a:t>
                      </a:r>
                    </a:p>
                    <a:p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800045"/>
                  </a:ext>
                </a:extLst>
              </a:tr>
              <a:tr h="2171700">
                <a:tc>
                  <a:txBody>
                    <a:bodyPr/>
                    <a:lstStyle/>
                    <a:p>
                      <a:r>
                        <a:rPr lang="es-EC" sz="2400" b="1" dirty="0"/>
                        <a:t>Tratamientos tópicos</a:t>
                      </a:r>
                    </a:p>
                    <a:p>
                      <a:r>
                        <a:rPr lang="es-EC" sz="2000" dirty="0"/>
                        <a:t>Hidratantes. </a:t>
                      </a:r>
                    </a:p>
                    <a:p>
                      <a:r>
                        <a:rPr lang="es-EC" sz="2000" dirty="0" err="1"/>
                        <a:t>Seborreguladores</a:t>
                      </a:r>
                      <a:r>
                        <a:rPr lang="es-EC" sz="2000" dirty="0"/>
                        <a:t>. </a:t>
                      </a:r>
                    </a:p>
                    <a:p>
                      <a:r>
                        <a:rPr lang="es-EC" sz="2000" dirty="0"/>
                        <a:t>Calmantes</a:t>
                      </a:r>
                    </a:p>
                    <a:p>
                      <a:r>
                        <a:rPr lang="es-EC" sz="2000" dirty="0"/>
                        <a:t>Fortalecedores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b="1" dirty="0"/>
                        <a:t>Aparatología</a:t>
                      </a:r>
                    </a:p>
                    <a:p>
                      <a:r>
                        <a:rPr lang="es-ES" dirty="0"/>
                        <a:t>Dependiendo de la evaluación:</a:t>
                      </a:r>
                    </a:p>
                    <a:p>
                      <a:r>
                        <a:rPr lang="es-ES" dirty="0"/>
                        <a:t>Alta frecuencia. </a:t>
                      </a:r>
                    </a:p>
                    <a:p>
                      <a:r>
                        <a:rPr lang="es-ES" dirty="0"/>
                        <a:t>Fototerapia LED. </a:t>
                      </a:r>
                    </a:p>
                    <a:p>
                      <a:r>
                        <a:rPr lang="es-ES" dirty="0"/>
                        <a:t>Microcorrientes. </a:t>
                      </a:r>
                    </a:p>
                    <a:p>
                      <a:r>
                        <a:rPr lang="es-ES" dirty="0"/>
                        <a:t>Vapor ozonizado (cuando esté indicado).</a:t>
                      </a:r>
                    </a:p>
                    <a:p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064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70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84CFA05-1184-0584-0F54-B6797D4E70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/>
              <a:t>OBJETIVO DE LA ASIGNATURA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13DFFF-1011-ACD7-94E7-59B71D8FF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57600" y="2281235"/>
            <a:ext cx="7810503" cy="3700457"/>
          </a:xfrm>
        </p:spPr>
        <p:txBody>
          <a:bodyPr lIns="0" tIns="228600" rIns="0" bIns="0"/>
          <a:lstStyle/>
          <a:p>
            <a:pPr marL="0" lvl="0" indent="0" algn="ctr">
              <a:buNone/>
            </a:pPr>
            <a:r>
              <a:rPr lang="es-ES" b="1" dirty="0"/>
              <a:t>"Capacitar al estudiante en el abordaje integral de la salud cutánea, integrando los fundamentos científicos de la enfermería con las técnicas avanzadas de la Dermatocosmiatría, para diseñar y ejecutar protocolos estéticos seguros, éticos y personalizados que promuevan la recuperación, prevención y mejora de la estética facial y corporal del paciente."</a:t>
            </a:r>
            <a:endParaRPr lang="es-MX" b="1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DB54719-6D44-D0F3-73A2-398E68086EA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9324FC-3177-70FB-2721-0AFCF3E020D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2EBC3D6-BE70-4653-1856-4E214BFEA61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FFE04E1-98F1-1C3D-8369-F61F82FA2BE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7C6B32D-2DCA-18F1-1295-0B639DD3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52425"/>
            <a:ext cx="10873743" cy="1430654"/>
          </a:xfrm>
        </p:spPr>
        <p:txBody>
          <a:bodyPr/>
          <a:lstStyle/>
          <a:p>
            <a:r>
              <a:rPr lang="es-ES" spc="45" dirty="0">
                <a:solidFill>
                  <a:schemeClr val="tx1"/>
                </a:solidFill>
                <a:latin typeface="Calibri Light"/>
                <a:cs typeface="Calibri Light"/>
              </a:rPr>
              <a:t>ENFERMEDADES Y </a:t>
            </a:r>
            <a:r>
              <a:rPr lang="es-ES" spc="5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S" spc="-5" dirty="0">
                <a:solidFill>
                  <a:schemeClr val="tx1"/>
                </a:solidFill>
                <a:latin typeface="Calibri Light"/>
                <a:cs typeface="Calibri Light"/>
              </a:rPr>
              <a:t>TRATAMIENTO</a:t>
            </a:r>
            <a:r>
              <a:rPr lang="es-ES" spc="1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br>
              <a:rPr lang="es-ES" spc="15" dirty="0">
                <a:solidFill>
                  <a:schemeClr val="tx1"/>
                </a:solidFill>
                <a:latin typeface="Calibri Light"/>
                <a:cs typeface="Calibri Light"/>
              </a:rPr>
            </a:br>
            <a:r>
              <a:rPr lang="es-ES" spc="50" dirty="0">
                <a:solidFill>
                  <a:schemeClr val="tx1"/>
                </a:solidFill>
                <a:latin typeface="Calibri Light"/>
                <a:cs typeface="Calibri Light"/>
              </a:rPr>
              <a:t>DEL</a:t>
            </a:r>
            <a:r>
              <a:rPr lang="es-ES" spc="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S" spc="45" dirty="0">
                <a:solidFill>
                  <a:schemeClr val="tx1"/>
                </a:solidFill>
                <a:latin typeface="Calibri Light"/>
                <a:cs typeface="Calibri Light"/>
              </a:rPr>
              <a:t>CUERO </a:t>
            </a:r>
            <a:r>
              <a:rPr lang="es-ES" spc="25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lang="es-ES" spc="45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 Light"/>
                <a:cs typeface="Calibri Light"/>
              </a:rPr>
              <a:t>CABELLUDO	</a:t>
            </a:r>
            <a:br>
              <a:rPr lang="es-EC" dirty="0"/>
            </a:br>
            <a:r>
              <a:rPr lang="es-ES" dirty="0"/>
              <a:t> 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1931679"/>
            <a:ext cx="10993970" cy="4050013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4E90269-1721-B383-6D16-B4721AF7B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954" y="1687185"/>
            <a:ext cx="5967046" cy="48183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1165860" y="2882340"/>
            <a:ext cx="5281832" cy="1565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5915"/>
              </a:lnSpc>
              <a:spcBef>
                <a:spcPts val="95"/>
              </a:spcBef>
            </a:pPr>
            <a:r>
              <a:rPr lang="es-EC" sz="4400" b="1" spc="50" dirty="0">
                <a:latin typeface="Calibri Light"/>
                <a:cs typeface="Calibri Light"/>
              </a:rPr>
              <a:t>¿Qué</a:t>
            </a:r>
            <a:r>
              <a:rPr lang="es-EC" sz="4400" b="1" spc="-15" dirty="0">
                <a:latin typeface="Calibri Light"/>
                <a:cs typeface="Calibri Light"/>
              </a:rPr>
              <a:t> </a:t>
            </a:r>
            <a:r>
              <a:rPr lang="es-EC" sz="4400" b="1" spc="45" dirty="0">
                <a:latin typeface="Calibri Light"/>
                <a:cs typeface="Calibri Light"/>
              </a:rPr>
              <a:t>es</a:t>
            </a:r>
            <a:endParaRPr lang="es-EC" sz="4400" b="1" dirty="0">
              <a:latin typeface="Calibri Light"/>
              <a:cs typeface="Calibri Light"/>
            </a:endParaRPr>
          </a:p>
          <a:p>
            <a:pPr marL="12700">
              <a:lnSpc>
                <a:spcPts val="5915"/>
              </a:lnSpc>
            </a:pPr>
            <a:r>
              <a:rPr lang="es-EC" sz="4400" b="1" i="1" spc="-250" dirty="0">
                <a:latin typeface="Calibri Light"/>
                <a:cs typeface="Calibri Light"/>
              </a:rPr>
              <a:t>T</a:t>
            </a:r>
            <a:r>
              <a:rPr lang="es-EC" sz="4400" b="1" i="1" spc="25" dirty="0">
                <a:latin typeface="Calibri Light"/>
                <a:cs typeface="Calibri Light"/>
              </a:rPr>
              <a:t>ri</a:t>
            </a:r>
            <a:r>
              <a:rPr lang="es-EC" sz="4400" b="1" i="1" dirty="0">
                <a:latin typeface="Calibri Light"/>
                <a:cs typeface="Calibri Light"/>
              </a:rPr>
              <a:t>c</a:t>
            </a:r>
            <a:r>
              <a:rPr lang="es-EC" sz="4400" b="1" i="1" spc="55" dirty="0">
                <a:latin typeface="Calibri Light"/>
                <a:cs typeface="Calibri Light"/>
              </a:rPr>
              <a:t>o</a:t>
            </a:r>
            <a:r>
              <a:rPr lang="es-EC" sz="4400" b="1" i="1" spc="20" dirty="0">
                <a:latin typeface="Calibri Light"/>
                <a:cs typeface="Calibri Light"/>
              </a:rPr>
              <a:t>l</a:t>
            </a:r>
            <a:r>
              <a:rPr lang="es-EC" sz="4400" b="1" i="1" spc="55" dirty="0">
                <a:latin typeface="Calibri Light"/>
                <a:cs typeface="Calibri Light"/>
              </a:rPr>
              <a:t>o</a:t>
            </a:r>
            <a:r>
              <a:rPr lang="es-EC" sz="4400" b="1" i="1" spc="35" dirty="0">
                <a:latin typeface="Calibri Light"/>
                <a:cs typeface="Calibri Light"/>
              </a:rPr>
              <a:t>gí</a:t>
            </a:r>
            <a:r>
              <a:rPr lang="es-EC" sz="4400" b="1" i="1" spc="55" dirty="0">
                <a:latin typeface="Calibri Light"/>
                <a:cs typeface="Calibri Light"/>
              </a:rPr>
              <a:t>a</a:t>
            </a:r>
            <a:r>
              <a:rPr lang="es-EC" sz="4400" b="1" spc="45" dirty="0">
                <a:latin typeface="Calibri Light"/>
                <a:cs typeface="Calibri Light"/>
              </a:rPr>
              <a:t>?</a:t>
            </a:r>
            <a:endParaRPr lang="es-EC" sz="4400" b="1" dirty="0">
              <a:latin typeface="Calibri Light"/>
              <a:cs typeface="Calibri Light"/>
            </a:endParaRP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F373D190-B78C-0590-803A-21AD5DC331EA}"/>
              </a:ext>
            </a:extLst>
          </p:cNvPr>
          <p:cNvSpPr/>
          <p:nvPr/>
        </p:nvSpPr>
        <p:spPr>
          <a:xfrm>
            <a:off x="5093208" y="1685566"/>
            <a:ext cx="6263640" cy="1480185"/>
          </a:xfrm>
          <a:custGeom>
            <a:avLst/>
            <a:gdLst/>
            <a:ahLst/>
            <a:cxnLst/>
            <a:rect l="l" t="t" r="r" b="b"/>
            <a:pathLst>
              <a:path w="6263640" h="1480185">
                <a:moveTo>
                  <a:pt x="6017039" y="0"/>
                </a:moveTo>
                <a:lnTo>
                  <a:pt x="246599" y="0"/>
                </a:lnTo>
                <a:lnTo>
                  <a:pt x="196901" y="5010"/>
                </a:lnTo>
                <a:lnTo>
                  <a:pt x="150611" y="19379"/>
                </a:lnTo>
                <a:lnTo>
                  <a:pt x="108723" y="42115"/>
                </a:lnTo>
                <a:lnTo>
                  <a:pt x="72227" y="72227"/>
                </a:lnTo>
                <a:lnTo>
                  <a:pt x="42115" y="108724"/>
                </a:lnTo>
                <a:lnTo>
                  <a:pt x="19378" y="150612"/>
                </a:lnTo>
                <a:lnTo>
                  <a:pt x="5010" y="196902"/>
                </a:lnTo>
                <a:lnTo>
                  <a:pt x="0" y="246600"/>
                </a:lnTo>
                <a:lnTo>
                  <a:pt x="0" y="1232974"/>
                </a:lnTo>
                <a:lnTo>
                  <a:pt x="5010" y="1282672"/>
                </a:lnTo>
                <a:lnTo>
                  <a:pt x="19378" y="1328962"/>
                </a:lnTo>
                <a:lnTo>
                  <a:pt x="42115" y="1370850"/>
                </a:lnTo>
                <a:lnTo>
                  <a:pt x="72227" y="1407346"/>
                </a:lnTo>
                <a:lnTo>
                  <a:pt x="108723" y="1437458"/>
                </a:lnTo>
                <a:lnTo>
                  <a:pt x="150611" y="1460195"/>
                </a:lnTo>
                <a:lnTo>
                  <a:pt x="196901" y="1474564"/>
                </a:lnTo>
                <a:lnTo>
                  <a:pt x="246599" y="1479574"/>
                </a:lnTo>
                <a:lnTo>
                  <a:pt x="6017039" y="1479574"/>
                </a:lnTo>
                <a:lnTo>
                  <a:pt x="6066737" y="1474564"/>
                </a:lnTo>
                <a:lnTo>
                  <a:pt x="6113027" y="1460195"/>
                </a:lnTo>
                <a:lnTo>
                  <a:pt x="6154915" y="1437458"/>
                </a:lnTo>
                <a:lnTo>
                  <a:pt x="6191412" y="1407346"/>
                </a:lnTo>
                <a:lnTo>
                  <a:pt x="6221524" y="1370850"/>
                </a:lnTo>
                <a:lnTo>
                  <a:pt x="6244260" y="1328962"/>
                </a:lnTo>
                <a:lnTo>
                  <a:pt x="6258629" y="1282672"/>
                </a:lnTo>
                <a:lnTo>
                  <a:pt x="6263640" y="1232974"/>
                </a:lnTo>
                <a:lnTo>
                  <a:pt x="6263640" y="246600"/>
                </a:lnTo>
                <a:lnTo>
                  <a:pt x="6258629" y="196902"/>
                </a:lnTo>
                <a:lnTo>
                  <a:pt x="6244260" y="150612"/>
                </a:lnTo>
                <a:lnTo>
                  <a:pt x="6221524" y="108724"/>
                </a:lnTo>
                <a:lnTo>
                  <a:pt x="6191412" y="72227"/>
                </a:lnTo>
                <a:lnTo>
                  <a:pt x="6154915" y="42115"/>
                </a:lnTo>
                <a:lnTo>
                  <a:pt x="6113027" y="19379"/>
                </a:lnTo>
                <a:lnTo>
                  <a:pt x="6066737" y="5010"/>
                </a:lnTo>
                <a:lnTo>
                  <a:pt x="6017039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r>
              <a:rPr lang="es-ES" sz="2000" dirty="0">
                <a:solidFill>
                  <a:schemeClr val="bg1"/>
                </a:solidFill>
              </a:rPr>
              <a:t>  </a:t>
            </a:r>
          </a:p>
          <a:p>
            <a:r>
              <a:rPr lang="es-ES" sz="2000" dirty="0">
                <a:solidFill>
                  <a:schemeClr val="bg1"/>
                </a:solidFill>
              </a:rPr>
              <a:t>Es un </a:t>
            </a:r>
            <a:r>
              <a:rPr lang="es-ES" sz="2000" spc="-5" dirty="0">
                <a:solidFill>
                  <a:schemeClr val="bg1"/>
                </a:solidFill>
              </a:rPr>
              <a:t>campo especializado </a:t>
            </a:r>
            <a:r>
              <a:rPr lang="es-ES" sz="2000" dirty="0">
                <a:solidFill>
                  <a:schemeClr val="bg1"/>
                </a:solidFill>
              </a:rPr>
              <a:t>de la </a:t>
            </a:r>
            <a:r>
              <a:rPr lang="es-ES" sz="2000" spc="-5" dirty="0">
                <a:solidFill>
                  <a:schemeClr val="bg1"/>
                </a:solidFill>
              </a:rPr>
              <a:t>medicina </a:t>
            </a:r>
            <a:r>
              <a:rPr lang="es-ES" sz="2000" dirty="0">
                <a:solidFill>
                  <a:schemeClr val="bg1"/>
                </a:solidFill>
              </a:rPr>
              <a:t>que se </a:t>
            </a:r>
            <a:r>
              <a:rPr lang="es-ES" sz="2000" spc="5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ocupa del </a:t>
            </a:r>
            <a:r>
              <a:rPr lang="es-ES" sz="20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estudio </a:t>
            </a:r>
            <a:r>
              <a:rPr lang="es-ES" sz="20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de las </a:t>
            </a:r>
            <a:r>
              <a:rPr lang="es-ES" sz="20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enfermedades, anatomía </a:t>
            </a:r>
            <a:r>
              <a:rPr lang="es-ES" sz="20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y </a:t>
            </a:r>
            <a:r>
              <a:rPr lang="es-ES" sz="2000" b="1" spc="-459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20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funciones</a:t>
            </a:r>
            <a:r>
              <a:rPr lang="es-ES" sz="20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0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del pelo</a:t>
            </a:r>
            <a:r>
              <a:rPr lang="es-ES" sz="20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y el</a:t>
            </a:r>
            <a:r>
              <a:rPr lang="es-ES" sz="20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0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cabello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3CFEF78D-6FCC-CB70-0FA0-8D0E918BA84A}"/>
              </a:ext>
            </a:extLst>
          </p:cNvPr>
          <p:cNvSpPr/>
          <p:nvPr/>
        </p:nvSpPr>
        <p:spPr>
          <a:xfrm>
            <a:off x="5093208" y="3390658"/>
            <a:ext cx="6263640" cy="1480185"/>
          </a:xfrm>
          <a:custGeom>
            <a:avLst/>
            <a:gdLst/>
            <a:ahLst/>
            <a:cxnLst/>
            <a:rect l="l" t="t" r="r" b="b"/>
            <a:pathLst>
              <a:path w="6263640" h="1480185">
                <a:moveTo>
                  <a:pt x="6017039" y="0"/>
                </a:moveTo>
                <a:lnTo>
                  <a:pt x="246599" y="0"/>
                </a:lnTo>
                <a:lnTo>
                  <a:pt x="196901" y="5010"/>
                </a:lnTo>
                <a:lnTo>
                  <a:pt x="150611" y="19379"/>
                </a:lnTo>
                <a:lnTo>
                  <a:pt x="108723" y="42115"/>
                </a:lnTo>
                <a:lnTo>
                  <a:pt x="72227" y="72227"/>
                </a:lnTo>
                <a:lnTo>
                  <a:pt x="42115" y="108724"/>
                </a:lnTo>
                <a:lnTo>
                  <a:pt x="19378" y="150612"/>
                </a:lnTo>
                <a:lnTo>
                  <a:pt x="5010" y="196902"/>
                </a:lnTo>
                <a:lnTo>
                  <a:pt x="0" y="246600"/>
                </a:lnTo>
                <a:lnTo>
                  <a:pt x="0" y="1232974"/>
                </a:lnTo>
                <a:lnTo>
                  <a:pt x="5010" y="1282672"/>
                </a:lnTo>
                <a:lnTo>
                  <a:pt x="19378" y="1328962"/>
                </a:lnTo>
                <a:lnTo>
                  <a:pt x="42115" y="1370850"/>
                </a:lnTo>
                <a:lnTo>
                  <a:pt x="72227" y="1407346"/>
                </a:lnTo>
                <a:lnTo>
                  <a:pt x="108723" y="1437458"/>
                </a:lnTo>
                <a:lnTo>
                  <a:pt x="150611" y="1460195"/>
                </a:lnTo>
                <a:lnTo>
                  <a:pt x="196901" y="1474564"/>
                </a:lnTo>
                <a:lnTo>
                  <a:pt x="246599" y="1479574"/>
                </a:lnTo>
                <a:lnTo>
                  <a:pt x="6017039" y="1479574"/>
                </a:lnTo>
                <a:lnTo>
                  <a:pt x="6066737" y="1474564"/>
                </a:lnTo>
                <a:lnTo>
                  <a:pt x="6113027" y="1460195"/>
                </a:lnTo>
                <a:lnTo>
                  <a:pt x="6154915" y="1437458"/>
                </a:lnTo>
                <a:lnTo>
                  <a:pt x="6191412" y="1407346"/>
                </a:lnTo>
                <a:lnTo>
                  <a:pt x="6221524" y="1370850"/>
                </a:lnTo>
                <a:lnTo>
                  <a:pt x="6244260" y="1328962"/>
                </a:lnTo>
                <a:lnTo>
                  <a:pt x="6258629" y="1282672"/>
                </a:lnTo>
                <a:lnTo>
                  <a:pt x="6263640" y="1232974"/>
                </a:lnTo>
                <a:lnTo>
                  <a:pt x="6263640" y="246600"/>
                </a:lnTo>
                <a:lnTo>
                  <a:pt x="6258629" y="196902"/>
                </a:lnTo>
                <a:lnTo>
                  <a:pt x="6244260" y="150612"/>
                </a:lnTo>
                <a:lnTo>
                  <a:pt x="6221524" y="108724"/>
                </a:lnTo>
                <a:lnTo>
                  <a:pt x="6191412" y="72227"/>
                </a:lnTo>
                <a:lnTo>
                  <a:pt x="6154915" y="42115"/>
                </a:lnTo>
                <a:lnTo>
                  <a:pt x="6113027" y="19379"/>
                </a:lnTo>
                <a:lnTo>
                  <a:pt x="6066737" y="5010"/>
                </a:lnTo>
                <a:lnTo>
                  <a:pt x="6017039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r>
              <a:rPr lang="es-ES" sz="2000" dirty="0">
                <a:solidFill>
                  <a:srgbClr val="FFFFFF"/>
                </a:solidFill>
                <a:cs typeface="Calibri"/>
              </a:rPr>
              <a:t>  </a:t>
            </a:r>
          </a:p>
          <a:p>
            <a:r>
              <a:rPr lang="es-ES" sz="2000" dirty="0">
                <a:solidFill>
                  <a:srgbClr val="FFFFFF"/>
                </a:solidFill>
                <a:cs typeface="Calibri"/>
              </a:rPr>
              <a:t>Es la ciencia del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cuero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cabelludo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y el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cabello, </a:t>
            </a:r>
            <a:r>
              <a:rPr lang="es-ES" sz="2000" spc="-15" dirty="0">
                <a:solidFill>
                  <a:srgbClr val="FFFFFF"/>
                </a:solidFill>
                <a:cs typeface="Calibri"/>
              </a:rPr>
              <a:t>tanto </a:t>
            </a:r>
            <a:r>
              <a:rPr lang="es-ES" sz="2000" spc="-459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sano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como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5" dirty="0">
                <a:solidFill>
                  <a:srgbClr val="FFFFFF"/>
                </a:solidFill>
                <a:cs typeface="Calibri"/>
              </a:rPr>
              <a:t>afectado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por alguna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enfermedad.</a:t>
            </a:r>
            <a:endParaRPr lang="es-ES" sz="2000" dirty="0">
              <a:cs typeface="Calibri"/>
            </a:endParaRPr>
          </a:p>
          <a:p>
            <a:endParaRPr dirty="0"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F62EF515-67DA-77BC-22D1-603879A01B8B}"/>
              </a:ext>
            </a:extLst>
          </p:cNvPr>
          <p:cNvSpPr/>
          <p:nvPr/>
        </p:nvSpPr>
        <p:spPr>
          <a:xfrm>
            <a:off x="5093208" y="5172434"/>
            <a:ext cx="6263640" cy="1400291"/>
          </a:xfrm>
          <a:custGeom>
            <a:avLst/>
            <a:gdLst/>
            <a:ahLst/>
            <a:cxnLst/>
            <a:rect l="l" t="t" r="r" b="b"/>
            <a:pathLst>
              <a:path w="6263640" h="1480185">
                <a:moveTo>
                  <a:pt x="6017039" y="0"/>
                </a:moveTo>
                <a:lnTo>
                  <a:pt x="246599" y="0"/>
                </a:lnTo>
                <a:lnTo>
                  <a:pt x="196901" y="5010"/>
                </a:lnTo>
                <a:lnTo>
                  <a:pt x="150611" y="19379"/>
                </a:lnTo>
                <a:lnTo>
                  <a:pt x="108723" y="42115"/>
                </a:lnTo>
                <a:lnTo>
                  <a:pt x="72227" y="72227"/>
                </a:lnTo>
                <a:lnTo>
                  <a:pt x="42115" y="108724"/>
                </a:lnTo>
                <a:lnTo>
                  <a:pt x="19378" y="150612"/>
                </a:lnTo>
                <a:lnTo>
                  <a:pt x="5010" y="196902"/>
                </a:lnTo>
                <a:lnTo>
                  <a:pt x="0" y="246600"/>
                </a:lnTo>
                <a:lnTo>
                  <a:pt x="0" y="1232974"/>
                </a:lnTo>
                <a:lnTo>
                  <a:pt x="5010" y="1282672"/>
                </a:lnTo>
                <a:lnTo>
                  <a:pt x="19378" y="1328962"/>
                </a:lnTo>
                <a:lnTo>
                  <a:pt x="42115" y="1370850"/>
                </a:lnTo>
                <a:lnTo>
                  <a:pt x="72227" y="1407346"/>
                </a:lnTo>
                <a:lnTo>
                  <a:pt x="108723" y="1437458"/>
                </a:lnTo>
                <a:lnTo>
                  <a:pt x="150611" y="1460195"/>
                </a:lnTo>
                <a:lnTo>
                  <a:pt x="196901" y="1474564"/>
                </a:lnTo>
                <a:lnTo>
                  <a:pt x="246599" y="1479574"/>
                </a:lnTo>
                <a:lnTo>
                  <a:pt x="6017039" y="1479574"/>
                </a:lnTo>
                <a:lnTo>
                  <a:pt x="6066737" y="1474564"/>
                </a:lnTo>
                <a:lnTo>
                  <a:pt x="6113027" y="1460195"/>
                </a:lnTo>
                <a:lnTo>
                  <a:pt x="6154915" y="1437458"/>
                </a:lnTo>
                <a:lnTo>
                  <a:pt x="6191412" y="1407346"/>
                </a:lnTo>
                <a:lnTo>
                  <a:pt x="6221524" y="1370850"/>
                </a:lnTo>
                <a:lnTo>
                  <a:pt x="6244260" y="1328962"/>
                </a:lnTo>
                <a:lnTo>
                  <a:pt x="6258629" y="1282672"/>
                </a:lnTo>
                <a:lnTo>
                  <a:pt x="6263640" y="1232974"/>
                </a:lnTo>
                <a:lnTo>
                  <a:pt x="6263640" y="246600"/>
                </a:lnTo>
                <a:lnTo>
                  <a:pt x="6258629" y="196902"/>
                </a:lnTo>
                <a:lnTo>
                  <a:pt x="6244260" y="150612"/>
                </a:lnTo>
                <a:lnTo>
                  <a:pt x="6221524" y="108724"/>
                </a:lnTo>
                <a:lnTo>
                  <a:pt x="6191412" y="72227"/>
                </a:lnTo>
                <a:lnTo>
                  <a:pt x="6154915" y="42115"/>
                </a:lnTo>
                <a:lnTo>
                  <a:pt x="6113027" y="19379"/>
                </a:lnTo>
                <a:lnTo>
                  <a:pt x="6066737" y="5010"/>
                </a:lnTo>
                <a:lnTo>
                  <a:pt x="6017039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marL="12700" marR="5080">
              <a:lnSpc>
                <a:spcPct val="92700"/>
              </a:lnSpc>
              <a:spcBef>
                <a:spcPts val="280"/>
              </a:spcBef>
            </a:pPr>
            <a:r>
              <a:rPr lang="es-ES" sz="2000" dirty="0">
                <a:solidFill>
                  <a:srgbClr val="FFFFFF"/>
                </a:solidFill>
                <a:cs typeface="Calibri"/>
              </a:rPr>
              <a:t>El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cabello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y la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condición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del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cuero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cabelludo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son </a:t>
            </a:r>
            <a:r>
              <a:rPr lang="es-ES" sz="2000" spc="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elementos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5" dirty="0">
                <a:solidFill>
                  <a:srgbClr val="FFFFFF"/>
                </a:solidFill>
                <a:cs typeface="Calibri"/>
              </a:rPr>
              <a:t>clave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5" dirty="0">
                <a:solidFill>
                  <a:srgbClr val="FFFFFF"/>
                </a:solidFill>
                <a:cs typeface="Calibri"/>
              </a:rPr>
              <a:t>para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el</a:t>
            </a:r>
            <a:r>
              <a:rPr lang="es-ES" sz="2000" spc="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estado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de salud</a:t>
            </a:r>
            <a:r>
              <a:rPr lang="es-ES" sz="2000" spc="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del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paciente,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a </a:t>
            </a:r>
            <a:r>
              <a:rPr lang="es-ES" sz="2000" spc="-45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menudo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no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reconocidos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o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declarados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como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poco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FFFFFF"/>
                </a:solidFill>
                <a:cs typeface="Calibri"/>
              </a:rPr>
              <a:t>importantes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en el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campo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 de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FFFFFF"/>
                </a:solidFill>
                <a:cs typeface="Calibri"/>
              </a:rPr>
              <a:t>la </a:t>
            </a:r>
            <a:r>
              <a:rPr lang="es-ES" sz="2000" spc="-5" dirty="0">
                <a:solidFill>
                  <a:srgbClr val="FFFFFF"/>
                </a:solidFill>
                <a:cs typeface="Calibri"/>
              </a:rPr>
              <a:t>medicina.</a:t>
            </a:r>
            <a:endParaRPr lang="es-ES" sz="2000" dirty="0"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411480" y="2417235"/>
            <a:ext cx="6036212" cy="2834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680"/>
              </a:spcBef>
            </a:pPr>
            <a:r>
              <a:rPr lang="es-ES" sz="2000" spc="-114" dirty="0">
                <a:latin typeface="Microsoft Sans Serif"/>
                <a:cs typeface="Microsoft Sans Serif"/>
              </a:rPr>
              <a:t>La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b="1" i="1" spc="-5" dirty="0">
                <a:cs typeface="Calibri"/>
              </a:rPr>
              <a:t>tricología</a:t>
            </a:r>
            <a:r>
              <a:rPr lang="es-ES" sz="2000" b="1" i="1" spc="-10" dirty="0">
                <a:cs typeface="Calibri"/>
              </a:rPr>
              <a:t> forense</a:t>
            </a:r>
            <a:r>
              <a:rPr lang="es-ES" sz="2000" spc="-10" dirty="0">
                <a:latin typeface="Microsoft Sans Serif"/>
                <a:cs typeface="Microsoft Sans Serif"/>
              </a:rPr>
              <a:t>,</a:t>
            </a:r>
            <a:r>
              <a:rPr lang="es-ES" sz="2000" spc="20" dirty="0">
                <a:latin typeface="Microsoft Sans Serif"/>
                <a:cs typeface="Microsoft Sans Serif"/>
              </a:rPr>
              <a:t> </a:t>
            </a:r>
            <a:r>
              <a:rPr lang="es-ES" sz="2000" spc="-5" dirty="0">
                <a:latin typeface="Microsoft Sans Serif"/>
                <a:cs typeface="Microsoft Sans Serif"/>
              </a:rPr>
              <a:t>en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20" dirty="0">
                <a:latin typeface="Microsoft Sans Serif"/>
                <a:cs typeface="Microsoft Sans Serif"/>
              </a:rPr>
              <a:t>cambio</a:t>
            </a:r>
            <a:r>
              <a:rPr lang="es-ES" sz="2000" b="1" i="1" spc="20" dirty="0">
                <a:cs typeface="Calibri"/>
              </a:rPr>
              <a:t>,</a:t>
            </a:r>
            <a:r>
              <a:rPr lang="es-ES" sz="2000" b="1" i="1" spc="125" dirty="0">
                <a:cs typeface="Calibri"/>
              </a:rPr>
              <a:t> </a:t>
            </a:r>
            <a:r>
              <a:rPr lang="es-ES" sz="2000" spc="-90" dirty="0">
                <a:latin typeface="Microsoft Sans Serif"/>
                <a:cs typeface="Microsoft Sans Serif"/>
              </a:rPr>
              <a:t>se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dirty="0">
                <a:latin typeface="Microsoft Sans Serif"/>
                <a:cs typeface="Microsoft Sans Serif"/>
              </a:rPr>
              <a:t>deriva</a:t>
            </a:r>
            <a:r>
              <a:rPr lang="es-ES" sz="2000" spc="30" dirty="0">
                <a:latin typeface="Microsoft Sans Serif"/>
                <a:cs typeface="Microsoft Sans Serif"/>
              </a:rPr>
              <a:t> </a:t>
            </a:r>
            <a:r>
              <a:rPr lang="es-ES" sz="2000" spc="60" dirty="0">
                <a:latin typeface="Microsoft Sans Serif"/>
                <a:cs typeface="Microsoft Sans Serif"/>
              </a:rPr>
              <a:t>de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35" dirty="0">
                <a:latin typeface="Microsoft Sans Serif"/>
                <a:cs typeface="Microsoft Sans Serif"/>
              </a:rPr>
              <a:t>la </a:t>
            </a:r>
            <a:r>
              <a:rPr lang="es-ES" sz="2000" spc="-30" dirty="0">
                <a:latin typeface="Microsoft Sans Serif"/>
                <a:cs typeface="Microsoft Sans Serif"/>
              </a:rPr>
              <a:t> </a:t>
            </a:r>
            <a:r>
              <a:rPr lang="es-ES" sz="2000" spc="50" dirty="0">
                <a:latin typeface="Microsoft Sans Serif"/>
                <a:cs typeface="Microsoft Sans Serif"/>
              </a:rPr>
              <a:t>biología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15" dirty="0">
                <a:latin typeface="Microsoft Sans Serif"/>
                <a:cs typeface="Microsoft Sans Serif"/>
              </a:rPr>
              <a:t>forense</a:t>
            </a:r>
            <a:r>
              <a:rPr lang="es-ES" sz="2000" spc="30" dirty="0">
                <a:latin typeface="Microsoft Sans Serif"/>
                <a:cs typeface="Microsoft Sans Serif"/>
              </a:rPr>
              <a:t> </a:t>
            </a:r>
            <a:r>
              <a:rPr lang="es-ES" sz="2000" spc="-45" dirty="0">
                <a:latin typeface="Microsoft Sans Serif"/>
                <a:cs typeface="Microsoft Sans Serif"/>
              </a:rPr>
              <a:t>y</a:t>
            </a:r>
            <a:r>
              <a:rPr lang="es-ES" sz="2000" spc="35" dirty="0">
                <a:latin typeface="Microsoft Sans Serif"/>
                <a:cs typeface="Microsoft Sans Serif"/>
              </a:rPr>
              <a:t> </a:t>
            </a:r>
            <a:r>
              <a:rPr lang="es-ES" sz="2000" spc="-55" dirty="0">
                <a:latin typeface="Microsoft Sans Serif"/>
                <a:cs typeface="Microsoft Sans Serif"/>
              </a:rPr>
              <a:t>realiza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5" dirty="0">
                <a:latin typeface="Microsoft Sans Serif"/>
                <a:cs typeface="Microsoft Sans Serif"/>
              </a:rPr>
              <a:t>un</a:t>
            </a:r>
            <a:r>
              <a:rPr lang="es-ES" sz="2000" spc="30" dirty="0">
                <a:latin typeface="Microsoft Sans Serif"/>
                <a:cs typeface="Microsoft Sans Serif"/>
              </a:rPr>
              <a:t> </a:t>
            </a:r>
            <a:r>
              <a:rPr lang="es-ES" sz="2000" spc="-60" dirty="0">
                <a:latin typeface="Microsoft Sans Serif"/>
                <a:cs typeface="Microsoft Sans Serif"/>
              </a:rPr>
              <a:t>análisis</a:t>
            </a:r>
            <a:r>
              <a:rPr lang="es-ES" sz="2000" spc="30" dirty="0">
                <a:latin typeface="Microsoft Sans Serif"/>
                <a:cs typeface="Microsoft Sans Serif"/>
              </a:rPr>
              <a:t> </a:t>
            </a:r>
            <a:r>
              <a:rPr lang="es-ES" sz="2000" spc="20" dirty="0">
                <a:latin typeface="Microsoft Sans Serif"/>
                <a:cs typeface="Microsoft Sans Serif"/>
              </a:rPr>
              <a:t>comparativo</a:t>
            </a:r>
            <a:r>
              <a:rPr lang="es-ES" sz="2000" spc="30" dirty="0">
                <a:latin typeface="Microsoft Sans Serif"/>
                <a:cs typeface="Microsoft Sans Serif"/>
              </a:rPr>
              <a:t> </a:t>
            </a:r>
            <a:r>
              <a:rPr lang="es-ES" sz="2000" spc="50" dirty="0">
                <a:latin typeface="Microsoft Sans Serif"/>
                <a:cs typeface="Microsoft Sans Serif"/>
              </a:rPr>
              <a:t>del </a:t>
            </a:r>
            <a:r>
              <a:rPr lang="es-ES" sz="2000" spc="-625" dirty="0">
                <a:latin typeface="Microsoft Sans Serif"/>
                <a:cs typeface="Microsoft Sans Serif"/>
              </a:rPr>
              <a:t> </a:t>
            </a:r>
            <a:r>
              <a:rPr lang="es-ES" sz="2000" spc="15" dirty="0">
                <a:latin typeface="Microsoft Sans Serif"/>
                <a:cs typeface="Microsoft Sans Serif"/>
              </a:rPr>
              <a:t>cabello, </a:t>
            </a:r>
            <a:r>
              <a:rPr lang="es-ES" sz="2000" spc="10" dirty="0">
                <a:latin typeface="Microsoft Sans Serif"/>
                <a:cs typeface="Microsoft Sans Serif"/>
              </a:rPr>
              <a:t>considerado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15" dirty="0">
                <a:latin typeface="Microsoft Sans Serif"/>
                <a:cs typeface="Microsoft Sans Serif"/>
              </a:rPr>
              <a:t>este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45" dirty="0">
                <a:latin typeface="Microsoft Sans Serif"/>
                <a:cs typeface="Microsoft Sans Serif"/>
              </a:rPr>
              <a:t>como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5" dirty="0">
                <a:latin typeface="Microsoft Sans Serif"/>
                <a:cs typeface="Microsoft Sans Serif"/>
              </a:rPr>
              <a:t>un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35" dirty="0">
                <a:latin typeface="Microsoft Sans Serif"/>
                <a:cs typeface="Microsoft Sans Serif"/>
              </a:rPr>
              <a:t>elemento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40" dirty="0">
                <a:latin typeface="Microsoft Sans Serif"/>
                <a:cs typeface="Microsoft Sans Serif"/>
              </a:rPr>
              <a:t>que </a:t>
            </a:r>
            <a:r>
              <a:rPr lang="es-ES" sz="2000" spc="45" dirty="0">
                <a:latin typeface="Microsoft Sans Serif"/>
                <a:cs typeface="Microsoft Sans Serif"/>
              </a:rPr>
              <a:t> </a:t>
            </a:r>
            <a:r>
              <a:rPr lang="es-ES" sz="2000" spc="10" dirty="0">
                <a:latin typeface="Microsoft Sans Serif"/>
                <a:cs typeface="Microsoft Sans Serif"/>
              </a:rPr>
              <a:t>constituye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30" dirty="0">
                <a:latin typeface="Microsoft Sans Serif"/>
                <a:cs typeface="Microsoft Sans Serif"/>
              </a:rPr>
              <a:t>una</a:t>
            </a:r>
            <a:r>
              <a:rPr lang="es-ES" sz="2000" spc="25" dirty="0">
                <a:latin typeface="Microsoft Sans Serif"/>
                <a:cs typeface="Microsoft Sans Serif"/>
              </a:rPr>
              <a:t> prueba</a:t>
            </a:r>
            <a:r>
              <a:rPr lang="es-ES" sz="2000" spc="30" dirty="0">
                <a:latin typeface="Microsoft Sans Serif"/>
                <a:cs typeface="Microsoft Sans Serif"/>
              </a:rPr>
              <a:t> determinante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5" dirty="0">
                <a:latin typeface="Microsoft Sans Serif"/>
                <a:cs typeface="Microsoft Sans Serif"/>
              </a:rPr>
              <a:t>en</a:t>
            </a:r>
            <a:r>
              <a:rPr lang="es-ES" sz="2000" spc="30" dirty="0">
                <a:latin typeface="Microsoft Sans Serif"/>
                <a:cs typeface="Microsoft Sans Serif"/>
              </a:rPr>
              <a:t> </a:t>
            </a:r>
            <a:r>
              <a:rPr lang="es-ES" sz="2000" spc="-5" dirty="0">
                <a:latin typeface="Microsoft Sans Serif"/>
                <a:cs typeface="Microsoft Sans Serif"/>
              </a:rPr>
              <a:t>un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5" dirty="0">
                <a:latin typeface="Microsoft Sans Serif"/>
                <a:cs typeface="Microsoft Sans Serif"/>
              </a:rPr>
              <a:t>hecho </a:t>
            </a:r>
            <a:r>
              <a:rPr lang="es-ES" sz="2000" spc="10" dirty="0">
                <a:latin typeface="Microsoft Sans Serif"/>
                <a:cs typeface="Microsoft Sans Serif"/>
              </a:rPr>
              <a:t> </a:t>
            </a:r>
            <a:r>
              <a:rPr lang="es-ES" sz="2000" spc="30" dirty="0">
                <a:latin typeface="Microsoft Sans Serif"/>
                <a:cs typeface="Microsoft Sans Serif"/>
              </a:rPr>
              <a:t>delictivo.</a:t>
            </a:r>
            <a:endParaRPr lang="es-ES" sz="2000" dirty="0">
              <a:latin typeface="Microsoft Sans Serif"/>
              <a:cs typeface="Microsoft Sans Serif"/>
            </a:endParaRPr>
          </a:p>
          <a:p>
            <a:pPr marL="12700" marR="424180">
              <a:lnSpc>
                <a:spcPts val="2400"/>
              </a:lnSpc>
              <a:spcBef>
                <a:spcPts val="505"/>
              </a:spcBef>
            </a:pPr>
            <a:r>
              <a:rPr lang="es-ES" sz="2000" spc="45" dirty="0">
                <a:latin typeface="Microsoft Sans Serif"/>
                <a:cs typeface="Microsoft Sans Serif"/>
              </a:rPr>
              <a:t>A</a:t>
            </a:r>
            <a:r>
              <a:rPr lang="es-ES" sz="2000" spc="20" dirty="0">
                <a:latin typeface="Microsoft Sans Serif"/>
                <a:cs typeface="Microsoft Sans Serif"/>
              </a:rPr>
              <a:t> </a:t>
            </a:r>
            <a:r>
              <a:rPr lang="es-ES" sz="2000" spc="-30" dirty="0">
                <a:latin typeface="Microsoft Sans Serif"/>
                <a:cs typeface="Microsoft Sans Serif"/>
              </a:rPr>
              <a:t>través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60" dirty="0">
                <a:latin typeface="Microsoft Sans Serif"/>
                <a:cs typeface="Microsoft Sans Serif"/>
              </a:rPr>
              <a:t>de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35" dirty="0">
                <a:latin typeface="Microsoft Sans Serif"/>
                <a:cs typeface="Microsoft Sans Serif"/>
              </a:rPr>
              <a:t>muestras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15" dirty="0">
                <a:latin typeface="Microsoft Sans Serif"/>
                <a:cs typeface="Microsoft Sans Serif"/>
              </a:rPr>
              <a:t>biológicas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60" dirty="0">
                <a:latin typeface="Microsoft Sans Serif"/>
                <a:cs typeface="Microsoft Sans Serif"/>
              </a:rPr>
              <a:t>de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15" dirty="0">
                <a:latin typeface="Microsoft Sans Serif"/>
                <a:cs typeface="Microsoft Sans Serif"/>
              </a:rPr>
              <a:t>cabello, </a:t>
            </a:r>
            <a:r>
              <a:rPr lang="es-ES" sz="2000" spc="-90" dirty="0">
                <a:latin typeface="Microsoft Sans Serif"/>
                <a:cs typeface="Microsoft Sans Serif"/>
              </a:rPr>
              <a:t>se </a:t>
            </a:r>
            <a:r>
              <a:rPr lang="es-ES" sz="2000" spc="-85" dirty="0">
                <a:latin typeface="Microsoft Sans Serif"/>
                <a:cs typeface="Microsoft Sans Serif"/>
              </a:rPr>
              <a:t> </a:t>
            </a:r>
            <a:r>
              <a:rPr lang="es-ES" sz="2000" spc="-10" dirty="0">
                <a:latin typeface="Microsoft Sans Serif"/>
                <a:cs typeface="Microsoft Sans Serif"/>
              </a:rPr>
              <a:t>aplican</a:t>
            </a:r>
            <a:r>
              <a:rPr lang="es-ES" sz="2000" spc="15" dirty="0">
                <a:latin typeface="Microsoft Sans Serif"/>
                <a:cs typeface="Microsoft Sans Serif"/>
              </a:rPr>
              <a:t> </a:t>
            </a:r>
            <a:r>
              <a:rPr lang="es-ES" sz="2000" spc="-25" dirty="0">
                <a:latin typeface="Microsoft Sans Serif"/>
                <a:cs typeface="Microsoft Sans Serif"/>
              </a:rPr>
              <a:t>técnicas</a:t>
            </a:r>
            <a:r>
              <a:rPr lang="es-ES" sz="2000" spc="20" dirty="0">
                <a:latin typeface="Microsoft Sans Serif"/>
                <a:cs typeface="Microsoft Sans Serif"/>
              </a:rPr>
              <a:t> </a:t>
            </a:r>
            <a:r>
              <a:rPr lang="es-ES" sz="2000" spc="-50" dirty="0">
                <a:latin typeface="Microsoft Sans Serif"/>
                <a:cs typeface="Microsoft Sans Serif"/>
              </a:rPr>
              <a:t>físicas,</a:t>
            </a:r>
            <a:r>
              <a:rPr lang="es-ES" sz="2000" spc="5" dirty="0">
                <a:latin typeface="Microsoft Sans Serif"/>
                <a:cs typeface="Microsoft Sans Serif"/>
              </a:rPr>
              <a:t> </a:t>
            </a:r>
            <a:r>
              <a:rPr lang="es-ES" sz="2000" spc="-15" dirty="0">
                <a:latin typeface="Microsoft Sans Serif"/>
                <a:cs typeface="Microsoft Sans Serif"/>
              </a:rPr>
              <a:t>médicas,</a:t>
            </a:r>
            <a:r>
              <a:rPr lang="es-ES" sz="2000" spc="10" dirty="0">
                <a:latin typeface="Microsoft Sans Serif"/>
                <a:cs typeface="Microsoft Sans Serif"/>
              </a:rPr>
              <a:t> </a:t>
            </a:r>
            <a:r>
              <a:rPr lang="es-ES" sz="2000" spc="-45" dirty="0">
                <a:latin typeface="Microsoft Sans Serif"/>
                <a:cs typeface="Microsoft Sans Serif"/>
              </a:rPr>
              <a:t>y</a:t>
            </a:r>
            <a:r>
              <a:rPr lang="es-ES" sz="2000" spc="25" dirty="0">
                <a:latin typeface="Microsoft Sans Serif"/>
                <a:cs typeface="Microsoft Sans Serif"/>
              </a:rPr>
              <a:t> </a:t>
            </a:r>
            <a:r>
              <a:rPr lang="es-ES" sz="2000" spc="-15" dirty="0">
                <a:latin typeface="Microsoft Sans Serif"/>
                <a:cs typeface="Microsoft Sans Serif"/>
              </a:rPr>
              <a:t>microscópicas.</a:t>
            </a:r>
            <a:endParaRPr lang="es-ES" sz="2000" dirty="0">
              <a:latin typeface="Microsoft Sans Serif"/>
              <a:cs typeface="Microsoft Sans Serif"/>
            </a:endParaRPr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BA9A3E43-BBFF-8427-98FF-A6521974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CLASIFICACION  O USOS DE LA  TRICOLOGIA</a:t>
            </a:r>
            <a:br>
              <a:rPr lang="es-ES" dirty="0"/>
            </a:b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A6B412F-0490-76CA-1658-D3D72E973F76}"/>
              </a:ext>
            </a:extLst>
          </p:cNvPr>
          <p:cNvSpPr txBox="1"/>
          <p:nvPr/>
        </p:nvSpPr>
        <p:spPr>
          <a:xfrm>
            <a:off x="5943600" y="3900133"/>
            <a:ext cx="52775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89700"/>
              </a:lnSpc>
              <a:spcBef>
                <a:spcPts val="395"/>
              </a:spcBef>
              <a:buFont typeface="Arial MT"/>
              <a:buChar char="•"/>
              <a:tabLst>
                <a:tab pos="241300" algn="l"/>
              </a:tabLst>
            </a:pPr>
            <a:r>
              <a:rPr lang="es-ES" sz="2000" dirty="0">
                <a:latin typeface="Calibri"/>
                <a:cs typeface="Calibri"/>
              </a:rPr>
              <a:t>La </a:t>
            </a:r>
            <a:r>
              <a:rPr lang="es-ES" sz="2000" b="1" i="1" spc="-5" dirty="0">
                <a:latin typeface="Calibri"/>
                <a:cs typeface="Calibri"/>
              </a:rPr>
              <a:t>tricología </a:t>
            </a:r>
            <a:r>
              <a:rPr lang="es-ES" sz="2000" b="1" i="1" spc="-10" dirty="0">
                <a:latin typeface="Calibri"/>
                <a:cs typeface="Calibri"/>
              </a:rPr>
              <a:t>médica </a:t>
            </a:r>
            <a:r>
              <a:rPr lang="es-ES" sz="2000" dirty="0">
                <a:latin typeface="Calibri"/>
                <a:cs typeface="Calibri"/>
              </a:rPr>
              <a:t>es una </a:t>
            </a:r>
            <a:r>
              <a:rPr lang="es-ES" sz="2000" spc="-15" dirty="0">
                <a:latin typeface="Calibri"/>
                <a:cs typeface="Calibri"/>
              </a:rPr>
              <a:t>rama </a:t>
            </a:r>
            <a:r>
              <a:rPr lang="es-ES" sz="2000" dirty="0">
                <a:latin typeface="Calibri"/>
                <a:cs typeface="Calibri"/>
              </a:rPr>
              <a:t>de </a:t>
            </a:r>
            <a:r>
              <a:rPr lang="es-ES" sz="2000" spc="-5" dirty="0">
                <a:latin typeface="Calibri"/>
                <a:cs typeface="Calibri"/>
              </a:rPr>
              <a:t>la </a:t>
            </a:r>
            <a:r>
              <a:rPr lang="es-ES" sz="2000" spc="-10" dirty="0">
                <a:latin typeface="Calibri"/>
                <a:cs typeface="Calibri"/>
              </a:rPr>
              <a:t>dermatología </a:t>
            </a:r>
            <a:r>
              <a:rPr lang="es-ES" sz="2000" dirty="0">
                <a:latin typeface="Calibri"/>
                <a:cs typeface="Calibri"/>
              </a:rPr>
              <a:t>y </a:t>
            </a:r>
            <a:r>
              <a:rPr lang="es-ES" sz="2000" spc="5" dirty="0">
                <a:latin typeface="Calibri"/>
                <a:cs typeface="Calibri"/>
              </a:rPr>
              <a:t> </a:t>
            </a:r>
            <a:r>
              <a:rPr lang="es-ES" sz="2000" spc="-25" dirty="0">
                <a:latin typeface="Calibri"/>
                <a:cs typeface="Calibri"/>
              </a:rPr>
              <a:t>trata </a:t>
            </a:r>
            <a:r>
              <a:rPr lang="es-ES" sz="2000" spc="-10" dirty="0">
                <a:latin typeface="Calibri"/>
                <a:cs typeface="Calibri"/>
              </a:rPr>
              <a:t>acerca </a:t>
            </a:r>
            <a:r>
              <a:rPr lang="es-ES" sz="2000" dirty="0">
                <a:latin typeface="Calibri"/>
                <a:cs typeface="Calibri"/>
              </a:rPr>
              <a:t>de </a:t>
            </a:r>
            <a:r>
              <a:rPr lang="es-ES" sz="2000" spc="-5" dirty="0">
                <a:latin typeface="Calibri"/>
                <a:cs typeface="Calibri"/>
              </a:rPr>
              <a:t>las </a:t>
            </a:r>
            <a:r>
              <a:rPr lang="es-ES" sz="2000" spc="-10" dirty="0">
                <a:latin typeface="Calibri"/>
                <a:cs typeface="Calibri"/>
              </a:rPr>
              <a:t>patologías </a:t>
            </a:r>
            <a:r>
              <a:rPr lang="es-ES" sz="2000" dirty="0">
                <a:latin typeface="Calibri"/>
                <a:cs typeface="Calibri"/>
              </a:rPr>
              <a:t>del </a:t>
            </a:r>
            <a:r>
              <a:rPr lang="es-ES" sz="2000" spc="-10" dirty="0">
                <a:latin typeface="Calibri"/>
                <a:cs typeface="Calibri"/>
              </a:rPr>
              <a:t>cuero </a:t>
            </a:r>
            <a:r>
              <a:rPr lang="es-ES" sz="2000" spc="-5" dirty="0">
                <a:latin typeface="Calibri"/>
                <a:cs typeface="Calibri"/>
              </a:rPr>
              <a:t>cabelludo </a:t>
            </a:r>
            <a:r>
              <a:rPr lang="es-ES" sz="2000" dirty="0">
                <a:latin typeface="Calibri"/>
                <a:cs typeface="Calibri"/>
              </a:rPr>
              <a:t>y </a:t>
            </a:r>
            <a:r>
              <a:rPr lang="es-ES" sz="2000" spc="5" dirty="0">
                <a:latin typeface="Calibri"/>
                <a:cs typeface="Calibri"/>
              </a:rPr>
              <a:t> </a:t>
            </a:r>
            <a:r>
              <a:rPr lang="es-ES" sz="2000" spc="-5" dirty="0">
                <a:latin typeface="Calibri"/>
                <a:cs typeface="Calibri"/>
              </a:rPr>
              <a:t>cabello.</a:t>
            </a:r>
            <a:r>
              <a:rPr lang="es-ES" sz="2000" spc="-15" dirty="0">
                <a:latin typeface="Calibri"/>
                <a:cs typeface="Calibri"/>
              </a:rPr>
              <a:t> </a:t>
            </a:r>
            <a:r>
              <a:rPr lang="es-ES" sz="2000" spc="-30" dirty="0">
                <a:latin typeface="Calibri"/>
                <a:cs typeface="Calibri"/>
              </a:rPr>
              <a:t>Para</a:t>
            </a:r>
            <a:r>
              <a:rPr lang="es-ES" sz="2000" dirty="0">
                <a:latin typeface="Calibri"/>
                <a:cs typeface="Calibri"/>
              </a:rPr>
              <a:t> </a:t>
            </a:r>
            <a:r>
              <a:rPr lang="es-ES" sz="2000" spc="-10" dirty="0">
                <a:latin typeface="Calibri"/>
                <a:cs typeface="Calibri"/>
              </a:rPr>
              <a:t>ello,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spc="-15" dirty="0">
                <a:latin typeface="Calibri"/>
                <a:cs typeface="Calibri"/>
              </a:rPr>
              <a:t>realiza</a:t>
            </a:r>
            <a:r>
              <a:rPr lang="es-ES" sz="2000" dirty="0">
                <a:latin typeface="Calibri"/>
                <a:cs typeface="Calibri"/>
              </a:rPr>
              <a:t> </a:t>
            </a:r>
            <a:r>
              <a:rPr lang="es-ES" sz="2000" spc="-5" dirty="0">
                <a:latin typeface="Calibri"/>
                <a:cs typeface="Calibri"/>
              </a:rPr>
              <a:t>estudios</a:t>
            </a:r>
            <a:r>
              <a:rPr lang="es-ES" sz="2000" spc="-10" dirty="0">
                <a:latin typeface="Calibri"/>
                <a:cs typeface="Calibri"/>
              </a:rPr>
              <a:t> clínicos-dermatológicos </a:t>
            </a:r>
            <a:r>
              <a:rPr lang="es-ES" sz="2000" spc="-52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y</a:t>
            </a:r>
            <a:r>
              <a:rPr lang="es-ES" sz="2000" spc="-5" dirty="0">
                <a:latin typeface="Calibri"/>
                <a:cs typeface="Calibri"/>
              </a:rPr>
              <a:t> sus</a:t>
            </a:r>
            <a:r>
              <a:rPr lang="es-ES" sz="2000" spc="-10" dirty="0">
                <a:latin typeface="Calibri"/>
                <a:cs typeface="Calibri"/>
              </a:rPr>
              <a:t> procedimientos</a:t>
            </a:r>
            <a:r>
              <a:rPr lang="es-ES" sz="2000" spc="-5" dirty="0">
                <a:latin typeface="Calibri"/>
                <a:cs typeface="Calibri"/>
              </a:rPr>
              <a:t> son </a:t>
            </a:r>
            <a:r>
              <a:rPr lang="es-ES" sz="2000" spc="-15" dirty="0">
                <a:latin typeface="Calibri"/>
                <a:cs typeface="Calibri"/>
              </a:rPr>
              <a:t>generalmente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spc="-15" dirty="0">
                <a:latin typeface="Calibri"/>
                <a:cs typeface="Calibri"/>
              </a:rPr>
              <a:t>invasivos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spc="-10" dirty="0">
                <a:latin typeface="Calibri"/>
                <a:cs typeface="Calibri"/>
              </a:rPr>
              <a:t>como 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en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el</a:t>
            </a:r>
            <a:r>
              <a:rPr lang="es-ES" sz="2000" spc="-10" dirty="0">
                <a:latin typeface="Calibri"/>
                <a:cs typeface="Calibri"/>
              </a:rPr>
              <a:t> caso </a:t>
            </a:r>
            <a:r>
              <a:rPr lang="es-ES" sz="2000" dirty="0">
                <a:latin typeface="Calibri"/>
                <a:cs typeface="Calibri"/>
              </a:rPr>
              <a:t>de</a:t>
            </a:r>
            <a:r>
              <a:rPr lang="es-ES" sz="2000" spc="-5" dirty="0">
                <a:latin typeface="Calibri"/>
                <a:cs typeface="Calibri"/>
              </a:rPr>
              <a:t> las cirugías </a:t>
            </a:r>
            <a:r>
              <a:rPr lang="es-ES" sz="2000" dirty="0">
                <a:latin typeface="Calibri"/>
                <a:cs typeface="Calibri"/>
              </a:rPr>
              <a:t>de </a:t>
            </a:r>
            <a:r>
              <a:rPr lang="es-ES" sz="2000" spc="-15" dirty="0">
                <a:latin typeface="Calibri"/>
                <a:cs typeface="Calibri"/>
              </a:rPr>
              <a:t>trasplante</a:t>
            </a:r>
            <a:r>
              <a:rPr lang="es-ES" sz="2000" dirty="0">
                <a:latin typeface="Calibri"/>
                <a:cs typeface="Calibri"/>
              </a:rPr>
              <a:t> e </a:t>
            </a:r>
            <a:r>
              <a:rPr lang="es-ES" sz="2000" spc="-15" dirty="0">
                <a:latin typeface="Calibri"/>
                <a:cs typeface="Calibri"/>
              </a:rPr>
              <a:t>implante</a:t>
            </a:r>
            <a:r>
              <a:rPr lang="es-ES" sz="2000" dirty="0">
                <a:latin typeface="Calibri"/>
                <a:cs typeface="Calibri"/>
              </a:rPr>
              <a:t> </a:t>
            </a:r>
            <a:r>
              <a:rPr lang="es-ES" sz="2000" spc="-30" dirty="0">
                <a:latin typeface="Calibri"/>
                <a:cs typeface="Calibri"/>
              </a:rPr>
              <a:t>capilar, </a:t>
            </a:r>
            <a:r>
              <a:rPr lang="es-ES" sz="2000" spc="-25" dirty="0">
                <a:latin typeface="Calibri"/>
                <a:cs typeface="Calibri"/>
              </a:rPr>
              <a:t> </a:t>
            </a:r>
            <a:r>
              <a:rPr lang="es-ES" sz="2000" spc="-10" dirty="0">
                <a:latin typeface="Calibri"/>
                <a:cs typeface="Calibri"/>
              </a:rPr>
              <a:t>mesoterapia,</a:t>
            </a:r>
            <a:r>
              <a:rPr lang="es-ES" sz="2000" spc="-5" dirty="0">
                <a:latin typeface="Calibri"/>
                <a:cs typeface="Calibri"/>
              </a:rPr>
              <a:t> plasma </a:t>
            </a:r>
            <a:r>
              <a:rPr lang="es-ES" sz="2000" spc="-10" dirty="0">
                <a:latin typeface="Calibri"/>
                <a:cs typeface="Calibri"/>
              </a:rPr>
              <a:t>rico</a:t>
            </a:r>
            <a:r>
              <a:rPr lang="es-ES" sz="2000" spc="-1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en </a:t>
            </a:r>
            <a:r>
              <a:rPr lang="es-ES" sz="2000" spc="-10" dirty="0">
                <a:latin typeface="Calibri"/>
                <a:cs typeface="Calibri"/>
              </a:rPr>
              <a:t>plaquetas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y </a:t>
            </a:r>
            <a:r>
              <a:rPr lang="es-ES" sz="2000" spc="-10" dirty="0">
                <a:latin typeface="Calibri"/>
                <a:cs typeface="Calibri"/>
              </a:rPr>
              <a:t>administración 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de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spc="-10" dirty="0">
                <a:latin typeface="Calibri"/>
                <a:cs typeface="Calibri"/>
              </a:rPr>
              <a:t>medicamentos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dirty="0">
                <a:latin typeface="Calibri"/>
                <a:cs typeface="Calibri"/>
              </a:rPr>
              <a:t>y</a:t>
            </a:r>
            <a:r>
              <a:rPr lang="es-ES" sz="2000" spc="-5" dirty="0">
                <a:latin typeface="Calibri"/>
                <a:cs typeface="Calibri"/>
              </a:rPr>
              <a:t> </a:t>
            </a:r>
            <a:r>
              <a:rPr lang="es-ES" sz="2000" spc="-10" dirty="0">
                <a:latin typeface="Calibri"/>
                <a:cs typeface="Calibri"/>
              </a:rPr>
              <a:t>vitaminas </a:t>
            </a:r>
            <a:r>
              <a:rPr lang="es-ES" sz="2000" spc="-5" dirty="0">
                <a:latin typeface="Calibri"/>
                <a:cs typeface="Calibri"/>
              </a:rPr>
              <a:t>por </a:t>
            </a:r>
            <a:r>
              <a:rPr lang="es-ES" sz="2000" dirty="0">
                <a:latin typeface="Calibri"/>
                <a:cs typeface="Calibri"/>
              </a:rPr>
              <a:t>vía</a:t>
            </a:r>
            <a:r>
              <a:rPr lang="es-ES" sz="2000" spc="-10" dirty="0">
                <a:latin typeface="Calibri"/>
                <a:cs typeface="Calibri"/>
              </a:rPr>
              <a:t> </a:t>
            </a:r>
            <a:r>
              <a:rPr lang="es-ES" sz="2000" spc="-15" dirty="0">
                <a:latin typeface="Calibri"/>
                <a:cs typeface="Calibri"/>
              </a:rPr>
              <a:t>oral.</a:t>
            </a:r>
            <a:endParaRPr lang="es-E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309965" y="2200759"/>
            <a:ext cx="11554375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spc="-20" dirty="0"/>
              <a:t>Por</a:t>
            </a:r>
            <a:r>
              <a:rPr lang="es-ES" sz="2800" dirty="0"/>
              <a:t> </a:t>
            </a:r>
            <a:r>
              <a:rPr lang="es-ES" sz="2800" spc="-5" dirty="0"/>
              <a:t>su</a:t>
            </a:r>
            <a:r>
              <a:rPr lang="es-ES" sz="2800" dirty="0"/>
              <a:t> </a:t>
            </a:r>
            <a:r>
              <a:rPr lang="es-ES" sz="2800" spc="-10" dirty="0"/>
              <a:t>lado,</a:t>
            </a:r>
            <a:r>
              <a:rPr lang="es-ES" sz="2800" dirty="0"/>
              <a:t> </a:t>
            </a:r>
            <a:r>
              <a:rPr lang="es-ES" sz="2800" i="1" dirty="0">
                <a:cs typeface="Calibri"/>
              </a:rPr>
              <a:t>la </a:t>
            </a:r>
            <a:r>
              <a:rPr lang="es-ES" sz="2800" i="1" spc="-10" dirty="0">
                <a:cs typeface="Calibri"/>
              </a:rPr>
              <a:t>tricología</a:t>
            </a:r>
            <a:r>
              <a:rPr lang="es-ES" sz="2800" i="1" dirty="0">
                <a:cs typeface="Calibri"/>
              </a:rPr>
              <a:t> </a:t>
            </a:r>
            <a:r>
              <a:rPr lang="es-ES" sz="2800" i="1" spc="-10" dirty="0">
                <a:cs typeface="Calibri"/>
              </a:rPr>
              <a:t>cosmética</a:t>
            </a:r>
            <a:r>
              <a:rPr lang="es-ES" sz="2800" i="1" spc="5" dirty="0">
                <a:cs typeface="Calibri"/>
              </a:rPr>
              <a:t> </a:t>
            </a:r>
            <a:r>
              <a:rPr lang="es-ES" sz="2800" i="1" dirty="0">
                <a:cs typeface="Calibri"/>
              </a:rPr>
              <a:t>y </a:t>
            </a:r>
            <a:r>
              <a:rPr lang="es-ES" sz="2800" i="1" spc="-10" dirty="0">
                <a:cs typeface="Calibri"/>
              </a:rPr>
              <a:t>cosmetológica</a:t>
            </a:r>
            <a:r>
              <a:rPr lang="es-ES" sz="2800" i="1" spc="5" dirty="0">
                <a:cs typeface="Calibri"/>
              </a:rPr>
              <a:t> </a:t>
            </a:r>
            <a:r>
              <a:rPr lang="es-ES" sz="2800" spc="-20" dirty="0"/>
              <a:t>trata</a:t>
            </a:r>
            <a:r>
              <a:rPr lang="es-ES" sz="2800" spc="5" dirty="0"/>
              <a:t> </a:t>
            </a:r>
            <a:r>
              <a:rPr lang="es-ES" sz="2800" dirty="0"/>
              <a:t>las</a:t>
            </a:r>
            <a:r>
              <a:rPr lang="es-ES" sz="2800" spc="-5" dirty="0"/>
              <a:t> </a:t>
            </a:r>
            <a:r>
              <a:rPr lang="es-ES" sz="2800" spc="-10" dirty="0"/>
              <a:t>alteraciones</a:t>
            </a:r>
            <a:r>
              <a:rPr lang="es-ES" sz="2800" dirty="0"/>
              <a:t> </a:t>
            </a:r>
            <a:r>
              <a:rPr lang="es-ES" sz="2800" spc="-10" dirty="0"/>
              <a:t>cosméticas</a:t>
            </a:r>
            <a:r>
              <a:rPr lang="es-ES" sz="2800" dirty="0"/>
              <a:t> </a:t>
            </a:r>
            <a:r>
              <a:rPr lang="es-ES" sz="2800" spc="-5" dirty="0"/>
              <a:t>del </a:t>
            </a:r>
            <a:r>
              <a:rPr lang="es-ES" sz="2800" dirty="0"/>
              <a:t> </a:t>
            </a:r>
            <a:r>
              <a:rPr lang="es-ES" sz="2800" spc="-5" dirty="0"/>
              <a:t>cabello</a:t>
            </a:r>
            <a:r>
              <a:rPr lang="es-ES" sz="2800" dirty="0"/>
              <a:t> y</a:t>
            </a:r>
            <a:r>
              <a:rPr lang="es-ES" sz="2800" spc="5" dirty="0"/>
              <a:t> </a:t>
            </a:r>
            <a:r>
              <a:rPr lang="es-ES" sz="2800" spc="-10" dirty="0"/>
              <a:t>cuero</a:t>
            </a:r>
            <a:r>
              <a:rPr lang="es-ES" sz="2800" spc="5" dirty="0"/>
              <a:t> </a:t>
            </a:r>
            <a:r>
              <a:rPr lang="es-ES" sz="2800" spc="-5" dirty="0"/>
              <a:t>cabelludo</a:t>
            </a:r>
            <a:r>
              <a:rPr lang="es-ES" sz="2800" dirty="0"/>
              <a:t> </a:t>
            </a:r>
            <a:r>
              <a:rPr lang="es-ES" sz="2800" spc="-10" dirty="0"/>
              <a:t>previniendo,</a:t>
            </a:r>
            <a:r>
              <a:rPr lang="es-ES" sz="2800" spc="5" dirty="0"/>
              <a:t> </a:t>
            </a:r>
            <a:r>
              <a:rPr lang="es-ES" sz="2800" spc="-5" dirty="0"/>
              <a:t>corrigiendo</a:t>
            </a:r>
            <a:r>
              <a:rPr lang="es-ES" sz="2800" dirty="0"/>
              <a:t> y</a:t>
            </a:r>
            <a:r>
              <a:rPr lang="es-ES" sz="2800" spc="10" dirty="0"/>
              <a:t> </a:t>
            </a:r>
            <a:r>
              <a:rPr lang="es-ES" sz="2800" spc="-10" dirty="0"/>
              <a:t>mejorando</a:t>
            </a:r>
            <a:r>
              <a:rPr lang="es-ES" sz="2800" dirty="0"/>
              <a:t> la</a:t>
            </a:r>
            <a:r>
              <a:rPr lang="es-ES" sz="2800" spc="5" dirty="0"/>
              <a:t> </a:t>
            </a:r>
            <a:r>
              <a:rPr lang="es-ES" sz="2800" spc="-5" dirty="0"/>
              <a:t>debilidad</a:t>
            </a:r>
            <a:r>
              <a:rPr lang="es-ES" sz="2800" spc="5" dirty="0"/>
              <a:t> </a:t>
            </a:r>
            <a:r>
              <a:rPr lang="es-ES" sz="2800" dirty="0"/>
              <a:t>y</a:t>
            </a:r>
            <a:r>
              <a:rPr lang="es-ES" sz="2800" spc="10" dirty="0"/>
              <a:t> </a:t>
            </a:r>
            <a:r>
              <a:rPr lang="es-ES" sz="2800" spc="-5" dirty="0"/>
              <a:t>caída</a:t>
            </a:r>
            <a:r>
              <a:rPr lang="es-ES" sz="2800" dirty="0"/>
              <a:t> </a:t>
            </a:r>
            <a:r>
              <a:rPr lang="es-ES" sz="2800" spc="-20" dirty="0"/>
              <a:t>excesiva </a:t>
            </a:r>
            <a:r>
              <a:rPr lang="es-ES" sz="2800" spc="-434" dirty="0"/>
              <a:t> </a:t>
            </a:r>
            <a:r>
              <a:rPr lang="es-ES" sz="2800" spc="-5" dirty="0"/>
              <a:t>del cabello.</a:t>
            </a:r>
          </a:p>
          <a:p>
            <a:r>
              <a:rPr lang="es-ES" sz="2800" spc="-10" dirty="0">
                <a:cs typeface="Calibri"/>
              </a:rPr>
              <a:t>Asimismo,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20" dirty="0">
                <a:cs typeface="Calibri"/>
              </a:rPr>
              <a:t>trata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los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casos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seborrea;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deshidratación;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caspa;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prurito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y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alteraciones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la </a:t>
            </a:r>
            <a:r>
              <a:rPr lang="es-ES" sz="2800" spc="-459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hebra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capilar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(tricopatías).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La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5" dirty="0">
                <a:cs typeface="Calibri"/>
              </a:rPr>
              <a:t>característica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principal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 </a:t>
            </a:r>
            <a:r>
              <a:rPr lang="es-ES" sz="2800" spc="-15" dirty="0">
                <a:cs typeface="Calibri"/>
              </a:rPr>
              <a:t>este</a:t>
            </a:r>
            <a:r>
              <a:rPr lang="es-ES" sz="2800" dirty="0">
                <a:cs typeface="Calibri"/>
              </a:rPr>
              <a:t> tipo de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tricología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es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que los 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5" dirty="0">
                <a:cs typeface="Calibri"/>
              </a:rPr>
              <a:t>tratamientos</a:t>
            </a:r>
            <a:r>
              <a:rPr lang="es-ES" sz="2800" dirty="0">
                <a:cs typeface="Calibri"/>
              </a:rPr>
              <a:t> y </a:t>
            </a:r>
            <a:r>
              <a:rPr lang="es-ES" sz="2800" spc="-10" dirty="0">
                <a:cs typeface="Calibri"/>
              </a:rPr>
              <a:t>técnicas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utilizadas no</a:t>
            </a:r>
            <a:r>
              <a:rPr lang="es-ES" sz="2800" dirty="0">
                <a:cs typeface="Calibri"/>
              </a:rPr>
              <a:t> son </a:t>
            </a:r>
            <a:r>
              <a:rPr lang="es-ES" sz="2800" spc="-10" dirty="0">
                <a:cs typeface="Calibri"/>
              </a:rPr>
              <a:t>invasivos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, </a:t>
            </a:r>
            <a:r>
              <a:rPr lang="es-ES" sz="2800" spc="-5" dirty="0">
                <a:cs typeface="Calibri"/>
              </a:rPr>
              <a:t>siendo</a:t>
            </a:r>
            <a:r>
              <a:rPr lang="es-ES" sz="2800" dirty="0">
                <a:cs typeface="Calibri"/>
              </a:rPr>
              <a:t> los </a:t>
            </a:r>
            <a:r>
              <a:rPr lang="es-ES" sz="2800" spc="-5" dirty="0">
                <a:cs typeface="Calibri"/>
              </a:rPr>
              <a:t>más</a:t>
            </a:r>
            <a:r>
              <a:rPr lang="es-ES" sz="280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frecuentes</a:t>
            </a:r>
            <a:r>
              <a:rPr lang="es-ES" sz="2800" dirty="0">
                <a:cs typeface="Calibri"/>
              </a:rPr>
              <a:t> la 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aplicación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15" dirty="0">
                <a:cs typeface="Calibri"/>
              </a:rPr>
              <a:t>aparatos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tecnológicos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15" dirty="0">
                <a:cs typeface="Calibri"/>
              </a:rPr>
              <a:t>avanzados</a:t>
            </a:r>
            <a:r>
              <a:rPr lang="es-ES" sz="2800" dirty="0">
                <a:cs typeface="Calibri"/>
              </a:rPr>
              <a:t> y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fórmulas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cosméticas</a:t>
            </a:r>
            <a:r>
              <a:rPr lang="es-ES" sz="2800" dirty="0">
                <a:cs typeface="Calibri"/>
              </a:rPr>
              <a:t> y</a:t>
            </a:r>
            <a:r>
              <a:rPr lang="es-ES" sz="2800" spc="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cosmeséuticas.</a:t>
            </a:r>
            <a:endParaRPr lang="es-ES" sz="2800" dirty="0">
              <a:cs typeface="Calibri"/>
            </a:endParaRPr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S" i="1" spc="-10" dirty="0">
                <a:cs typeface="Calibri"/>
              </a:rPr>
              <a:t>Tricología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pc="25" dirty="0">
                <a:solidFill>
                  <a:schemeClr val="tx1"/>
                </a:solidFill>
                <a:latin typeface="Calibri Light"/>
                <a:cs typeface="Calibri Light"/>
              </a:rPr>
              <a:t>Estructura</a:t>
            </a:r>
            <a:r>
              <a:rPr lang="es-EC" spc="-3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pc="40" dirty="0">
                <a:solidFill>
                  <a:schemeClr val="tx1"/>
                </a:solidFill>
                <a:latin typeface="Calibri Light"/>
                <a:cs typeface="Calibri Light"/>
              </a:rPr>
              <a:t>del </a:t>
            </a:r>
            <a:r>
              <a:rPr lang="es-EC" spc="-96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pc="40" dirty="0">
                <a:solidFill>
                  <a:schemeClr val="tx1"/>
                </a:solidFill>
                <a:latin typeface="Calibri Light"/>
                <a:cs typeface="Calibri Light"/>
              </a:rPr>
              <a:t>Cabello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57BF399C-25D7-8218-42F0-A48509902B57}"/>
              </a:ext>
            </a:extLst>
          </p:cNvPr>
          <p:cNvSpPr txBox="1"/>
          <p:nvPr/>
        </p:nvSpPr>
        <p:spPr>
          <a:xfrm>
            <a:off x="742310" y="2070785"/>
            <a:ext cx="5201290" cy="5103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b="1" dirty="0"/>
          </a:p>
          <a:p>
            <a:endParaRPr lang="es-EC" b="1" dirty="0"/>
          </a:p>
          <a:p>
            <a:pPr marL="12700">
              <a:lnSpc>
                <a:spcPts val="2290"/>
              </a:lnSpc>
              <a:spcBef>
                <a:spcPts val="100"/>
              </a:spcBef>
            </a:pPr>
            <a:r>
              <a:rPr lang="es-ES" sz="2800" spc="-5" dirty="0">
                <a:cs typeface="Calibri"/>
              </a:rPr>
              <a:t>El</a:t>
            </a:r>
            <a:r>
              <a:rPr lang="es-ES" sz="2800" spc="-1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cabello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es</a:t>
            </a:r>
            <a:r>
              <a:rPr lang="es-ES" sz="2800" spc="-1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por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spc="-15" dirty="0">
                <a:cs typeface="Calibri"/>
              </a:rPr>
              <a:t>tanto</a:t>
            </a:r>
            <a:endParaRPr lang="es-ES" sz="2800" dirty="0">
              <a:cs typeface="Calibri"/>
            </a:endParaRPr>
          </a:p>
          <a:p>
            <a:pPr marL="12700" marR="5080">
              <a:lnSpc>
                <a:spcPct val="89900"/>
              </a:lnSpc>
              <a:spcBef>
                <a:spcPts val="135"/>
              </a:spcBef>
            </a:pPr>
            <a:r>
              <a:rPr lang="es-ES" sz="2800" spc="-5" dirty="0">
                <a:cs typeface="Calibri"/>
              </a:rPr>
              <a:t>una</a:t>
            </a:r>
            <a:r>
              <a:rPr lang="es-ES" sz="2800" spc="-10" dirty="0">
                <a:cs typeface="Calibri"/>
              </a:rPr>
              <a:t> estructura</a:t>
            </a:r>
            <a:r>
              <a:rPr lang="es-ES" sz="2800" spc="-5" dirty="0">
                <a:cs typeface="Calibri"/>
              </a:rPr>
              <a:t> filamentosa 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implantada </a:t>
            </a:r>
            <a:r>
              <a:rPr lang="es-ES" sz="2800" dirty="0">
                <a:cs typeface="Calibri"/>
              </a:rPr>
              <a:t>en </a:t>
            </a:r>
            <a:r>
              <a:rPr lang="es-ES" sz="2800" spc="-5" dirty="0">
                <a:cs typeface="Calibri"/>
              </a:rPr>
              <a:t>una </a:t>
            </a:r>
            <a:r>
              <a:rPr lang="es-ES" sz="2800" spc="-10" dirty="0">
                <a:cs typeface="Calibri"/>
              </a:rPr>
              <a:t>cavidad </a:t>
            </a:r>
            <a:r>
              <a:rPr lang="es-ES" sz="2800" spc="-5" dirty="0">
                <a:cs typeface="Calibri"/>
              </a:rPr>
              <a:t>de </a:t>
            </a:r>
            <a:r>
              <a:rPr lang="es-ES" sz="2800" dirty="0">
                <a:cs typeface="Calibri"/>
              </a:rPr>
              <a:t> la </a:t>
            </a:r>
            <a:r>
              <a:rPr lang="es-ES" sz="2800" spc="-5" dirty="0">
                <a:cs typeface="Calibri"/>
              </a:rPr>
              <a:t>epidermis denominada </a:t>
            </a:r>
            <a:r>
              <a:rPr lang="es-ES" sz="280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folículo </a:t>
            </a:r>
            <a:r>
              <a:rPr lang="es-ES" sz="2800" spc="-5" dirty="0">
                <a:cs typeface="Calibri"/>
              </a:rPr>
              <a:t>piloso. Cada uno de los </a:t>
            </a:r>
            <a:r>
              <a:rPr lang="es-ES" sz="2800" spc="-44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pelos </a:t>
            </a:r>
            <a:r>
              <a:rPr lang="es-ES" sz="2800" spc="-10" dirty="0">
                <a:cs typeface="Calibri"/>
              </a:rPr>
              <a:t>consiste </a:t>
            </a:r>
            <a:r>
              <a:rPr lang="es-ES" sz="2800" dirty="0">
                <a:cs typeface="Calibri"/>
              </a:rPr>
              <a:t>en </a:t>
            </a:r>
            <a:r>
              <a:rPr lang="es-ES" sz="2800" spc="-5" dirty="0">
                <a:cs typeface="Calibri"/>
              </a:rPr>
              <a:t>una </a:t>
            </a:r>
            <a:r>
              <a:rPr lang="es-ES" sz="2800" spc="-10" dirty="0">
                <a:cs typeface="Calibri"/>
              </a:rPr>
              <a:t>raíz </a:t>
            </a:r>
            <a:r>
              <a:rPr lang="es-ES" sz="2800" spc="-5" dirty="0">
                <a:cs typeface="Calibri"/>
              </a:rPr>
              <a:t> ubicada </a:t>
            </a:r>
            <a:r>
              <a:rPr lang="es-ES" sz="2800" dirty="0">
                <a:cs typeface="Calibri"/>
              </a:rPr>
              <a:t>en </a:t>
            </a:r>
            <a:r>
              <a:rPr lang="es-ES" sz="2800" spc="-5" dirty="0">
                <a:cs typeface="Calibri"/>
              </a:rPr>
              <a:t>un </a:t>
            </a:r>
            <a:r>
              <a:rPr lang="es-ES" sz="2800" spc="-10" dirty="0">
                <a:cs typeface="Calibri"/>
              </a:rPr>
              <a:t>folículo </a:t>
            </a:r>
            <a:r>
              <a:rPr lang="es-ES" sz="2800" spc="-5" dirty="0">
                <a:cs typeface="Calibri"/>
              </a:rPr>
              <a:t>piloso </a:t>
            </a:r>
            <a:r>
              <a:rPr lang="es-ES" sz="2800" dirty="0">
                <a:cs typeface="Calibri"/>
              </a:rPr>
              <a:t>y 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en </a:t>
            </a:r>
            <a:r>
              <a:rPr lang="es-ES" sz="2800" spc="-5" dirty="0">
                <a:cs typeface="Calibri"/>
              </a:rPr>
              <a:t>un tallo que </a:t>
            </a:r>
            <a:r>
              <a:rPr lang="es-ES" sz="2800" dirty="0">
                <a:cs typeface="Calibri"/>
              </a:rPr>
              <a:t>se </a:t>
            </a:r>
            <a:r>
              <a:rPr lang="es-ES" sz="2800" spc="-15" dirty="0">
                <a:cs typeface="Calibri"/>
              </a:rPr>
              <a:t>proyecta 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hacia arriba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por encima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de </a:t>
            </a:r>
            <a:r>
              <a:rPr lang="es-ES" sz="2800" dirty="0">
                <a:cs typeface="Calibri"/>
              </a:rPr>
              <a:t>la 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superficie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de</a:t>
            </a:r>
            <a:r>
              <a:rPr lang="es-ES" sz="2800" dirty="0">
                <a:cs typeface="Calibri"/>
              </a:rPr>
              <a:t> la </a:t>
            </a:r>
            <a:r>
              <a:rPr lang="es-ES" sz="2800" spc="-5" dirty="0">
                <a:cs typeface="Calibri"/>
              </a:rPr>
              <a:t>epidermis.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La </a:t>
            </a:r>
            <a:r>
              <a:rPr lang="es-ES" sz="2800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raíz</a:t>
            </a:r>
            <a:r>
              <a:rPr lang="es-ES" sz="2800" spc="-1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se</a:t>
            </a:r>
            <a:r>
              <a:rPr lang="es-ES" sz="2800" spc="-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agranda</a:t>
            </a:r>
            <a:r>
              <a:rPr lang="es-ES" sz="2800" spc="-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en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su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base.</a:t>
            </a:r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pSp>
        <p:nvGrpSpPr>
          <p:cNvPr id="11" name="object 4">
            <a:extLst>
              <a:ext uri="{FF2B5EF4-FFF2-40B4-BE49-F238E27FC236}">
                <a16:creationId xmlns:a16="http://schemas.microsoft.com/office/drawing/2014/main" id="{7D8296FE-0D97-7297-5311-A1617AE3A70F}"/>
              </a:ext>
            </a:extLst>
          </p:cNvPr>
          <p:cNvGrpSpPr/>
          <p:nvPr/>
        </p:nvGrpSpPr>
        <p:grpSpPr>
          <a:xfrm>
            <a:off x="6096000" y="582921"/>
            <a:ext cx="5943980" cy="6172200"/>
            <a:chOff x="4639055" y="0"/>
            <a:chExt cx="7553325" cy="6858000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84F96B8-B90F-3DB0-9233-0E14A85F64C3}"/>
                </a:ext>
              </a:extLst>
            </p:cNvPr>
            <p:cNvSpPr/>
            <p:nvPr/>
          </p:nvSpPr>
          <p:spPr>
            <a:xfrm>
              <a:off x="4639055" y="0"/>
              <a:ext cx="7553325" cy="6858000"/>
            </a:xfrm>
            <a:custGeom>
              <a:avLst/>
              <a:gdLst/>
              <a:ahLst/>
              <a:cxnLst/>
              <a:rect l="l" t="t" r="r" b="b"/>
              <a:pathLst>
                <a:path w="7553325" h="6858000">
                  <a:moveTo>
                    <a:pt x="7552944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7552944" y="6857999"/>
                  </a:lnTo>
                  <a:lnTo>
                    <a:pt x="7552944" y="0"/>
                  </a:lnTo>
                  <a:close/>
                </a:path>
              </a:pathLst>
            </a:custGeom>
            <a:solidFill>
              <a:srgbClr val="C8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18D221C2-3FDB-39CD-8FCE-6E5034CDEE1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9679" y="512063"/>
              <a:ext cx="6711696" cy="5867400"/>
            </a:xfrm>
            <a:prstGeom prst="rect">
              <a:avLst/>
            </a:prstGeom>
          </p:spPr>
        </p:pic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F0BB491A-B63B-F24C-5CFA-0DFC22228966}"/>
                </a:ext>
              </a:extLst>
            </p:cNvPr>
            <p:cNvSpPr/>
            <p:nvPr/>
          </p:nvSpPr>
          <p:spPr>
            <a:xfrm>
              <a:off x="5123687" y="557783"/>
              <a:ext cx="6584315" cy="5739765"/>
            </a:xfrm>
            <a:custGeom>
              <a:avLst/>
              <a:gdLst/>
              <a:ahLst/>
              <a:cxnLst/>
              <a:rect l="l" t="t" r="r" b="b"/>
              <a:pathLst>
                <a:path w="6584315" h="5739765">
                  <a:moveTo>
                    <a:pt x="6584097" y="0"/>
                  </a:moveTo>
                  <a:lnTo>
                    <a:pt x="0" y="0"/>
                  </a:lnTo>
                  <a:lnTo>
                    <a:pt x="0" y="5739186"/>
                  </a:lnTo>
                  <a:lnTo>
                    <a:pt x="6584097" y="5739186"/>
                  </a:lnTo>
                  <a:lnTo>
                    <a:pt x="6584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ECBD13EB-80C9-B191-F4BC-E02688CA48A7}"/>
                </a:ext>
              </a:extLst>
            </p:cNvPr>
            <p:cNvSpPr/>
            <p:nvPr/>
          </p:nvSpPr>
          <p:spPr>
            <a:xfrm>
              <a:off x="5123687" y="557783"/>
              <a:ext cx="6584315" cy="5739765"/>
            </a:xfrm>
            <a:custGeom>
              <a:avLst/>
              <a:gdLst/>
              <a:ahLst/>
              <a:cxnLst/>
              <a:rect l="l" t="t" r="r" b="b"/>
              <a:pathLst>
                <a:path w="6584315" h="5739765">
                  <a:moveTo>
                    <a:pt x="0" y="0"/>
                  </a:moveTo>
                  <a:lnTo>
                    <a:pt x="6584098" y="0"/>
                  </a:lnTo>
                  <a:lnTo>
                    <a:pt x="6584098" y="5739187"/>
                  </a:lnTo>
                  <a:lnTo>
                    <a:pt x="0" y="573918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C8CA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9">
              <a:extLst>
                <a:ext uri="{FF2B5EF4-FFF2-40B4-BE49-F238E27FC236}">
                  <a16:creationId xmlns:a16="http://schemas.microsoft.com/office/drawing/2014/main" id="{E362EA39-ED74-62FC-382C-29825B711B0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2974" y="807593"/>
              <a:ext cx="5405106" cy="5239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C38A2-A98F-6BB5-0564-8F1D313C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D281FA4-4FA7-F36B-AF4C-723502A8E46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pc="25" dirty="0">
                <a:solidFill>
                  <a:schemeClr val="tx1"/>
                </a:solidFill>
                <a:latin typeface="Calibri Light"/>
                <a:cs typeface="Calibri Light"/>
              </a:rPr>
              <a:t>Estructura</a:t>
            </a:r>
            <a:r>
              <a:rPr lang="es-EC" spc="-3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pc="40" dirty="0">
                <a:solidFill>
                  <a:schemeClr val="tx1"/>
                </a:solidFill>
                <a:latin typeface="Calibri Light"/>
                <a:cs typeface="Calibri Light"/>
              </a:rPr>
              <a:t>del </a:t>
            </a:r>
            <a:r>
              <a:rPr lang="es-EC" spc="-96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pc="40" dirty="0">
                <a:solidFill>
                  <a:schemeClr val="tx1"/>
                </a:solidFill>
                <a:latin typeface="Calibri Light"/>
                <a:cs typeface="Calibri Light"/>
              </a:rPr>
              <a:t>Cabello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0FEDF05-725B-5681-528F-1AB8931CAC61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80D90652-F972-7EF6-E2F9-20D1BB873290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DB49745-CC12-2966-D50E-26714D024B1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2902DC02-86CF-5735-A813-186A4AB86E4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57D60070-52B2-BD15-9440-76DF7A95ECF9}"/>
              </a:ext>
            </a:extLst>
          </p:cNvPr>
          <p:cNvSpPr txBox="1"/>
          <p:nvPr/>
        </p:nvSpPr>
        <p:spPr>
          <a:xfrm>
            <a:off x="365827" y="1783079"/>
            <a:ext cx="5577773" cy="5116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b="1" dirty="0"/>
          </a:p>
          <a:p>
            <a:endParaRPr lang="es-EC" b="1" dirty="0"/>
          </a:p>
          <a:p>
            <a:pPr marL="12700">
              <a:lnSpc>
                <a:spcPts val="2290"/>
              </a:lnSpc>
              <a:spcBef>
                <a:spcPts val="100"/>
              </a:spcBef>
            </a:pPr>
            <a:r>
              <a:rPr lang="es-ES" sz="2800" spc="-5" dirty="0">
                <a:cs typeface="Calibri"/>
              </a:rPr>
              <a:t>ANÁGENA. </a:t>
            </a:r>
            <a:r>
              <a:rPr lang="es-ES" sz="2800" spc="-10" dirty="0">
                <a:cs typeface="Calibri"/>
              </a:rPr>
              <a:t>Crecimiento </a:t>
            </a:r>
            <a:r>
              <a:rPr lang="es-ES" sz="2800" spc="-5" dirty="0">
                <a:cs typeface="Calibri"/>
              </a:rPr>
              <a:t>activo. </a:t>
            </a:r>
            <a:r>
              <a:rPr lang="es-ES" sz="2800" spc="-41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Se </a:t>
            </a:r>
            <a:r>
              <a:rPr lang="es-ES" sz="2800" spc="-5" dirty="0">
                <a:cs typeface="Calibri"/>
              </a:rPr>
              <a:t>producen </a:t>
            </a:r>
            <a:r>
              <a:rPr lang="es-ES" sz="2800" spc="-10" dirty="0">
                <a:cs typeface="Calibri"/>
              </a:rPr>
              <a:t>nuevas </a:t>
            </a:r>
            <a:r>
              <a:rPr lang="es-ES" sz="2800" dirty="0">
                <a:cs typeface="Calibri"/>
              </a:rPr>
              <a:t>células en </a:t>
            </a:r>
            <a:r>
              <a:rPr lang="es-ES" sz="2800" spc="-415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el </a:t>
            </a:r>
            <a:r>
              <a:rPr lang="es-ES" sz="2800" spc="-10" dirty="0">
                <a:cs typeface="Calibri"/>
              </a:rPr>
              <a:t>folículo </a:t>
            </a:r>
            <a:r>
              <a:rPr lang="es-ES" sz="2800" spc="-5" dirty="0">
                <a:cs typeface="Calibri"/>
              </a:rPr>
              <a:t>piloso </a:t>
            </a:r>
            <a:r>
              <a:rPr lang="es-ES" sz="2800" dirty="0">
                <a:cs typeface="Calibri"/>
              </a:rPr>
              <a:t>de la piel que </a:t>
            </a:r>
            <a:r>
              <a:rPr lang="es-ES" sz="2800" spc="-41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empujan </a:t>
            </a:r>
            <a:r>
              <a:rPr lang="es-ES" sz="2800" dirty="0">
                <a:cs typeface="Calibri"/>
              </a:rPr>
              <a:t>las </a:t>
            </a:r>
            <a:r>
              <a:rPr lang="es-ES" sz="2800" spc="-5" dirty="0">
                <a:cs typeface="Calibri"/>
              </a:rPr>
              <a:t>células mas viejas </a:t>
            </a:r>
            <a:r>
              <a:rPr lang="es-ES" sz="2800" spc="-41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hacia</a:t>
            </a:r>
            <a:r>
              <a:rPr lang="es-ES" sz="2800" spc="-10" dirty="0">
                <a:cs typeface="Calibri"/>
              </a:rPr>
              <a:t> afuera.</a:t>
            </a:r>
          </a:p>
          <a:p>
            <a:pPr marL="12700">
              <a:lnSpc>
                <a:spcPts val="2290"/>
              </a:lnSpc>
              <a:spcBef>
                <a:spcPts val="100"/>
              </a:spcBef>
            </a:pPr>
            <a:r>
              <a:rPr lang="es-ES" sz="2800" spc="-40" dirty="0">
                <a:cs typeface="Calibri"/>
              </a:rPr>
              <a:t>CATÁGENA.</a:t>
            </a:r>
            <a:r>
              <a:rPr lang="es-ES" sz="2800" spc="-20" dirty="0">
                <a:cs typeface="Calibri"/>
              </a:rPr>
              <a:t> Transición.</a:t>
            </a:r>
            <a:r>
              <a:rPr lang="es-ES" sz="2800" spc="-1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El </a:t>
            </a:r>
            <a:r>
              <a:rPr lang="es-ES" sz="2800" spc="-41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cabello</a:t>
            </a:r>
            <a:r>
              <a:rPr lang="es-ES" sz="2800" spc="-2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deja</a:t>
            </a:r>
            <a:r>
              <a:rPr lang="es-ES" sz="2800" spc="-1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de</a:t>
            </a:r>
            <a:r>
              <a:rPr lang="es-ES" sz="2800" spc="-15" dirty="0">
                <a:cs typeface="Calibri"/>
              </a:rPr>
              <a:t> </a:t>
            </a:r>
            <a:r>
              <a:rPr lang="es-ES" sz="2800" spc="-35" dirty="0">
                <a:cs typeface="Calibri"/>
              </a:rPr>
              <a:t>crecer.</a:t>
            </a:r>
            <a:endParaRPr lang="es-ES" sz="2800" dirty="0">
              <a:cs typeface="Calibri"/>
            </a:endParaRPr>
          </a:p>
          <a:p>
            <a:pPr marL="12700">
              <a:lnSpc>
                <a:spcPts val="2290"/>
              </a:lnSpc>
              <a:spcBef>
                <a:spcPts val="100"/>
              </a:spcBef>
            </a:pPr>
            <a:endParaRPr lang="es-ES" sz="2800" dirty="0">
              <a:cs typeface="Calibri"/>
            </a:endParaRPr>
          </a:p>
          <a:p>
            <a:pPr marL="12700">
              <a:lnSpc>
                <a:spcPts val="2290"/>
              </a:lnSpc>
              <a:spcBef>
                <a:spcPts val="100"/>
              </a:spcBef>
            </a:pPr>
            <a:r>
              <a:rPr lang="es-ES" sz="2800" spc="-10" dirty="0">
                <a:cs typeface="Calibri"/>
              </a:rPr>
              <a:t>TELÓGENA. </a:t>
            </a:r>
            <a:r>
              <a:rPr lang="es-ES" sz="2800" spc="-5" dirty="0">
                <a:cs typeface="Calibri"/>
              </a:rPr>
              <a:t>El </a:t>
            </a:r>
            <a:r>
              <a:rPr lang="es-ES" sz="2800" spc="-10" dirty="0">
                <a:cs typeface="Calibri"/>
              </a:rPr>
              <a:t>folículo </a:t>
            </a:r>
            <a:r>
              <a:rPr lang="es-ES" sz="2800" spc="-5" dirty="0">
                <a:cs typeface="Calibri"/>
              </a:rPr>
              <a:t>piloso 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deja </a:t>
            </a:r>
            <a:r>
              <a:rPr lang="es-ES" sz="2800" dirty="0">
                <a:cs typeface="Calibri"/>
              </a:rPr>
              <a:t>de </a:t>
            </a:r>
            <a:r>
              <a:rPr lang="es-ES" sz="2800" spc="-10" dirty="0">
                <a:cs typeface="Calibri"/>
              </a:rPr>
              <a:t>producir nuevas </a:t>
            </a:r>
            <a:r>
              <a:rPr lang="es-ES" sz="2800" spc="-5" dirty="0">
                <a:cs typeface="Calibri"/>
              </a:rPr>
              <a:t> células, </a:t>
            </a:r>
            <a:r>
              <a:rPr lang="es-ES" sz="2800" dirty="0">
                <a:cs typeface="Calibri"/>
              </a:rPr>
              <a:t>el </a:t>
            </a:r>
            <a:r>
              <a:rPr lang="es-ES" sz="2800" spc="-10" dirty="0">
                <a:cs typeface="Calibri"/>
              </a:rPr>
              <a:t>crecimiento </a:t>
            </a:r>
            <a:r>
              <a:rPr lang="es-ES" sz="2800" spc="-5" dirty="0">
                <a:cs typeface="Calibri"/>
              </a:rPr>
              <a:t>se </a:t>
            </a:r>
            <a:r>
              <a:rPr lang="es-ES" sz="2800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detiene. El </a:t>
            </a:r>
            <a:r>
              <a:rPr lang="es-ES" sz="2800" dirty="0">
                <a:cs typeface="Calibri"/>
              </a:rPr>
              <a:t>bulbo de células </a:t>
            </a:r>
            <a:r>
              <a:rPr lang="es-ES" sz="2800" spc="5" dirty="0">
                <a:cs typeface="Calibri"/>
              </a:rPr>
              <a:t> </a:t>
            </a:r>
            <a:r>
              <a:rPr lang="es-ES" sz="2800" spc="-5" dirty="0">
                <a:cs typeface="Calibri"/>
              </a:rPr>
              <a:t>vivas</a:t>
            </a:r>
            <a:r>
              <a:rPr lang="es-ES" sz="2800" spc="-3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comienza</a:t>
            </a:r>
            <a:r>
              <a:rPr lang="es-ES" sz="2800" spc="-3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a</a:t>
            </a:r>
            <a:r>
              <a:rPr lang="es-ES" sz="2800" spc="-2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encogerse</a:t>
            </a:r>
            <a:r>
              <a:rPr lang="es-ES" sz="2800" spc="-20" dirty="0">
                <a:cs typeface="Calibri"/>
              </a:rPr>
              <a:t> </a:t>
            </a:r>
            <a:r>
              <a:rPr lang="es-ES" sz="2800" dirty="0">
                <a:cs typeface="Calibri"/>
              </a:rPr>
              <a:t>y </a:t>
            </a:r>
            <a:r>
              <a:rPr lang="es-ES" sz="2800" spc="-415" dirty="0">
                <a:cs typeface="Calibri"/>
              </a:rPr>
              <a:t> </a:t>
            </a:r>
            <a:r>
              <a:rPr lang="es-ES" sz="2800" spc="-10" dirty="0">
                <a:cs typeface="Calibri"/>
              </a:rPr>
              <a:t>secarse.</a:t>
            </a:r>
            <a:endParaRPr lang="es-ES" sz="2800" dirty="0">
              <a:cs typeface="Calibri"/>
            </a:endParaRPr>
          </a:p>
          <a:p>
            <a:pPr marL="12700">
              <a:lnSpc>
                <a:spcPts val="2290"/>
              </a:lnSpc>
              <a:spcBef>
                <a:spcPts val="100"/>
              </a:spcBef>
            </a:pPr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1A080729-649B-4BAC-BA37-2B9534759B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D9BE2348-7B4A-D475-4A97-26B999B3ACD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3580" y="1527704"/>
            <a:ext cx="5913056" cy="410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5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4000" spc="45" dirty="0">
                <a:solidFill>
                  <a:schemeClr val="tx1"/>
                </a:solidFill>
                <a:latin typeface="Calibri Light"/>
                <a:cs typeface="Calibri Light"/>
              </a:rPr>
              <a:t>Signos</a:t>
            </a:r>
            <a:r>
              <a:rPr lang="es-EC" sz="4000" spc="-20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z="4000" spc="50" dirty="0">
                <a:solidFill>
                  <a:schemeClr val="tx1"/>
                </a:solidFill>
                <a:latin typeface="Calibri Light"/>
                <a:cs typeface="Calibri Light"/>
              </a:rPr>
              <a:t>de</a:t>
            </a:r>
            <a:r>
              <a:rPr lang="es-EC" sz="4000" spc="-5" dirty="0">
                <a:solidFill>
                  <a:schemeClr val="tx1"/>
                </a:solidFill>
                <a:latin typeface="Calibri Light"/>
                <a:cs typeface="Calibri Light"/>
              </a:rPr>
              <a:t> </a:t>
            </a:r>
            <a:r>
              <a:rPr lang="es-EC" sz="4000" spc="50" dirty="0">
                <a:solidFill>
                  <a:schemeClr val="tx1"/>
                </a:solidFill>
                <a:latin typeface="Calibri Light"/>
                <a:cs typeface="Calibri Light"/>
              </a:rPr>
              <a:t>alarma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pSp>
        <p:nvGrpSpPr>
          <p:cNvPr id="14" name="object 3">
            <a:extLst>
              <a:ext uri="{FF2B5EF4-FFF2-40B4-BE49-F238E27FC236}">
                <a16:creationId xmlns:a16="http://schemas.microsoft.com/office/drawing/2014/main" id="{38589898-1EF2-6248-18A4-CF6FB7493B41}"/>
              </a:ext>
            </a:extLst>
          </p:cNvPr>
          <p:cNvGrpSpPr/>
          <p:nvPr/>
        </p:nvGrpSpPr>
        <p:grpSpPr>
          <a:xfrm>
            <a:off x="438177" y="2209800"/>
            <a:ext cx="10687023" cy="4431792"/>
            <a:chOff x="0" y="2188463"/>
            <a:chExt cx="11524488" cy="4431792"/>
          </a:xfrm>
        </p:grpSpPr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B9ECB70B-2AAC-72C7-CFC3-6F3F823B41C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188463"/>
              <a:ext cx="11524488" cy="4431792"/>
            </a:xfrm>
            <a:prstGeom prst="rect">
              <a:avLst/>
            </a:prstGeom>
          </p:spPr>
        </p:pic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07CCBF9C-C7ED-269B-D93E-FDB51D10F19C}"/>
                </a:ext>
              </a:extLst>
            </p:cNvPr>
            <p:cNvSpPr/>
            <p:nvPr/>
          </p:nvSpPr>
          <p:spPr>
            <a:xfrm>
              <a:off x="0" y="2203079"/>
              <a:ext cx="11383645" cy="4148454"/>
            </a:xfrm>
            <a:custGeom>
              <a:avLst/>
              <a:gdLst/>
              <a:ahLst/>
              <a:cxnLst/>
              <a:rect l="l" t="t" r="r" b="b"/>
              <a:pathLst>
                <a:path w="11383645" h="4148454">
                  <a:moveTo>
                    <a:pt x="11383361" y="0"/>
                  </a:moveTo>
                  <a:lnTo>
                    <a:pt x="0" y="0"/>
                  </a:lnTo>
                  <a:lnTo>
                    <a:pt x="0" y="4147844"/>
                  </a:lnTo>
                  <a:lnTo>
                    <a:pt x="11383361" y="4147844"/>
                  </a:lnTo>
                  <a:lnTo>
                    <a:pt x="113833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D0D7156-9CB1-BEAD-3E78-52FF9ACB8D0E}"/>
              </a:ext>
            </a:extLst>
          </p:cNvPr>
          <p:cNvSpPr txBox="1"/>
          <p:nvPr/>
        </p:nvSpPr>
        <p:spPr>
          <a:xfrm>
            <a:off x="723897" y="2224409"/>
            <a:ext cx="10270695" cy="3590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9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spc="-5" dirty="0">
                <a:latin typeface="Calibri"/>
                <a:cs typeface="Calibri"/>
              </a:rPr>
              <a:t>Molestias </a:t>
            </a:r>
            <a:r>
              <a:rPr lang="es-ES" sz="1800" dirty="0">
                <a:latin typeface="Calibri"/>
                <a:cs typeface="Calibri"/>
              </a:rPr>
              <a:t>en el </a:t>
            </a:r>
            <a:r>
              <a:rPr lang="es-ES" sz="1800" spc="-10" dirty="0">
                <a:latin typeface="Calibri"/>
                <a:cs typeface="Calibri"/>
              </a:rPr>
              <a:t>cuero</a:t>
            </a:r>
            <a:r>
              <a:rPr lang="es-ES" sz="1800" spc="-5" dirty="0">
                <a:latin typeface="Calibri"/>
                <a:cs typeface="Calibri"/>
              </a:rPr>
              <a:t> cabelludo que</a:t>
            </a:r>
            <a:r>
              <a:rPr lang="es-ES" sz="1800" spc="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se </a:t>
            </a:r>
            <a:r>
              <a:rPr lang="es-ES" sz="1800" spc="-10" dirty="0">
                <a:latin typeface="Calibri"/>
                <a:cs typeface="Calibri"/>
              </a:rPr>
              <a:t>manifiestan</a:t>
            </a:r>
            <a:r>
              <a:rPr lang="es-ES" sz="180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por</a:t>
            </a:r>
            <a:r>
              <a:rPr lang="es-ES" sz="1800" dirty="0">
                <a:latin typeface="Calibri"/>
                <a:cs typeface="Calibri"/>
              </a:rPr>
              <a:t> el</a:t>
            </a:r>
            <a:r>
              <a:rPr lang="es-ES" sz="1800" spc="5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enrojecimiento </a:t>
            </a:r>
            <a:r>
              <a:rPr lang="es-ES" sz="1800" dirty="0">
                <a:latin typeface="Calibri"/>
                <a:cs typeface="Calibri"/>
              </a:rPr>
              <a:t>o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por</a:t>
            </a:r>
            <a:r>
              <a:rPr lang="es-ES" sz="1800" spc="5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picores.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spc="-10" dirty="0">
                <a:latin typeface="Calibri"/>
                <a:cs typeface="Calibri"/>
              </a:rPr>
              <a:t>Encontrar</a:t>
            </a:r>
            <a:r>
              <a:rPr lang="es-ES" sz="1800" spc="-5" dirty="0">
                <a:latin typeface="Calibri"/>
                <a:cs typeface="Calibri"/>
              </a:rPr>
              <a:t> con frecuencia muchos pelos </a:t>
            </a:r>
            <a:r>
              <a:rPr lang="es-ES" sz="1800" dirty="0">
                <a:latin typeface="Calibri"/>
                <a:cs typeface="Calibri"/>
              </a:rPr>
              <a:t>en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la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almohada al</a:t>
            </a:r>
            <a:r>
              <a:rPr lang="es-ES" sz="1800" dirty="0">
                <a:latin typeface="Calibri"/>
                <a:cs typeface="Calibri"/>
              </a:rPr>
              <a:t> </a:t>
            </a:r>
            <a:r>
              <a:rPr lang="es-ES" sz="1800" spc="-10" dirty="0">
                <a:latin typeface="Calibri"/>
                <a:cs typeface="Calibri"/>
              </a:rPr>
              <a:t>levantarte.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1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spc="-5" dirty="0">
                <a:latin typeface="Calibri"/>
                <a:cs typeface="Calibri"/>
              </a:rPr>
              <a:t>Si al </a:t>
            </a:r>
            <a:r>
              <a:rPr lang="es-ES" sz="1800" dirty="0">
                <a:latin typeface="Calibri"/>
                <a:cs typeface="Calibri"/>
              </a:rPr>
              <a:t>cepillar y</a:t>
            </a:r>
            <a:r>
              <a:rPr lang="es-ES" sz="1800" spc="-15" dirty="0">
                <a:latin typeface="Calibri"/>
                <a:cs typeface="Calibri"/>
              </a:rPr>
              <a:t> lavar</a:t>
            </a:r>
            <a:r>
              <a:rPr lang="es-ES" sz="1800" dirty="0">
                <a:latin typeface="Calibri"/>
                <a:cs typeface="Calibri"/>
              </a:rPr>
              <a:t> el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pelo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se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spc="-10" dirty="0">
                <a:latin typeface="Calibri"/>
                <a:cs typeface="Calibri"/>
              </a:rPr>
              <a:t>cae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en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spc="-15" dirty="0">
                <a:latin typeface="Calibri"/>
                <a:cs typeface="Calibri"/>
              </a:rPr>
              <a:t>gran</a:t>
            </a:r>
            <a:r>
              <a:rPr lang="es-ES" sz="1800" spc="-10" dirty="0">
                <a:latin typeface="Calibri"/>
                <a:cs typeface="Calibri"/>
              </a:rPr>
              <a:t> cantidad.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spc="-5" dirty="0">
                <a:latin typeface="Calibri"/>
                <a:cs typeface="Calibri"/>
              </a:rPr>
              <a:t>Exceso</a:t>
            </a:r>
            <a:r>
              <a:rPr lang="es-ES" sz="1800" spc="-3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de</a:t>
            </a:r>
            <a:r>
              <a:rPr lang="es-ES" sz="1800" spc="-15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caspa</a:t>
            </a:r>
            <a:r>
              <a:rPr lang="es-ES" sz="1800" spc="-30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o</a:t>
            </a:r>
            <a:r>
              <a:rPr lang="es-ES" sz="1800" spc="-25" dirty="0">
                <a:latin typeface="Calibri"/>
                <a:cs typeface="Calibri"/>
              </a:rPr>
              <a:t> </a:t>
            </a:r>
            <a:r>
              <a:rPr lang="es-ES" sz="1800" spc="-10" dirty="0">
                <a:latin typeface="Calibri"/>
                <a:cs typeface="Calibri"/>
              </a:rPr>
              <a:t>grasa.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dirty="0">
                <a:latin typeface="Calibri"/>
                <a:cs typeface="Calibri"/>
              </a:rPr>
              <a:t>El</a:t>
            </a:r>
            <a:r>
              <a:rPr lang="es-ES" sz="1800" spc="-5" dirty="0">
                <a:latin typeface="Calibri"/>
                <a:cs typeface="Calibri"/>
              </a:rPr>
              <a:t> acné </a:t>
            </a:r>
            <a:r>
              <a:rPr lang="es-ES" sz="1800" dirty="0">
                <a:latin typeface="Calibri"/>
                <a:cs typeface="Calibri"/>
              </a:rPr>
              <a:t>o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el</a:t>
            </a:r>
            <a:r>
              <a:rPr lang="es-ES" sz="1800" spc="-5" dirty="0">
                <a:latin typeface="Calibri"/>
                <a:cs typeface="Calibri"/>
              </a:rPr>
              <a:t> vello</a:t>
            </a:r>
            <a:r>
              <a:rPr lang="es-ES" sz="1800" spc="-15" dirty="0">
                <a:latin typeface="Calibri"/>
                <a:cs typeface="Calibri"/>
              </a:rPr>
              <a:t> </a:t>
            </a:r>
            <a:r>
              <a:rPr lang="es-ES" sz="1800" spc="-10" dirty="0">
                <a:latin typeface="Calibri"/>
                <a:cs typeface="Calibri"/>
              </a:rPr>
              <a:t>facial</a:t>
            </a:r>
            <a:r>
              <a:rPr lang="es-ES" sz="1800" dirty="0">
                <a:latin typeface="Calibri"/>
                <a:cs typeface="Calibri"/>
              </a:rPr>
              <a:t> en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el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ciclo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menstrual.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1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dirty="0">
                <a:latin typeface="Calibri"/>
                <a:cs typeface="Calibri"/>
              </a:rPr>
              <a:t>Calvicie</a:t>
            </a:r>
            <a:r>
              <a:rPr lang="es-ES" sz="1800" spc="-1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en</a:t>
            </a:r>
            <a:r>
              <a:rPr lang="es-ES" sz="1800" spc="-2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barba</a:t>
            </a:r>
            <a:r>
              <a:rPr lang="es-ES" sz="1800" spc="-2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o</a:t>
            </a:r>
            <a:r>
              <a:rPr lang="es-ES" sz="1800" spc="-2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cejas.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spc="-5" dirty="0">
                <a:latin typeface="Calibri"/>
                <a:cs typeface="Calibri"/>
              </a:rPr>
              <a:t>Debilidad</a:t>
            </a:r>
            <a:r>
              <a:rPr lang="es-ES" sz="180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del</a:t>
            </a:r>
            <a:r>
              <a:rPr lang="es-ES" sz="1800" spc="1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cabello </a:t>
            </a:r>
            <a:r>
              <a:rPr lang="es-ES" sz="1800" dirty="0">
                <a:latin typeface="Calibri"/>
                <a:cs typeface="Calibri"/>
              </a:rPr>
              <a:t>en</a:t>
            </a:r>
            <a:r>
              <a:rPr lang="es-ES" sz="1800" spc="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la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spc="-10" dirty="0">
                <a:latin typeface="Calibri"/>
                <a:cs typeface="Calibri"/>
              </a:rPr>
              <a:t>parte</a:t>
            </a:r>
            <a:r>
              <a:rPr lang="es-ES" sz="1800" spc="1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superior</a:t>
            </a:r>
            <a:r>
              <a:rPr lang="es-ES" sz="1800" spc="5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de</a:t>
            </a:r>
            <a:r>
              <a:rPr lang="es-ES" sz="1800" spc="10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la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spc="-15" dirty="0">
                <a:latin typeface="Calibri"/>
                <a:cs typeface="Calibri"/>
              </a:rPr>
              <a:t>cabeza.</a:t>
            </a:r>
            <a:r>
              <a:rPr lang="es-ES" sz="1800" spc="10" dirty="0">
                <a:latin typeface="Calibri"/>
                <a:cs typeface="Calibri"/>
              </a:rPr>
              <a:t> </a:t>
            </a:r>
            <a:r>
              <a:rPr lang="es-ES" sz="1800" i="1" spc="-10" dirty="0">
                <a:latin typeface="Calibri"/>
                <a:cs typeface="Calibri"/>
              </a:rPr>
              <a:t>Este</a:t>
            </a:r>
            <a:r>
              <a:rPr lang="es-ES" sz="1800" i="1" spc="-5" dirty="0">
                <a:latin typeface="Calibri"/>
                <a:cs typeface="Calibri"/>
              </a:rPr>
              <a:t> es</a:t>
            </a:r>
            <a:r>
              <a:rPr lang="es-ES" sz="1800" i="1" spc="10" dirty="0">
                <a:latin typeface="Calibri"/>
                <a:cs typeface="Calibri"/>
              </a:rPr>
              <a:t> </a:t>
            </a:r>
            <a:r>
              <a:rPr lang="es-ES" sz="1800" i="1" spc="-5" dirty="0">
                <a:latin typeface="Calibri"/>
                <a:cs typeface="Calibri"/>
              </a:rPr>
              <a:t>el</a:t>
            </a:r>
            <a:r>
              <a:rPr lang="es-ES" sz="1800" i="1" spc="10" dirty="0">
                <a:latin typeface="Calibri"/>
                <a:cs typeface="Calibri"/>
              </a:rPr>
              <a:t> </a:t>
            </a:r>
            <a:r>
              <a:rPr lang="es-ES" sz="1800" i="1" spc="-5" dirty="0">
                <a:latin typeface="Calibri"/>
                <a:cs typeface="Calibri"/>
              </a:rPr>
              <a:t>síntoma</a:t>
            </a:r>
            <a:r>
              <a:rPr lang="es-ES" sz="1800" i="1" spc="5" dirty="0">
                <a:latin typeface="Calibri"/>
                <a:cs typeface="Calibri"/>
              </a:rPr>
              <a:t> </a:t>
            </a:r>
            <a:r>
              <a:rPr lang="es-ES" sz="1800" i="1" dirty="0">
                <a:latin typeface="Calibri"/>
                <a:cs typeface="Calibri"/>
              </a:rPr>
              <a:t>más</a:t>
            </a:r>
            <a:r>
              <a:rPr lang="es-ES" sz="1800" i="1" spc="10" dirty="0">
                <a:latin typeface="Calibri"/>
                <a:cs typeface="Calibri"/>
              </a:rPr>
              <a:t> </a:t>
            </a:r>
            <a:r>
              <a:rPr lang="es-ES" sz="1800" i="1" spc="-5" dirty="0">
                <a:latin typeface="Calibri"/>
                <a:cs typeface="Calibri"/>
              </a:rPr>
              <a:t>común</a:t>
            </a:r>
            <a:r>
              <a:rPr lang="es-ES" sz="1800" i="1" spc="5" dirty="0">
                <a:latin typeface="Calibri"/>
                <a:cs typeface="Calibri"/>
              </a:rPr>
              <a:t> </a:t>
            </a:r>
            <a:r>
              <a:rPr lang="es-ES" sz="1800" i="1" dirty="0">
                <a:latin typeface="Calibri"/>
                <a:cs typeface="Calibri"/>
              </a:rPr>
              <a:t>de </a:t>
            </a:r>
            <a:r>
              <a:rPr lang="es-ES" sz="1800" i="1" spc="-5" dirty="0">
                <a:latin typeface="Calibri"/>
                <a:cs typeface="Calibri"/>
              </a:rPr>
              <a:t>calvicie femenina.</a:t>
            </a:r>
            <a:endParaRPr lang="es-ES" sz="1800" dirty="0">
              <a:latin typeface="Calibri"/>
              <a:cs typeface="Calibri"/>
            </a:endParaRPr>
          </a:p>
          <a:p>
            <a:pPr marL="241300" marR="5080" indent="-228600">
              <a:lnSpc>
                <a:spcPts val="1610"/>
              </a:lnSpc>
              <a:spcBef>
                <a:spcPts val="110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dirty="0">
                <a:latin typeface="Calibri"/>
                <a:cs typeface="Calibri"/>
              </a:rPr>
              <a:t>En el </a:t>
            </a:r>
            <a:r>
              <a:rPr lang="es-ES" sz="1800" spc="-5" dirty="0">
                <a:latin typeface="Calibri"/>
                <a:cs typeface="Calibri"/>
              </a:rPr>
              <a:t>caso de </a:t>
            </a:r>
            <a:r>
              <a:rPr lang="es-ES" sz="1800" dirty="0">
                <a:latin typeface="Calibri"/>
                <a:cs typeface="Calibri"/>
              </a:rPr>
              <a:t>los </a:t>
            </a:r>
            <a:r>
              <a:rPr lang="es-ES" sz="1800" spc="-5" dirty="0">
                <a:latin typeface="Calibri"/>
                <a:cs typeface="Calibri"/>
              </a:rPr>
              <a:t>hombres, </a:t>
            </a:r>
            <a:r>
              <a:rPr lang="es-ES" sz="1800" dirty="0">
                <a:latin typeface="Calibri"/>
                <a:cs typeface="Calibri"/>
              </a:rPr>
              <a:t>el </a:t>
            </a:r>
            <a:r>
              <a:rPr lang="es-ES" sz="1800" spc="-5" dirty="0">
                <a:latin typeface="Calibri"/>
                <a:cs typeface="Calibri"/>
              </a:rPr>
              <a:t>síntoma más común </a:t>
            </a:r>
            <a:r>
              <a:rPr lang="es-ES" sz="1800" dirty="0">
                <a:latin typeface="Calibri"/>
                <a:cs typeface="Calibri"/>
              </a:rPr>
              <a:t>es la </a:t>
            </a:r>
            <a:r>
              <a:rPr lang="es-ES" sz="1800" spc="-5" dirty="0">
                <a:latin typeface="Calibri"/>
                <a:cs typeface="Calibri"/>
              </a:rPr>
              <a:t>caída del </a:t>
            </a:r>
            <a:r>
              <a:rPr lang="es-ES" sz="1800" dirty="0">
                <a:latin typeface="Calibri"/>
                <a:cs typeface="Calibri"/>
              </a:rPr>
              <a:t>pelo </a:t>
            </a:r>
            <a:r>
              <a:rPr lang="es-ES" sz="1800" spc="-5" dirty="0">
                <a:latin typeface="Calibri"/>
                <a:cs typeface="Calibri"/>
              </a:rPr>
              <a:t>de </a:t>
            </a:r>
            <a:r>
              <a:rPr lang="es-ES" sz="1800" dirty="0">
                <a:latin typeface="Calibri"/>
                <a:cs typeface="Calibri"/>
              </a:rPr>
              <a:t>la </a:t>
            </a:r>
            <a:r>
              <a:rPr lang="es-ES" sz="1800" spc="-10" dirty="0">
                <a:latin typeface="Calibri"/>
                <a:cs typeface="Calibri"/>
              </a:rPr>
              <a:t>frente, </a:t>
            </a:r>
            <a:r>
              <a:rPr lang="es-ES" sz="1800" dirty="0">
                <a:latin typeface="Calibri"/>
                <a:cs typeface="Calibri"/>
              </a:rPr>
              <a:t>en </a:t>
            </a:r>
            <a:r>
              <a:rPr lang="es-ES" sz="1800" spc="-5" dirty="0">
                <a:latin typeface="Calibri"/>
                <a:cs typeface="Calibri"/>
              </a:rPr>
              <a:t>las </a:t>
            </a:r>
            <a:r>
              <a:rPr lang="es-ES" sz="1800" dirty="0">
                <a:latin typeface="Calibri"/>
                <a:cs typeface="Calibri"/>
              </a:rPr>
              <a:t>sienes o en la </a:t>
            </a:r>
            <a:r>
              <a:rPr lang="es-ES" sz="1800" spc="-5" dirty="0">
                <a:latin typeface="Calibri"/>
                <a:cs typeface="Calibri"/>
              </a:rPr>
              <a:t>región superior de </a:t>
            </a:r>
            <a:r>
              <a:rPr lang="es-ES" sz="1800" dirty="0">
                <a:latin typeface="Calibri"/>
                <a:cs typeface="Calibri"/>
              </a:rPr>
              <a:t>la </a:t>
            </a:r>
            <a:r>
              <a:rPr lang="es-ES" sz="1800" spc="-325" dirty="0">
                <a:latin typeface="Calibri"/>
                <a:cs typeface="Calibri"/>
              </a:rPr>
              <a:t> </a:t>
            </a:r>
            <a:r>
              <a:rPr lang="es-ES" sz="1800" spc="-15" dirty="0">
                <a:latin typeface="Calibri"/>
                <a:cs typeface="Calibri"/>
              </a:rPr>
              <a:t>cabeza.</a:t>
            </a:r>
            <a:endParaRPr lang="es-ES"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es-ES" sz="1800" spc="-10" dirty="0">
                <a:latin typeface="Calibri"/>
                <a:cs typeface="Calibri"/>
              </a:rPr>
              <a:t>Perder</a:t>
            </a:r>
            <a:r>
              <a:rPr lang="es-ES" sz="180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cabello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a</a:t>
            </a:r>
            <a:r>
              <a:rPr lang="es-ES" sz="1800" spc="-10" dirty="0">
                <a:latin typeface="Calibri"/>
                <a:cs typeface="Calibri"/>
              </a:rPr>
              <a:t> temprana </a:t>
            </a:r>
            <a:r>
              <a:rPr lang="es-ES" sz="1800" spc="-5" dirty="0">
                <a:latin typeface="Calibri"/>
                <a:cs typeface="Calibri"/>
              </a:rPr>
              <a:t>edad,</a:t>
            </a:r>
            <a:r>
              <a:rPr lang="es-ES" sz="1800" dirty="0">
                <a:latin typeface="Calibri"/>
                <a:cs typeface="Calibri"/>
              </a:rPr>
              <a:t> en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la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spc="-5" dirty="0">
                <a:latin typeface="Calibri"/>
                <a:cs typeface="Calibri"/>
              </a:rPr>
              <a:t>adolescencia</a:t>
            </a:r>
            <a:r>
              <a:rPr lang="es-ES" sz="1800" spc="-10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o</a:t>
            </a:r>
            <a:r>
              <a:rPr lang="es-ES" sz="1800" spc="-10" dirty="0">
                <a:latin typeface="Calibri"/>
                <a:cs typeface="Calibri"/>
              </a:rPr>
              <a:t> entre</a:t>
            </a:r>
            <a:r>
              <a:rPr lang="es-ES" sz="1800" dirty="0">
                <a:latin typeface="Calibri"/>
                <a:cs typeface="Calibri"/>
              </a:rPr>
              <a:t> los</a:t>
            </a:r>
            <a:r>
              <a:rPr lang="es-ES" sz="1800" spc="-5" dirty="0">
                <a:latin typeface="Calibri"/>
                <a:cs typeface="Calibri"/>
              </a:rPr>
              <a:t> </a:t>
            </a:r>
            <a:r>
              <a:rPr lang="es-ES" sz="1800" dirty="0">
                <a:latin typeface="Calibri"/>
                <a:cs typeface="Calibri"/>
              </a:rPr>
              <a:t>20-30 </a:t>
            </a:r>
            <a:r>
              <a:rPr lang="es-ES" sz="1800" spc="-5" dirty="0">
                <a:latin typeface="Calibri"/>
                <a:cs typeface="Calibri"/>
              </a:rPr>
              <a:t>años.</a:t>
            </a:r>
            <a:endParaRPr lang="es-ES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</TotalTime>
  <Words>1171</Words>
  <Application>Microsoft Office PowerPoint</Application>
  <PresentationFormat>Panorámica</PresentationFormat>
  <Paragraphs>128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</vt:lpstr>
      <vt:lpstr>Arial MT</vt:lpstr>
      <vt:lpstr>Calibri</vt:lpstr>
      <vt:lpstr>Calibri Light</vt:lpstr>
      <vt:lpstr>Franklin Gothic Book</vt:lpstr>
      <vt:lpstr>Franklin Gothic Demi</vt:lpstr>
      <vt:lpstr>Microsoft Sans Serif</vt:lpstr>
      <vt:lpstr>Times New Roman</vt:lpstr>
      <vt:lpstr>Personalizar</vt:lpstr>
      <vt:lpstr>Enfermería estética y dermatocosmiatría     Docente: Elizabeth Sarango   </vt:lpstr>
      <vt:lpstr>OBJETIVO DE LA ASIGNATURA</vt:lpstr>
      <vt:lpstr>ENFERMEDADES Y  TRATAMIENTO  DEL CUERO   CABELLUDO   </vt:lpstr>
      <vt:lpstr>Presentación de PowerPoint</vt:lpstr>
      <vt:lpstr> CLASIFICACION  O USOS DE LA  TRICOLOGIA  </vt:lpstr>
      <vt:lpstr> Tricología </vt:lpstr>
      <vt:lpstr>Estructura del  Cabello  </vt:lpstr>
      <vt:lpstr>Estructura del  Cabello  </vt:lpstr>
      <vt:lpstr>Signos de alarma  </vt:lpstr>
      <vt:lpstr>Otros Ácidos  </vt:lpstr>
      <vt:lpstr>Signos y Sintomas: </vt:lpstr>
      <vt:lpstr>Signos y Sintomas: </vt:lpstr>
      <vt:lpstr>Enfermedades  del Cuero  Cabelludo  </vt:lpstr>
      <vt:lpstr>CLASIFICACION DE LAS ALOPECIAS </vt:lpstr>
      <vt:lpstr>Cuidados posteriores </vt:lpstr>
      <vt:lpstr>Diagnóstico Cosmiátrico </vt:lpstr>
      <vt:lpstr>Diagnóstico Cosmiátrico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12</cp:revision>
  <dcterms:created xsi:type="dcterms:W3CDTF">2026-01-10T14:43:24Z</dcterms:created>
  <dcterms:modified xsi:type="dcterms:W3CDTF">2026-06-26T04:36:35Z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