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10" r:id="rId2"/>
    <p:sldId id="411" r:id="rId3"/>
    <p:sldId id="413" r:id="rId4"/>
    <p:sldId id="438" r:id="rId5"/>
    <p:sldId id="439" r:id="rId6"/>
    <p:sldId id="428" r:id="rId7"/>
    <p:sldId id="440" r:id="rId8"/>
    <p:sldId id="441" r:id="rId9"/>
    <p:sldId id="429" r:id="rId10"/>
    <p:sldId id="436" r:id="rId11"/>
    <p:sldId id="437" r:id="rId12"/>
    <p:sldId id="430" r:id="rId13"/>
    <p:sldId id="442" r:id="rId14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6C6"/>
    <a:srgbClr val="00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1V>
      <a:tcStyle>
        <a:tcBdr/>
        <a:fill>
          <a:solidFill>
            <a:srgbClr val="D5E3C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BF1E9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BF1E9"/>
          </a:solidFill>
        </a:fill>
      </a:tcStyle>
    </a:firstRow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wholeTbl>
    <a:band1H>
      <a:tcStyle>
        <a:tcBdr/>
        <a:fill>
          <a:solidFill>
            <a:srgbClr val="4472C4"/>
          </a:solidFill>
        </a:fill>
      </a:tcStyle>
    </a:band1H>
    <a:band2H>
      <a:tcStyle>
        <a:tcBdr/>
        <a:fill>
          <a:solidFill>
            <a:srgbClr val="4472C4"/>
          </a:solidFill>
        </a:fill>
      </a:tcStyle>
    </a:band2H>
    <a:band1V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band1V>
    <a:band2V>
      <a:tcStyle>
        <a:tcBdr/>
        <a:fill>
          <a:solidFill>
            <a:srgbClr val="4472C4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1V>
      <a:tcStyle>
        <a:tcBdr/>
        <a:fill>
          <a:solidFill>
            <a:srgbClr val="CFD5EA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EBF5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9EBF5"/>
          </a:solidFill>
        </a:fill>
      </a:tcStyle>
    </a:firstRow>
  </a:tblStyle>
  <a:tblStyle styleId="{2A488322-F2BA-4B5B-9748-0D474271808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F2DE63D5-997A-4646-A377-4702673A728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5A5A5"/>
          </a:solidFill>
        </a:fill>
      </a:tcStyle>
    </a:firstRow>
  </a:tblStyle>
  <a:tblStyle styleId="{9DCAF9ED-07DC-4A11-8D7F-57B35C25682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FCECE8"/>
          </a:solidFill>
        </a:fill>
      </a:tcStyle>
    </a:band1H>
    <a:band1V>
      <a:tcStyle>
        <a:tcBdr/>
        <a:fill>
          <a:solidFill>
            <a:srgbClr val="FCECE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  <a:tblStyle styleId="{8A107856-5554-42FB-B03E-39F5DBC370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CECE8"/>
          </a:solidFill>
        </a:fill>
      </a:tcStyle>
    </a:wholeTbl>
    <a:band1H>
      <a:tcStyle>
        <a:tcBdr/>
        <a:fill>
          <a:solidFill>
            <a:srgbClr val="F8D7CD"/>
          </a:solidFill>
        </a:fill>
      </a:tcStyle>
    </a:band1H>
    <a:band1V>
      <a:tcStyle>
        <a:tcBdr/>
        <a:fill>
          <a:solidFill>
            <a:srgbClr val="F8D7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CEC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FCECE8"/>
          </a:solidFill>
        </a:fill>
      </a:tcStyle>
    </a:firstRow>
  </a:tblStyle>
  <a:tblStyle styleId="{8799B23B-EC83-4686-B30A-512413B5E67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5A5A5"/>
          </a:solidFill>
        </a:fill>
      </a:tcStyle>
    </a:band1H>
    <a:band1V>
      <a:tcStyle>
        <a:tcBdr/>
        <a:fill>
          <a:solidFill>
            <a:srgbClr val="A5A5A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48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2">
            <a:extLst>
              <a:ext uri="{FF2B5EF4-FFF2-40B4-BE49-F238E27FC236}">
                <a16:creationId xmlns:a16="http://schemas.microsoft.com/office/drawing/2014/main" id="{8E01CB7C-0BA2-8422-4E14-A7619C626315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1777C1-3BF4-4A00-98A1-F2860BEC7CBD}" type="datetime1">
              <a: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25/06/2026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D0089BB9-8888-A0B9-D761-D4139FEA4F8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9DABC2-7F88-4C2D-ACDC-6FC968EE788D}" type="slidenum">
              <a:t>‹Nº›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Marcador de pie de página 6">
            <a:extLst>
              <a:ext uri="{FF2B5EF4-FFF2-40B4-BE49-F238E27FC236}">
                <a16:creationId xmlns:a16="http://schemas.microsoft.com/office/drawing/2014/main" id="{7130DE98-387F-3655-6D5D-E0D40D4C18DC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Marcador de encabezado 7">
            <a:extLst>
              <a:ext uri="{FF2B5EF4-FFF2-40B4-BE49-F238E27FC236}">
                <a16:creationId xmlns:a16="http://schemas.microsoft.com/office/drawing/2014/main" id="{1D7B565F-8D18-95A4-51A8-E4F847ADC1A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113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63CB917-A686-857B-E2F2-55A17F10E9C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247CE5-30F5-0FF7-074F-46F2E68F02E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6C2ADDA-F50B-4BA0-96AE-D82C55B3C98F}" type="datetime1">
              <a:rPr lang="es-ES"/>
              <a:pPr lvl="0"/>
              <a:t>25/06/2026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904BF08F-AEB9-6C8C-073B-AD89689B98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16036CD3-C62C-A1EA-C3E2-1FBCBEB775F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0D76F3-A727-C5B4-3291-A59D7078067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5845D3-2CEE-8CDA-E845-42D0E65313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F228232-6616-4E6B-B355-197C02859175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85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112831-A29D-4104-59B3-8E02240DA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2D497FF-44AB-7E48-8F94-8B67D8E971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622689-DDA4-D863-CA6D-E06CE878DEE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3563CF-501F-43F4-B3D4-996604BB0FC8}" type="slidenum">
              <a:t>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01597-509D-CF05-D72A-6F8C1EDE8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551E59-EBCA-19BF-021C-11A678B6EC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930B405-5EE1-C9DD-4A64-5DAB4FD489B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36E15F-B826-AAE4-9317-43564F5D8A6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10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6816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9C24F-E933-61B0-9DEA-F9A83B74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A7BC11C-2635-455F-15A4-F8D7E8033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86D4179-6B28-BAB1-A8A0-736F414D31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EAA31C0-A04B-C57E-47CD-26D13254E3C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4787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23DD-4522-3869-0363-393587EE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7A898E-4C95-D93C-5053-F2DDAA651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C14682-480B-09BA-F85C-6C19F6CA1B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9CDC5D-01C7-5F20-9AF4-377A1C9F20D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7740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91BD8-1559-C241-3B27-69665E217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C458DD5-45B2-1853-E010-B8F0F87796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492A582-FF1C-18B8-25CC-AF2E0D3D61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469DC6-8FF5-0939-5ED7-0EEB91615144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5782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D486AB4-F928-A115-CD00-8B4E50DBB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1260A44-352B-778F-F0E1-10335C27AF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44B737-50D4-6C2D-9D01-145BD71C029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CE1238-AB14-4A6F-9649-8F7222CE8A66}" type="slidenum">
              <a:t>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2D4BA8-40FA-865D-25ED-85ABB9AD2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5C33635-49BF-344F-70BA-D087063CECF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A68FC7-3CE7-6034-61AE-9F73F72A684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B5EA2-A9EA-DF8F-8D0B-766C06762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F570391-6B55-5347-28D8-B4B098C44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DF46E6E-02F6-362C-93E5-069CBE16B7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5EAD59-C836-39FE-905F-AB2CB9F28513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4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098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F837C-C525-94E7-495D-26992121E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96FE47-62C4-7C8F-39EB-5738BDA13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0F18B6-3D29-38B5-0B97-25EEB8F701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75ABBF-7C99-9DE4-AAD5-1E90DBC6501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5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3749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3977E-4380-CF0F-5E67-96043924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0BB609E-67FD-CCBF-96E9-6B8F64D4F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99BEF9-9825-0B60-DE92-7F64A36C8B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58F8CF-D2F5-50A2-8545-7690FC0C25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0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5C5CE-D133-B513-374F-0F035B0E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C010BC-6F2F-B155-0632-ED0626E59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9F32A4D-8014-080E-0B0B-1371AB564F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02D3B9-A037-1051-8B6E-B3B0FF0414E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7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0882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BCABC-4758-C861-30B5-7DDA440E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1A5E71E-3B65-797F-A0FA-15CAEEE10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350998F-DB53-BDF1-94DE-522D714B69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7C8517-5E00-964D-68B4-FEA9FBF0AE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8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449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35B78-D85B-0CF0-7701-30B0F40FB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3A37895-1E5E-A50E-D6C9-DAAA0D173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81946D-FEB8-0188-9587-80850CE2F5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B600D3-3D05-48AE-39F7-0B401420A72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9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710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39D91-F4B1-4A1F-31CA-07FA73E07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B26F68F-A8B9-B142-EC39-F8FFE0E2D5DB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9F96FA39-C7A7-AA1E-6318-60FAF6563367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BB3326B-8B6A-C520-C820-3BE224B203A0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C4167CA7-BFA2-15D5-86DF-C838D086CA22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C2B76CE-C902-C75C-CDE9-6B4593940E01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86483165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y tabla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>
            <a:extLst>
              <a:ext uri="{FF2B5EF4-FFF2-40B4-BE49-F238E27FC236}">
                <a16:creationId xmlns:a16="http://schemas.microsoft.com/office/drawing/2014/main" id="{FF537671-158A-7CFB-04A1-69CB6CCCA187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3" name="Forma libre 13">
              <a:extLst>
                <a:ext uri="{FF2B5EF4-FFF2-40B4-BE49-F238E27FC236}">
                  <a16:creationId xmlns:a16="http://schemas.microsoft.com/office/drawing/2014/main" id="{90749C3F-0C92-8789-1BE8-28CCDCD3BF5D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14">
              <a:extLst>
                <a:ext uri="{FF2B5EF4-FFF2-40B4-BE49-F238E27FC236}">
                  <a16:creationId xmlns:a16="http://schemas.microsoft.com/office/drawing/2014/main" id="{24C0C99F-1D9C-2B1A-27E5-27681071965A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5">
              <a:extLst>
                <a:ext uri="{FF2B5EF4-FFF2-40B4-BE49-F238E27FC236}">
                  <a16:creationId xmlns:a16="http://schemas.microsoft.com/office/drawing/2014/main" id="{42AE6E42-A10C-1DC4-545E-5BF1FD40886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00340047-2362-D4CE-F56E-B7A5A8029A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61413" y="4661720"/>
            <a:ext cx="7936233" cy="138076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2D42C739-F5FE-6641-FDCB-5B29EBA8E6C2}"/>
              </a:ext>
            </a:extLst>
          </p:cNvPr>
          <p:cNvCxnSpPr/>
          <p:nvPr/>
        </p:nvCxnSpPr>
        <p:spPr>
          <a:xfrm>
            <a:off x="3670931" y="6313173"/>
            <a:ext cx="213360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435BA0A5-5238-6DE4-4829-4B799F30084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584008"/>
            <a:ext cx="2825111" cy="3999064"/>
          </a:xfrm>
        </p:spPr>
        <p:txBody>
          <a:bodyPr lIns="0" tIns="274320"/>
          <a:lstStyle>
            <a:lvl1pPr marL="0" indent="0">
              <a:spcBef>
                <a:spcPts val="1800"/>
              </a:spcBef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C1C2C22-89AC-711D-3ADF-35523481A99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70931" y="584008"/>
            <a:ext cx="7926704" cy="3999064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88CB9778-4B6B-16D2-56B9-86395E2B10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E41841-ADA6-42D6-810A-934D36B86610}" type="slidenum">
              <a:t>‹Nº›</a:t>
            </a:fld>
            <a:endParaRPr lang="es-ES"/>
          </a:p>
        </p:txBody>
      </p:sp>
      <p:sp>
        <p:nvSpPr>
          <p:cNvPr id="11" name="Marcador de fecha 7">
            <a:extLst>
              <a:ext uri="{FF2B5EF4-FFF2-40B4-BE49-F238E27FC236}">
                <a16:creationId xmlns:a16="http://schemas.microsoft.com/office/drawing/2014/main" id="{77BABFD2-A6D1-73A9-E8D0-0ED2B41B71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8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8BCB1E0E-1482-2654-37FB-956727140F79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C60337FC-7FC7-F7A3-C43F-6DCCF0534A95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886C8CC1-9327-FAB6-11D9-1DA056434EEC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6898D712-7B07-EF95-92B0-FFC59BF0AEC2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E541CD0A-2D3C-C9EB-6DE4-D756B40002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98406"/>
            <a:ext cx="10972800" cy="1574313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530D8C4E-C5B7-3124-D105-1F8C107D8609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E6E8590-3222-100D-D602-B8F870C9141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5521" y="2676521"/>
            <a:ext cx="5746747" cy="3597469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32F50506-000F-691C-916B-CC076B818F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619996" y="2676521"/>
            <a:ext cx="3947163" cy="3597469"/>
          </a:xfrm>
        </p:spPr>
        <p:txBody>
          <a:bodyPr lIns="0"/>
          <a:lstStyle>
            <a:lvl1pPr marL="342900" indent="-342900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2BAA797A-7643-B686-6DF4-21BD3D7591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1" name="Marcador de número de diapositiva 9">
            <a:extLst>
              <a:ext uri="{FF2B5EF4-FFF2-40B4-BE49-F238E27FC236}">
                <a16:creationId xmlns:a16="http://schemas.microsoft.com/office/drawing/2014/main" id="{49225726-72A0-176B-490B-7CB721A43C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5B34C9-2F87-47BE-BDBD-958357FDC4BA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066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a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FE369-AFB0-1C5F-AB0B-3F3FA3E486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02402"/>
            <a:ext cx="10972800" cy="1570326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la tabla 2">
            <a:extLst>
              <a:ext uri="{FF2B5EF4-FFF2-40B4-BE49-F238E27FC236}">
                <a16:creationId xmlns:a16="http://schemas.microsoft.com/office/drawing/2014/main" id="{85FF33A7-5A69-61D3-442A-E73641F5D8EB}"/>
              </a:ext>
            </a:extLst>
          </p:cNvPr>
          <p:cNvSpPr txBox="1">
            <a:spLocks noGrp="1"/>
          </p:cNvSpPr>
          <p:nvPr>
            <p:ph type="tbl" idx="4294967295"/>
          </p:nvPr>
        </p:nvSpPr>
        <p:spPr>
          <a:xfrm>
            <a:off x="594360" y="2628625"/>
            <a:ext cx="10972800" cy="36367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en el icono para agregar una tabla</a:t>
            </a:r>
          </a:p>
        </p:txBody>
      </p: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4CBE4443-CD93-52EB-5B29-E5664FC181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D4441A-16F1-4836-B083-9F2E02589B53}" type="slidenum">
              <a:t>‹Nº›</a:t>
            </a:fld>
            <a:endParaRPr lang="es-ES"/>
          </a:p>
        </p:txBody>
      </p:sp>
      <p:sp>
        <p:nvSpPr>
          <p:cNvPr id="5" name="Marcador de fecha 7">
            <a:extLst>
              <a:ext uri="{FF2B5EF4-FFF2-40B4-BE49-F238E27FC236}">
                <a16:creationId xmlns:a16="http://schemas.microsoft.com/office/drawing/2014/main" id="{6A7E39EA-C782-11C2-355B-5419B28BE9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6" name="Conector recto 3">
            <a:extLst>
              <a:ext uri="{FF2B5EF4-FFF2-40B4-BE49-F238E27FC236}">
                <a16:creationId xmlns:a16="http://schemas.microsoft.com/office/drawing/2014/main" id="{0949943B-F9B0-EF29-0939-4BEC69AFB9DA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7810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447447-02E1-866A-890C-11A4CA6835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0A768361-C23B-B0A0-BE5C-A64EBE1DB35B}"/>
              </a:ext>
            </a:extLst>
          </p:cNvPr>
          <p:cNvGrpSpPr/>
          <p:nvPr/>
        </p:nvGrpSpPr>
        <p:grpSpPr>
          <a:xfrm>
            <a:off x="6092747" y="0"/>
            <a:ext cx="6099249" cy="6099249"/>
            <a:chOff x="6092747" y="0"/>
            <a:chExt cx="6099249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FD15AFFA-FEFA-FA01-1949-125185E5605A}"/>
                </a:ext>
              </a:extLst>
            </p:cNvPr>
            <p:cNvSpPr/>
            <p:nvPr/>
          </p:nvSpPr>
          <p:spPr>
            <a:xfrm flipH="1" flipV="1">
              <a:off x="9118323" y="2001018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E43D284A-E314-D29B-5182-D7C15DF87B3E}"/>
                </a:ext>
              </a:extLst>
            </p:cNvPr>
            <p:cNvSpPr/>
            <p:nvPr/>
          </p:nvSpPr>
          <p:spPr>
            <a:xfrm flipH="1" flipV="1">
              <a:off x="10195569" y="0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DCA60A05-231B-E406-81D0-0E9C4455B3B1}"/>
                </a:ext>
              </a:extLst>
            </p:cNvPr>
            <p:cNvSpPr/>
            <p:nvPr/>
          </p:nvSpPr>
          <p:spPr>
            <a:xfrm flipH="1" flipV="1">
              <a:off x="6092747" y="0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Marcador de texto 29">
            <a:extLst>
              <a:ext uri="{FF2B5EF4-FFF2-40B4-BE49-F238E27FC236}">
                <a16:creationId xmlns:a16="http://schemas.microsoft.com/office/drawing/2014/main" id="{ACBE48E5-63CB-4431-6F03-3CF761EA997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94360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73701C78-5B3A-2DA8-DB1B-B8C9D802AC69}"/>
              </a:ext>
            </a:extLst>
          </p:cNvPr>
          <p:cNvCxnSpPr/>
          <p:nvPr/>
        </p:nvCxnSpPr>
        <p:spPr>
          <a:xfrm>
            <a:off x="594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32130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>
            <a:extLst>
              <a:ext uri="{FF2B5EF4-FFF2-40B4-BE49-F238E27FC236}">
                <a16:creationId xmlns:a16="http://schemas.microsoft.com/office/drawing/2014/main" id="{F577F2AA-2383-BC92-E32C-858E7EA97DB2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BFEB5EDB-E409-8D47-1CA4-2CA7D8E5A4B7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D187115B-195A-7DBB-4814-84FABA1B0704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C2A81CDC-53A9-BC23-405D-412B9CA097C0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7018868-F457-7FDF-72A8-F40DD96970F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FC791435-0C9D-611E-3DD2-D49D30CCA4CD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3C69DC26-B8D9-7967-3EE3-ABD5F88EE6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89573"/>
            <a:ext cx="6787746" cy="1593506"/>
          </a:xfrm>
        </p:spPr>
        <p:txBody>
          <a:bodyPr lIns="0" tIns="0" rIns="0" bIns="0" anchor="b">
            <a:noAutofit/>
          </a:bodyPr>
          <a:lstStyle>
            <a:lvl1pPr>
              <a:defRPr spc="5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71A77CC-ACEB-6491-90DD-ADEDC6E0F59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281921"/>
            <a:ext cx="6787746" cy="3708513"/>
          </a:xfrm>
        </p:spPr>
        <p:txBody>
          <a:bodyPr lIns="0" tIns="228600" rIns="0" bIns="0"/>
          <a:lstStyle>
            <a:lvl1pPr marL="283464">
              <a:lnSpc>
                <a:spcPct val="80000"/>
              </a:lnSpc>
              <a:spcBef>
                <a:spcPts val="2200"/>
              </a:spcBef>
              <a:defRPr sz="2400" b="1">
                <a:solidFill>
                  <a:srgbClr val="5D7D40"/>
                </a:solidFill>
              </a:defRPr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42">
            <a:extLst>
              <a:ext uri="{FF2B5EF4-FFF2-40B4-BE49-F238E27FC236}">
                <a16:creationId xmlns:a16="http://schemas.microsoft.com/office/drawing/2014/main" id="{B441FFB5-492C-EB9F-E492-DA66C50533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29C704-7A07-44E8-86C1-5248DD2B4D1C}" type="slidenum">
              <a:t>‹Nº›</a:t>
            </a:fld>
            <a:endParaRPr lang="es-ES"/>
          </a:p>
        </p:txBody>
      </p:sp>
      <p:sp>
        <p:nvSpPr>
          <p:cNvPr id="11" name="Marcador de fecha 41">
            <a:extLst>
              <a:ext uri="{FF2B5EF4-FFF2-40B4-BE49-F238E27FC236}">
                <a16:creationId xmlns:a16="http://schemas.microsoft.com/office/drawing/2014/main" id="{A472FFAC-75AC-2CC3-F4BF-35EFB73C6B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2" name="Conector recto 3">
            <a:extLst>
              <a:ext uri="{FF2B5EF4-FFF2-40B4-BE49-F238E27FC236}">
                <a16:creationId xmlns:a16="http://schemas.microsoft.com/office/drawing/2014/main" id="{FDB619EF-4CA3-D7FD-E0A6-1F4C21C342C6}"/>
              </a:ext>
            </a:extLst>
          </p:cNvPr>
          <p:cNvCxnSpPr/>
          <p:nvPr/>
        </p:nvCxnSpPr>
        <p:spPr>
          <a:xfrm>
            <a:off x="594360" y="2148839"/>
            <a:ext cx="2130552" cy="0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481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de sección">
    <p:bg>
      <p:bgPr>
        <a:solidFill>
          <a:srgbClr val="449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3">
            <a:extLst>
              <a:ext uri="{FF2B5EF4-FFF2-40B4-BE49-F238E27FC236}">
                <a16:creationId xmlns:a16="http://schemas.microsoft.com/office/drawing/2014/main" id="{E5F3CDEA-8421-FE25-F7C2-F50E51EA66D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12191996" cy="6880539"/>
          </a:xfrm>
        </p:spPr>
        <p:txBody>
          <a:bodyPr tIns="182880" anchorCtr="1"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483D661-08EB-D6FD-F3E4-CA0305037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360" y="444928"/>
            <a:ext cx="5477475" cy="3291840"/>
          </a:xfrm>
        </p:spPr>
        <p:txBody>
          <a:bodyPr lIns="0" tIns="0" rIns="0" bIns="0" anchor="b">
            <a:no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4" name="Rectángulo 6">
            <a:extLst>
              <a:ext uri="{FF2B5EF4-FFF2-40B4-BE49-F238E27FC236}">
                <a16:creationId xmlns:a16="http://schemas.microsoft.com/office/drawing/2014/main" id="{B1131CF8-71BB-91E8-481D-EFC21ED50219}"/>
              </a:ext>
            </a:extLst>
          </p:cNvPr>
          <p:cNvSpPr/>
          <p:nvPr/>
        </p:nvSpPr>
        <p:spPr>
          <a:xfrm>
            <a:off x="6309360" y="3951844"/>
            <a:ext cx="2133596" cy="100584"/>
          </a:xfrm>
          <a:prstGeom prst="rect">
            <a:avLst/>
          </a:prstGeom>
          <a:solidFill>
            <a:srgbClr val="7CA65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7921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5ACBB-4CDE-7BEC-B1B5-A1888D754B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9831" y="430526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imagen 5">
            <a:extLst>
              <a:ext uri="{FF2B5EF4-FFF2-40B4-BE49-F238E27FC236}">
                <a16:creationId xmlns:a16="http://schemas.microsoft.com/office/drawing/2014/main" id="{D95CE8B9-E87E-64C2-C0BC-458B0E560AC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-11109"/>
            <a:ext cx="5791196" cy="6880229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4" name="Marcador de texto 29">
            <a:extLst>
              <a:ext uri="{FF2B5EF4-FFF2-40B4-BE49-F238E27FC236}">
                <a16:creationId xmlns:a16="http://schemas.microsoft.com/office/drawing/2014/main" id="{EF1F47EA-1269-15F7-8238-EAD58C3F3E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9831" y="4568598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5" name="Conector recto 6">
            <a:extLst>
              <a:ext uri="{FF2B5EF4-FFF2-40B4-BE49-F238E27FC236}">
                <a16:creationId xmlns:a16="http://schemas.microsoft.com/office/drawing/2014/main" id="{715B75C6-F3E0-C117-B92C-4104EC77FEB3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00329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um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id="{A282245B-5498-3F29-3B44-3B21E667E2D4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grpSp>
        <p:nvGrpSpPr>
          <p:cNvPr id="3" name="Grupo 9">
            <a:extLst>
              <a:ext uri="{FF2B5EF4-FFF2-40B4-BE49-F238E27FC236}">
                <a16:creationId xmlns:a16="http://schemas.microsoft.com/office/drawing/2014/main" id="{F93297F6-E33B-BAC5-7233-BE0905392C2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4" name="Forma libre 19">
              <a:extLst>
                <a:ext uri="{FF2B5EF4-FFF2-40B4-BE49-F238E27FC236}">
                  <a16:creationId xmlns:a16="http://schemas.microsoft.com/office/drawing/2014/main" id="{92285DC7-0466-BDB9-9AD5-C2F6B66730A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20">
              <a:extLst>
                <a:ext uri="{FF2B5EF4-FFF2-40B4-BE49-F238E27FC236}">
                  <a16:creationId xmlns:a16="http://schemas.microsoft.com/office/drawing/2014/main" id="{4678F85C-6686-3D86-0D78-805ADC1B0553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1">
              <a:extLst>
                <a:ext uri="{FF2B5EF4-FFF2-40B4-BE49-F238E27FC236}">
                  <a16:creationId xmlns:a16="http://schemas.microsoft.com/office/drawing/2014/main" id="{A3B3AB89-0B57-DAE1-7D85-4A09602155DF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9ACC81EF-B567-8C70-F942-812E7081E4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680200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1DC10E85-4512-BB35-ADD6-912A51937BD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57600" y="2282004"/>
            <a:ext cx="7810503" cy="3699324"/>
          </a:xfrm>
        </p:spPr>
        <p:txBody>
          <a:bodyPr lIns="0" tIns="228600" rIns="0" bIns="0"/>
          <a:lstStyle>
            <a:lvl1pPr marL="283464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7FBAEAB0-469B-92E0-60C0-85014BD41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6121F9-0C08-4FEB-BB11-D768AAFE196C}" type="slidenum">
              <a:t>‹Nº›</a:t>
            </a:fld>
            <a:endParaRPr lang="es-ES"/>
          </a:p>
        </p:txBody>
      </p:sp>
      <p:sp>
        <p:nvSpPr>
          <p:cNvPr id="10" name="Marcador de fecha 4">
            <a:extLst>
              <a:ext uri="{FF2B5EF4-FFF2-40B4-BE49-F238E27FC236}">
                <a16:creationId xmlns:a16="http://schemas.microsoft.com/office/drawing/2014/main" id="{857EA00B-2B4B-09E6-B47F-743E9972B7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39891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622E0-7F05-C316-87BC-7AC41AFAD1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D30FA14-3718-9DCB-BFA0-388EECC26574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8C7572AB-358A-8DED-0A67-916650F42BFE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2EACE80-104D-2940-441A-09AD4AC5FE33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736C9EB8-170C-8066-BFA0-D401F7D3585D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2D6D8BD-2E95-F8DF-BCA5-450FEE30C122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texto 29">
            <a:extLst>
              <a:ext uri="{FF2B5EF4-FFF2-40B4-BE49-F238E27FC236}">
                <a16:creationId xmlns:a16="http://schemas.microsoft.com/office/drawing/2014/main" id="{62B1F285-7F1B-89FE-5FA3-D7608499E5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09908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342778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4EE45D21-7ED0-6250-EBD6-40A4BDC1997E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E40BBBBD-A6B2-8EFD-28D1-0D0775DC6099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3AE674CC-257B-7252-090D-5C6C19FD4A1E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B61A178B-B8DC-0E63-63CA-5D6984EEC526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A14D5C6E-84DE-304B-74EC-985066C6C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78133"/>
            <a:ext cx="9778365" cy="1494595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F1075E80-0B1E-DD95-613C-B0436D1562F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9436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2E2D8CB-B3F0-FDF4-9651-5F61D1EB345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881896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B4AEC7F7-FE92-5188-0802-77BC8131A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99C6B5-07D0-465C-A228-41404D4796FC}" type="slidenum">
              <a:t>‹Nº›</a:t>
            </a:fld>
            <a:endParaRPr lang="es-ES"/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FAF693A9-3BC2-C53D-CFDC-9640EF60CF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1" name="Conector recto 3">
            <a:extLst>
              <a:ext uri="{FF2B5EF4-FFF2-40B4-BE49-F238E27FC236}">
                <a16:creationId xmlns:a16="http://schemas.microsoft.com/office/drawing/2014/main" id="{1321CDED-A170-8199-9DC6-C68576F655CD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60675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contenido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5ED63EA3-39AA-CDB6-D186-70DD7701CAD5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D24B53F4-E4E2-60DC-ECB3-5ACAB6BB29A6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31CDEE8F-FEF0-68E6-DA3C-B7C210DB9DA2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48C50630-1435-E43F-39FB-25A98EDDFDAF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C28A320-05B0-13CD-4F2D-322E1A98CD4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8554B8F6-7A82-DC10-93D3-F55781DB3059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6F4444AE-990C-AD5D-C6CF-464B2B7B18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18888" y="3499664"/>
            <a:ext cx="4939661" cy="2542809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9" name="Conector recto 3">
            <a:extLst>
              <a:ext uri="{FF2B5EF4-FFF2-40B4-BE49-F238E27FC236}">
                <a16:creationId xmlns:a16="http://schemas.microsoft.com/office/drawing/2014/main" id="{AC2B6144-9A54-A095-99D0-128082BD022E}"/>
              </a:ext>
            </a:extLst>
          </p:cNvPr>
          <p:cNvCxnSpPr/>
          <p:nvPr/>
        </p:nvCxnSpPr>
        <p:spPr>
          <a:xfrm>
            <a:off x="6347463" y="6313173"/>
            <a:ext cx="213359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10" name="Marcador de contenido 5">
            <a:extLst>
              <a:ext uri="{FF2B5EF4-FFF2-40B4-BE49-F238E27FC236}">
                <a16:creationId xmlns:a16="http://schemas.microsoft.com/office/drawing/2014/main" id="{B5B0F68F-39CA-6AA0-6F26-D6E400CCD8F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457200"/>
            <a:ext cx="5198272" cy="2305046"/>
          </a:xfrm>
        </p:spPr>
        <p:txBody>
          <a:bodyPr lIns="0" tIns="274320"/>
          <a:lstStyle>
            <a:lvl1pPr marL="457200" indent="-457200">
              <a:spcBef>
                <a:spcPts val="1800"/>
              </a:spcBef>
              <a:buFont typeface="Franklin Gothic Demi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Franklin Gothic Demi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Franklin Gothic Demi"/>
              <a:buAutoNum type="arabicParenR"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endParaRPr lang="es-ES"/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id="{3CF4D971-6712-8C3A-A464-B053AE7854E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810591"/>
            <a:ext cx="5198272" cy="331950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2" name="Marcador de número de diapositiva 9">
            <a:extLst>
              <a:ext uri="{FF2B5EF4-FFF2-40B4-BE49-F238E27FC236}">
                <a16:creationId xmlns:a16="http://schemas.microsoft.com/office/drawing/2014/main" id="{E74CFEBD-98DE-5EDC-63BC-31750FF8B0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307C8-7F80-454B-BE1C-A22D4A6BE149}" type="slidenum">
              <a:t>‹Nº›</a:t>
            </a:fld>
            <a:endParaRPr lang="es-ES"/>
          </a:p>
        </p:txBody>
      </p:sp>
      <p:sp>
        <p:nvSpPr>
          <p:cNvPr id="13" name="Marcador de fecha 7">
            <a:extLst>
              <a:ext uri="{FF2B5EF4-FFF2-40B4-BE49-F238E27FC236}">
                <a16:creationId xmlns:a16="http://schemas.microsoft.com/office/drawing/2014/main" id="{6EA5C541-8FDE-FA0C-058B-4A916F868F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250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e imagen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AFB40-AA60-3B72-B838-49FDE80C88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313" y="278133"/>
            <a:ext cx="5063490" cy="235402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F677683F-9367-74BA-220D-05D8DC34D6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3279577"/>
            <a:ext cx="5044443" cy="2994413"/>
          </a:xfrm>
        </p:spPr>
        <p:txBody>
          <a:bodyPr lIns="0" tIns="22860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09F308B-1A7A-625F-9B41-80D11CBA93DC}"/>
              </a:ext>
            </a:extLst>
          </p:cNvPr>
          <p:cNvCxnSpPr/>
          <p:nvPr/>
        </p:nvCxnSpPr>
        <p:spPr>
          <a:xfrm>
            <a:off x="594360" y="2997458"/>
            <a:ext cx="2133596" cy="3995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5" name="Marcador de posición de imagen 11">
            <a:extLst>
              <a:ext uri="{FF2B5EF4-FFF2-40B4-BE49-F238E27FC236}">
                <a16:creationId xmlns:a16="http://schemas.microsoft.com/office/drawing/2014/main" id="{B4D931B6-AB48-0FEF-5E80-F107E98AD7E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03" y="0"/>
            <a:ext cx="6118222" cy="6858000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id="{20D210CD-A41D-337E-6D22-3E8FD8F550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3C6C13-4252-4AB3-AE10-487C6BC27DE1}" type="slidenum">
              <a:t>‹Nº›</a:t>
            </a:fld>
            <a:endParaRPr lang="es-ES"/>
          </a:p>
        </p:txBody>
      </p:sp>
      <p:sp>
        <p:nvSpPr>
          <p:cNvPr id="7" name="Marcador de fecha 7">
            <a:extLst>
              <a:ext uri="{FF2B5EF4-FFF2-40B4-BE49-F238E27FC236}">
                <a16:creationId xmlns:a16="http://schemas.microsoft.com/office/drawing/2014/main" id="{8C3A8D44-43AB-8789-5349-24B7C28E29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5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12D403F-DDEC-E2A5-5B6A-FEAE675090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4360" y="1825627"/>
            <a:ext cx="1038225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Marcador de título 11">
            <a:extLst>
              <a:ext uri="{FF2B5EF4-FFF2-40B4-BE49-F238E27FC236}">
                <a16:creationId xmlns:a16="http://schemas.microsoft.com/office/drawing/2014/main" id="{658FE632-08AD-C770-F4D1-B95EAA910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65129"/>
            <a:ext cx="104013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CD08B2-A07C-A3BC-E888-2C98D8BFAF9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133645" y="6332220"/>
            <a:ext cx="1313178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EBC80FA-5929-A8EE-10EF-1CDE85274A3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37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1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fld id="{325A0D44-E5D7-499A-A5AA-BD0A3259BFD6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es-ES" sz="4400" b="1" i="0" u="none" strike="noStrike" kern="1200" cap="none" spc="100" baseline="0">
          <a:solidFill>
            <a:srgbClr val="000000"/>
          </a:solidFill>
          <a:uFillTx/>
          <a:latin typeface="Franklin Gothic Demi"/>
        </a:defRPr>
      </a:lvl1pPr>
    </p:titleStyle>
    <p:bodyStyle>
      <a:lvl1pPr marL="228600" marR="0" lvl="0" indent="-283464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1pPr>
      <a:lvl2pPr marL="685800" marR="0" lvl="1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2pPr>
      <a:lvl3pPr marL="1143000" marR="0" lvl="2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3pPr>
      <a:lvl4pPr marL="1600200" marR="0" lvl="3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4pPr>
      <a:lvl5pPr marL="2057400" marR="0" lvl="4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2C9CE-34CD-1F9C-183F-7B5F98CA4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4766" y="762000"/>
            <a:ext cx="6251533" cy="4663440"/>
          </a:xfrm>
        </p:spPr>
        <p:txBody>
          <a:bodyPr/>
          <a:lstStyle/>
          <a:p>
            <a:pPr lvl="0"/>
            <a:r>
              <a:rPr lang="es-MX" sz="3200" dirty="0"/>
              <a:t>Enfermería estética y dermatocosmiatría </a:t>
            </a: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r>
              <a:rPr lang="es-MX" sz="2000" dirty="0"/>
              <a:t>Docente: Elizabeth Sarango </a:t>
            </a:r>
            <a:br>
              <a:rPr lang="es-MX" sz="3200" dirty="0"/>
            </a:br>
            <a:br>
              <a:rPr lang="es-MX" sz="3200" dirty="0"/>
            </a:br>
            <a:endParaRPr lang="es-MX" sz="3200" dirty="0"/>
          </a:p>
        </p:txBody>
      </p:sp>
      <p:pic>
        <p:nvPicPr>
          <p:cNvPr id="3" name="Picture 1" descr="Logo-Praxis.png">
            <a:extLst>
              <a:ext uri="{FF2B5EF4-FFF2-40B4-BE49-F238E27FC236}">
                <a16:creationId xmlns:a16="http://schemas.microsoft.com/office/drawing/2014/main" id="{288F1D66-99B5-B0BF-A635-0589E83B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966" y="2057400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684A8-8C17-A978-6351-60619BE03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1C30DB2A-9CBA-229D-2F86-B65E895A69B1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B342F454-09AA-66E9-2337-7FC10B5528E0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6A636E64-A71D-145D-6B19-7C52A6441B3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2497E4B2-E0BF-8743-085D-FDE6373D632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6B726C97-FCF4-037A-EC0C-19654B88D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8AAE9E40-F970-9A19-472D-E30AED2D22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6B410258-EAE5-0E3A-CAD8-01CEA0E20C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433FA64-F9B8-DCBE-BDC4-1825E725C89A}"/>
              </a:ext>
            </a:extLst>
          </p:cNvPr>
          <p:cNvSpPr txBox="1"/>
          <p:nvPr/>
        </p:nvSpPr>
        <p:spPr>
          <a:xfrm>
            <a:off x="594360" y="2194802"/>
            <a:ext cx="1129284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/>
              <a:t>Eritema persistente</a:t>
            </a:r>
          </a:p>
          <a:p>
            <a:r>
              <a:rPr lang="es-ES" sz="2800" dirty="0"/>
              <a:t>Enrojecimiento que supera el tiempo esperado de recuperación.</a:t>
            </a:r>
          </a:p>
          <a:p>
            <a:r>
              <a:rPr lang="es-ES" sz="2800" b="1" dirty="0"/>
              <a:t>Edema</a:t>
            </a:r>
          </a:p>
          <a:p>
            <a:r>
              <a:rPr lang="es-ES" sz="2800" dirty="0"/>
              <a:t>Inflamación secundaria a la respuesta inflamatoria normal o exagerada.</a:t>
            </a:r>
          </a:p>
          <a:p>
            <a:r>
              <a:rPr lang="es-ES" sz="2800" b="1" dirty="0"/>
              <a:t>Dolor intenso</a:t>
            </a:r>
          </a:p>
          <a:p>
            <a:r>
              <a:rPr lang="es-ES" sz="2800" dirty="0"/>
              <a:t>Puede indicar una penetración excesiva del agente químico.</a:t>
            </a:r>
          </a:p>
          <a:p>
            <a:r>
              <a:rPr lang="es-ES" sz="2800" b="1" dirty="0"/>
              <a:t>Quemaduras químicas</a:t>
            </a:r>
          </a:p>
          <a:p>
            <a:r>
              <a:rPr lang="es-ES" sz="2800" dirty="0"/>
              <a:t>Se producen por:</a:t>
            </a:r>
          </a:p>
          <a:p>
            <a:r>
              <a:rPr lang="es-ES" sz="2800" dirty="0"/>
              <a:t>Tiempo excesivo de exposición. </a:t>
            </a:r>
          </a:p>
          <a:p>
            <a:r>
              <a:rPr lang="es-ES" sz="2800" dirty="0"/>
              <a:t>Concentraciones inadecuadas. </a:t>
            </a:r>
          </a:p>
          <a:p>
            <a:r>
              <a:rPr lang="es-ES" sz="2800" dirty="0"/>
              <a:t>Aplicación incorrecta.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AutoShape 3" descr="Curso de Peeling Químico: Claves para Profesionales | We">
            <a:extLst>
              <a:ext uri="{FF2B5EF4-FFF2-40B4-BE49-F238E27FC236}">
                <a16:creationId xmlns:a16="http://schemas.microsoft.com/office/drawing/2014/main" id="{53D11CE0-F9E8-CD0C-440E-CE5868416D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A3A4659-A585-831D-80D4-B164823A2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Complicaciones del Peeling Químico Avanzado (</a:t>
            </a:r>
            <a:r>
              <a:rPr lang="es-EC" dirty="0"/>
              <a:t>Complicaciones Inmediatas)</a:t>
            </a:r>
          </a:p>
        </p:txBody>
      </p:sp>
    </p:spTree>
    <p:extLst>
      <p:ext uri="{BB962C8B-B14F-4D97-AF65-F5344CB8AC3E}">
        <p14:creationId xmlns:p14="http://schemas.microsoft.com/office/powerpoint/2010/main" val="1839274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A08B8-9F62-FF4E-8921-3CE52E4EE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C1AF90D-3BD5-2200-3A98-788B8DB6281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sz="3600" dirty="0"/>
              <a:t>Complicaciones Tardías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61E58DA2-A8DD-F4F8-8C02-09A3D1F9F0CC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92E4B85-AE73-CFF5-4205-AE5174D835DC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DE4F12FB-47B7-8376-6840-C2A33912DBCE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9452A411-CE8A-D648-4975-FD3F62563B9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E23ECE6-DA33-0C28-AFD8-043B44751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255B65E-3218-394A-3F9B-7D58128A5072}"/>
              </a:ext>
            </a:extLst>
          </p:cNvPr>
          <p:cNvSpPr txBox="1"/>
          <p:nvPr/>
        </p:nvSpPr>
        <p:spPr>
          <a:xfrm>
            <a:off x="397565" y="1643973"/>
            <a:ext cx="11070538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C" sz="2800" dirty="0"/>
          </a:p>
          <a:p>
            <a:r>
              <a:rPr lang="es-ES" sz="2800" b="1" dirty="0"/>
              <a:t>Hiperpigmentación postinflamatoria</a:t>
            </a:r>
          </a:p>
          <a:p>
            <a:r>
              <a:rPr lang="es-ES" sz="2800" dirty="0"/>
              <a:t>Más frecuente en </a:t>
            </a:r>
            <a:r>
              <a:rPr lang="es-ES" sz="2800" dirty="0" err="1"/>
              <a:t>fototipos</a:t>
            </a:r>
            <a:r>
              <a:rPr lang="es-ES" sz="2800" dirty="0"/>
              <a:t> III al VI.</a:t>
            </a:r>
          </a:p>
          <a:p>
            <a:r>
              <a:rPr lang="es-ES" sz="2800" b="1" dirty="0"/>
              <a:t>Hipopigmentación</a:t>
            </a:r>
          </a:p>
          <a:p>
            <a:r>
              <a:rPr lang="es-ES" sz="2800" dirty="0"/>
              <a:t>Pérdida parcial del pigmento cutáneo por daño a los melanocitos.</a:t>
            </a:r>
          </a:p>
          <a:p>
            <a:r>
              <a:rPr lang="es-ES" sz="2800" b="1" dirty="0"/>
              <a:t>Cicatrices</a:t>
            </a:r>
          </a:p>
          <a:p>
            <a:r>
              <a:rPr lang="es-ES" sz="2800" dirty="0"/>
              <a:t>Relacionadas con infecciones, traumatismos o lesiones profundas.</a:t>
            </a:r>
          </a:p>
          <a:p>
            <a:r>
              <a:rPr lang="es-ES" sz="2800" b="1" dirty="0"/>
              <a:t>Reactivación del herpes simple</a:t>
            </a:r>
          </a:p>
          <a:p>
            <a:r>
              <a:rPr lang="es-ES" sz="2800" dirty="0"/>
              <a:t>En pacientes con antecedentes de infección por virus herpes simple.</a:t>
            </a:r>
          </a:p>
          <a:p>
            <a:r>
              <a:rPr lang="es-ES" sz="2800" b="1" dirty="0"/>
              <a:t>Infecciones bacterianas o micóticas</a:t>
            </a:r>
          </a:p>
          <a:p>
            <a:r>
              <a:rPr lang="es-ES" sz="2800" dirty="0"/>
              <a:t>Pueden aparecer cuando no se siguen protocolos adecuados de bioseguridad o cuidados posteriores.</a:t>
            </a:r>
          </a:p>
          <a:p>
            <a:endParaRPr lang="es-ES" sz="2800" dirty="0"/>
          </a:p>
          <a:p>
            <a:endParaRPr lang="es-ES" dirty="0"/>
          </a:p>
        </p:txBody>
      </p:sp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2A015A10-B8DF-BD73-B645-09A9888EF7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F68F7B13-3778-BBC3-D51B-85C0B6BFC6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1678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E34C6-9C1E-1C13-77EC-3A46E401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3D511234-7877-8A39-CFA1-28EBE15E66B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Prevención y Manejo de las Complicaciones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A4385917-6353-225E-FDAE-53F41FEF3BA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A9FC3DE-AD29-BE40-B655-70289B2ACF48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53888B72-B11D-8315-A2CC-B5D65F17C0C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4E9D067A-CEC3-2590-942F-2379B2130887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F30F11-4120-E5F1-A44A-78DF477B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143B509B-03E1-F3E2-72E8-C543215A6C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7CD29064-71FB-3C95-830C-6B6C82CD5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5" name="AutoShape 3" descr="Peeling químico - Centro de belleza Nina Merli">
            <a:extLst>
              <a:ext uri="{FF2B5EF4-FFF2-40B4-BE49-F238E27FC236}">
                <a16:creationId xmlns:a16="http://schemas.microsoft.com/office/drawing/2014/main" id="{AEF4E155-3C61-0B38-3201-3F95EE2376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1A1F0E8-DB9B-702B-F863-F144E566A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643995"/>
              </p:ext>
            </p:extLst>
          </p:nvPr>
        </p:nvGraphicFramePr>
        <p:xfrm>
          <a:off x="251455" y="2428949"/>
          <a:ext cx="7677464" cy="4071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5775">
                  <a:extLst>
                    <a:ext uri="{9D8B030D-6E8A-4147-A177-3AD203B41FA5}">
                      <a16:colId xmlns:a16="http://schemas.microsoft.com/office/drawing/2014/main" val="4274424559"/>
                    </a:ext>
                  </a:extLst>
                </a:gridCol>
                <a:gridCol w="4301689">
                  <a:extLst>
                    <a:ext uri="{9D8B030D-6E8A-4147-A177-3AD203B41FA5}">
                      <a16:colId xmlns:a16="http://schemas.microsoft.com/office/drawing/2014/main" val="2240346042"/>
                    </a:ext>
                  </a:extLst>
                </a:gridCol>
              </a:tblGrid>
              <a:tr h="1042348">
                <a:tc>
                  <a:txBody>
                    <a:bodyPr/>
                    <a:lstStyle/>
                    <a:p>
                      <a:r>
                        <a:rPr lang="es-EC" sz="2800" dirty="0"/>
                        <a:t>Antes del procedimiento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800" dirty="0"/>
                        <a:t>Durante el procedimiento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487066"/>
                  </a:ext>
                </a:extLst>
              </a:tr>
              <a:tr h="3028894">
                <a:tc>
                  <a:txBody>
                    <a:bodyPr/>
                    <a:lstStyle/>
                    <a:p>
                      <a:r>
                        <a:rPr lang="es-ES" dirty="0"/>
                        <a:t>Realizar historia clínica completa. Identificar el fototipo de Fitzpatrick. </a:t>
                      </a:r>
                    </a:p>
                    <a:p>
                      <a:r>
                        <a:rPr lang="es-ES" dirty="0"/>
                        <a:t>Evaluar antecedentes médicos y medicamentos. Explicar el procedimiento mediante consentimiento informado. Preparar la piel cuando sea necesario.</a:t>
                      </a:r>
                      <a:endParaRPr lang="es-EC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Seleccionar el ácido y la concentración adecuados. </a:t>
                      </a:r>
                    </a:p>
                    <a:p>
                      <a:r>
                        <a:rPr lang="es-ES" dirty="0"/>
                        <a:t>Controlar el tiempo de exposición. Vigilar la respuesta cutánea en todo momento. Neutralizar el ácido cuando corresponda. Aplicar el protocolo de bioseguridad</a:t>
                      </a:r>
                      <a:endParaRPr lang="es-EC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429812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3D4979E1-37C2-22F4-1B29-E941E8D34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989259"/>
              </p:ext>
            </p:extLst>
          </p:nvPr>
        </p:nvGraphicFramePr>
        <p:xfrm>
          <a:off x="7931426" y="2428949"/>
          <a:ext cx="4009121" cy="4071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9121">
                  <a:extLst>
                    <a:ext uri="{9D8B030D-6E8A-4147-A177-3AD203B41FA5}">
                      <a16:colId xmlns:a16="http://schemas.microsoft.com/office/drawing/2014/main" val="2500693544"/>
                    </a:ext>
                  </a:extLst>
                </a:gridCol>
              </a:tblGrid>
              <a:tr h="1011514">
                <a:tc>
                  <a:txBody>
                    <a:bodyPr/>
                    <a:lstStyle/>
                    <a:p>
                      <a:r>
                        <a:rPr lang="es-EC" sz="2800" dirty="0"/>
                        <a:t>Después del procedimiento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386195"/>
                  </a:ext>
                </a:extLst>
              </a:tr>
              <a:tr h="3059728">
                <a:tc>
                  <a:txBody>
                    <a:bodyPr/>
                    <a:lstStyle/>
                    <a:p>
                      <a:r>
                        <a:rPr lang="es-ES" dirty="0"/>
                        <a:t>Aplicar hidratantes reparadores. </a:t>
                      </a:r>
                    </a:p>
                    <a:p>
                      <a:r>
                        <a:rPr lang="es-ES" dirty="0"/>
                        <a:t>Indicar protector solar FPS 50+. </a:t>
                      </a:r>
                    </a:p>
                    <a:p>
                      <a:r>
                        <a:rPr lang="es-ES" dirty="0"/>
                        <a:t>Evitar exposición al sol, calor intenso y piscinas. </a:t>
                      </a:r>
                    </a:p>
                    <a:p>
                      <a:r>
                        <a:rPr lang="es-ES" dirty="0"/>
                        <a:t>No retirar manualmente las costras o la descamación. Programar controles clínicos.</a:t>
                      </a:r>
                      <a:endParaRPr lang="es-EC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263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1134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CD9A8-E770-EEAC-5818-B27448532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D96DA5E1-D55A-9A84-DFC5-AD5BFB7C19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388694"/>
          </a:xfrm>
        </p:spPr>
        <p:txBody>
          <a:bodyPr/>
          <a:lstStyle/>
          <a:p>
            <a:r>
              <a:rPr lang="es-ES" sz="3200" dirty="0"/>
              <a:t>Manejo inicial de las complicaciones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ACA7765-582D-DBF4-204E-823964029568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0E1D519-8A64-B94C-20AC-5D77AF307AC6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2D069493-8AC7-3943-2C99-6FB3FF8F95B2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C0EAAB46-9BD4-4063-0F25-FE4B3A9985D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EA4EEA18-1192-8DF3-5388-F3B74288C0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9AFB2ED2-0F4B-57A5-0FD0-DC2A6208EE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A0B498CA-B825-DFA2-4C87-304C85CB7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615890"/>
              </p:ext>
            </p:extLst>
          </p:nvPr>
        </p:nvGraphicFramePr>
        <p:xfrm>
          <a:off x="594360" y="1491572"/>
          <a:ext cx="11003280" cy="508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1640">
                  <a:extLst>
                    <a:ext uri="{9D8B030D-6E8A-4147-A177-3AD203B41FA5}">
                      <a16:colId xmlns:a16="http://schemas.microsoft.com/office/drawing/2014/main" val="534400942"/>
                    </a:ext>
                  </a:extLst>
                </a:gridCol>
                <a:gridCol w="5501640">
                  <a:extLst>
                    <a:ext uri="{9D8B030D-6E8A-4147-A177-3AD203B41FA5}">
                      <a16:colId xmlns:a16="http://schemas.microsoft.com/office/drawing/2014/main" val="1809174042"/>
                    </a:ext>
                  </a:extLst>
                </a:gridCol>
              </a:tblGrid>
              <a:tr h="846780">
                <a:tc>
                  <a:txBody>
                    <a:bodyPr/>
                    <a:lstStyle/>
                    <a:p>
                      <a:r>
                        <a:rPr lang="es-EC" sz="2800" b="1" dirty="0">
                          <a:solidFill>
                            <a:srgbClr val="FF0000"/>
                          </a:solidFill>
                        </a:rPr>
                        <a:t>Complicación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C" sz="2800" dirty="0">
                          <a:solidFill>
                            <a:srgbClr val="FF0000"/>
                          </a:solidFill>
                        </a:rPr>
                        <a:t>Manejo inicial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082827"/>
                  </a:ext>
                </a:extLst>
              </a:tr>
              <a:tr h="846780">
                <a:tc>
                  <a:txBody>
                    <a:bodyPr/>
                    <a:lstStyle/>
                    <a:p>
                      <a:r>
                        <a:rPr lang="es-EC" dirty="0"/>
                        <a:t>Eritema prolongado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Cremas reparadoras y valoración profesional</a:t>
                      </a:r>
                      <a:endParaRPr lang="es-EC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71486"/>
                  </a:ext>
                </a:extLst>
              </a:tr>
              <a:tr h="846780">
                <a:tc>
                  <a:txBody>
                    <a:bodyPr/>
                    <a:lstStyle/>
                    <a:p>
                      <a:r>
                        <a:rPr lang="es-ES" dirty="0"/>
                        <a:t>Eritema</a:t>
                      </a:r>
                      <a:endParaRPr lang="es-EC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Compresas frías y seguimiento clínico</a:t>
                      </a:r>
                      <a:endParaRPr lang="es-EC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066268"/>
                  </a:ext>
                </a:extLst>
              </a:tr>
              <a:tr h="846780">
                <a:tc>
                  <a:txBody>
                    <a:bodyPr/>
                    <a:lstStyle/>
                    <a:p>
                      <a:r>
                        <a:rPr lang="es-ES" dirty="0"/>
                        <a:t>Hiperpigmentación</a:t>
                      </a:r>
                      <a:endParaRPr lang="es-EC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Foto protección estricta y despigmentantes cuando</a:t>
                      </a:r>
                      <a:endParaRPr lang="es-EC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723198"/>
                  </a:ext>
                </a:extLst>
              </a:tr>
              <a:tr h="846780">
                <a:tc>
                  <a:txBody>
                    <a:bodyPr/>
                    <a:lstStyle/>
                    <a:p>
                      <a:r>
                        <a:rPr lang="es-ES" dirty="0"/>
                        <a:t>Infección</a:t>
                      </a:r>
                      <a:endParaRPr lang="es-EC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Valoración médica y tratamiento específico.</a:t>
                      </a:r>
                      <a:endParaRPr lang="es-EC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004482"/>
                  </a:ext>
                </a:extLst>
              </a:tr>
              <a:tr h="846780">
                <a:tc>
                  <a:txBody>
                    <a:bodyPr/>
                    <a:lstStyle/>
                    <a:p>
                      <a:r>
                        <a:rPr lang="es-EC" dirty="0"/>
                        <a:t>Reactivación de herpes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Tratamiento antiviral bajo prescripción médica.</a:t>
                      </a:r>
                      <a:endParaRPr lang="es-EC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566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432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A1CFE76E-918B-8E78-CE1F-1CBF3F63F69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Peeling avanzado – complicaciones </a:t>
            </a:r>
            <a:br>
              <a:rPr lang="es-EC" dirty="0"/>
            </a:br>
            <a:br>
              <a:rPr lang="es-EC" dirty="0"/>
            </a:br>
            <a:r>
              <a:rPr lang="es-ES" dirty="0"/>
              <a:t> </a:t>
            </a:r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C5131FCA-CBBB-C49D-1BBD-8144904803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134" y="1931679"/>
            <a:ext cx="10993970" cy="4050013"/>
          </a:xfrm>
        </p:spPr>
        <p:txBody>
          <a:bodyPr lIns="0" tIns="228600" rIns="0" bIns="0">
            <a:normAutofit/>
          </a:bodyPr>
          <a:lstStyle/>
          <a:p>
            <a:pPr marL="0" lvl="0" indent="0">
              <a:buNone/>
            </a:pPr>
            <a:endParaRPr lang="es-MX" sz="3200" b="1" dirty="0"/>
          </a:p>
          <a:p>
            <a:pPr marL="0" lvl="0" indent="0">
              <a:buNone/>
            </a:pPr>
            <a:endParaRPr lang="es-MX" sz="3200" b="1" dirty="0"/>
          </a:p>
          <a:p>
            <a:pPr marL="283464" lvl="0">
              <a:spcBef>
                <a:spcPts val="1800"/>
              </a:spcBef>
            </a:pPr>
            <a:endParaRPr lang="es-ES" sz="32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46E6CB41-BF74-C787-4468-BCBD99F127B9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B604BED-DD44-04C5-D360-E7F951DD1719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32FE5B9-50D5-D9E3-203C-CD03A91E03F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A407F6E-FF80-8EF2-5F12-A19BAF5B100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9D1ADB0B-B34F-5FA7-452B-6865CA553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FA59169-A750-FAB7-710A-1014FB300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95"/>
          <a:stretch>
            <a:fillRect/>
          </a:stretch>
        </p:blipFill>
        <p:spPr bwMode="auto">
          <a:xfrm>
            <a:off x="2790481" y="1783079"/>
            <a:ext cx="6858000" cy="478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552F228B-4CA2-22BD-B4EB-D7C90D56CF1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574CB829-242F-0F8B-E8EA-DE183200122F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7BA164AE-139C-3D45-4001-203DB74B10EB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E1179C57-9C96-8475-32FB-1A7DA9B01B01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1C2BC27C-5ADF-160A-4BD1-A3226B58A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BF73D1-9288-9FB3-4908-7D7FC58CF97D}"/>
              </a:ext>
            </a:extLst>
          </p:cNvPr>
          <p:cNvSpPr txBox="1"/>
          <p:nvPr/>
        </p:nvSpPr>
        <p:spPr>
          <a:xfrm>
            <a:off x="309965" y="2200759"/>
            <a:ext cx="6137727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Objetivo de la clase</a:t>
            </a:r>
            <a:endParaRPr lang="es-ES" sz="2400" dirty="0"/>
          </a:p>
          <a:p>
            <a:r>
              <a:rPr lang="es-ES" sz="2400" dirty="0"/>
              <a:t>Comprender los fundamentos científicos del peeling químico avanzado. </a:t>
            </a:r>
          </a:p>
          <a:p>
            <a:r>
              <a:rPr lang="es-ES" sz="2400" dirty="0"/>
              <a:t>Identificar los diferentes tipos de ácidos y sus mecanismos de acción. </a:t>
            </a:r>
          </a:p>
          <a:p>
            <a:r>
              <a:rPr lang="es-ES" sz="2400" dirty="0"/>
              <a:t>Seleccionar el protocolo adecuado según la valoración del paciente. </a:t>
            </a:r>
          </a:p>
          <a:p>
            <a:r>
              <a:rPr lang="es-ES" sz="2400" dirty="0"/>
              <a:t>Reconocer las indicaciones, contraindicaciones y posibles complicaciones. </a:t>
            </a:r>
          </a:p>
          <a:p>
            <a:r>
              <a:rPr lang="es-ES" sz="2400" dirty="0"/>
              <a:t>Aplicar los principios de bioseguridad y cuidados pre y post tratamiento para garantizar procedimientos seguros y eficaces.</a:t>
            </a:r>
          </a:p>
          <a:p>
            <a:endParaRPr lang="es-ES" sz="24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14EF2941-DFC8-6B60-2D54-1CDC5F7C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C" dirty="0"/>
              <a:t>Peeling Químico Avanzado</a:t>
            </a:r>
            <a:br>
              <a:rPr lang="es-ES" dirty="0"/>
            </a:b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5B5AD18C-2CE4-0C7D-2AAF-E3AE728384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3D8528BE-F569-68C6-5727-85ED035C6F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28DC14-1CED-0AA0-804C-1E8D5742E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1181" y="2727960"/>
            <a:ext cx="5060853" cy="33739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85CC-D7F2-4F78-3F61-CB52B1F79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86520974-F385-D338-210B-D2474E14796E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9C00073B-D280-8BF1-9A58-4098FF302566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D2F9AE5-E146-FE6C-0235-9CE88F7A42D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C9BED60A-DD0A-A1A8-4E85-D828E566331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A79EBD-0C75-2F81-1E5B-1546B024D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0F3C0EA-CD41-9B80-2DEF-30299FEA4366}"/>
              </a:ext>
            </a:extLst>
          </p:cNvPr>
          <p:cNvSpPr txBox="1"/>
          <p:nvPr/>
        </p:nvSpPr>
        <p:spPr>
          <a:xfrm>
            <a:off x="309965" y="2200759"/>
            <a:ext cx="6137727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800" dirty="0"/>
              <a:t>Historia clínica</a:t>
            </a:r>
          </a:p>
          <a:p>
            <a:r>
              <a:rPr lang="es-EC" sz="2800" dirty="0"/>
              <a:t>Fototipo de Fitzpatrick</a:t>
            </a:r>
          </a:p>
          <a:p>
            <a:r>
              <a:rPr lang="es-EC" sz="2800" dirty="0"/>
              <a:t>Tipo de piel</a:t>
            </a:r>
          </a:p>
          <a:p>
            <a:r>
              <a:rPr lang="es-EC" sz="2800" dirty="0"/>
              <a:t>Medicamentos</a:t>
            </a:r>
          </a:p>
          <a:p>
            <a:r>
              <a:rPr lang="es-EC" sz="2800" dirty="0"/>
              <a:t>Antecedentes</a:t>
            </a:r>
          </a:p>
          <a:p>
            <a:r>
              <a:rPr lang="es-EC" sz="2800" dirty="0"/>
              <a:t>Alergias</a:t>
            </a:r>
          </a:p>
          <a:p>
            <a:r>
              <a:rPr lang="es-EC" sz="2800" dirty="0"/>
              <a:t>Hábitos de exposición solar</a:t>
            </a:r>
          </a:p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624FFD13-89DC-DA0C-2671-CBE39C84B6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4FCD81-5061-EA5D-439E-D47EE18B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Valoración del paciente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A80594A-A066-5209-2451-19ACCF958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549" y="1931679"/>
            <a:ext cx="4820200" cy="482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407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F1B9-E46C-5B9F-405F-B8FD573BA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F6739132-FB7B-8D4A-989C-C203B62D9ACD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2D84AB4-3148-4D61-6DCC-72A34CF2415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9AB15C8A-AB6F-843B-333C-33113F3C7628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0041F10-0B65-940D-8231-BC0603D27193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AD86103-2E56-0973-0FF7-ACB5BA0FB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3929EAB-B955-B0A3-DCED-2B51E4FDBF39}"/>
              </a:ext>
            </a:extLst>
          </p:cNvPr>
          <p:cNvSpPr txBox="1"/>
          <p:nvPr/>
        </p:nvSpPr>
        <p:spPr>
          <a:xfrm>
            <a:off x="309965" y="2200759"/>
            <a:ext cx="613772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5BCD69F-CF20-2F26-AADE-874D0C5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800"/>
            <a:ext cx="10847363" cy="1159632"/>
          </a:xfrm>
        </p:spPr>
        <p:txBody>
          <a:bodyPr/>
          <a:lstStyle/>
          <a:p>
            <a:r>
              <a:rPr lang="es-EC" dirty="0"/>
              <a:t>Escala de Fitzpatrick</a:t>
            </a: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B65952F4-64C1-12F6-7E16-59FF685D62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" name="AutoShape 2" descr="Has escuchado hablar del término Escala de Fitzpatrick y te has preguntado  para qué se utiliza? Este término fue desarrollado en 1975 por el  dermatólogo de la Escuela de Medicina de Harvard,">
            <a:extLst>
              <a:ext uri="{FF2B5EF4-FFF2-40B4-BE49-F238E27FC236}">
                <a16:creationId xmlns:a16="http://schemas.microsoft.com/office/drawing/2014/main" id="{1555EAC5-D25E-7061-4269-D5EF3AF0A1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013BAEA-48E1-7A6F-A9DA-2B7B2B86F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746" y="997527"/>
            <a:ext cx="9616145" cy="586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6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7F39F-35A2-5F59-D364-AEF72540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5188BEC-C1AE-06E4-FD8B-65B983F416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/>
              <a:t>Clasificación del Peeling Avanzado según la Profundidad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9124A6F-2433-9022-4556-ECB006BF283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17BA4C08-8528-8528-7C98-2F3FC38CC5E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A30EE4A2-4C47-7BE6-FAC2-3A6D3402D496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4E47AC7-F6F6-DFB0-A7D2-62B565C26EF6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36E81F3-EBA2-9136-C306-A138477E3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7BF399C-25D7-8218-42F0-A48509902B57}"/>
              </a:ext>
            </a:extLst>
          </p:cNvPr>
          <p:cNvSpPr txBox="1"/>
          <p:nvPr/>
        </p:nvSpPr>
        <p:spPr>
          <a:xfrm>
            <a:off x="1318252" y="2421467"/>
            <a:ext cx="1087374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b="1" dirty="0"/>
          </a:p>
          <a:p>
            <a:endParaRPr lang="es-EC" b="1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30C7E48-A61E-67B8-A6A3-82BB957715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7DD4FA0B-6F4F-39E3-38C8-A93DDC93A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94468"/>
              </p:ext>
            </p:extLst>
          </p:nvPr>
        </p:nvGraphicFramePr>
        <p:xfrm>
          <a:off x="594360" y="1693146"/>
          <a:ext cx="10873743" cy="5131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4581">
                  <a:extLst>
                    <a:ext uri="{9D8B030D-6E8A-4147-A177-3AD203B41FA5}">
                      <a16:colId xmlns:a16="http://schemas.microsoft.com/office/drawing/2014/main" val="2235163570"/>
                    </a:ext>
                  </a:extLst>
                </a:gridCol>
                <a:gridCol w="3624581">
                  <a:extLst>
                    <a:ext uri="{9D8B030D-6E8A-4147-A177-3AD203B41FA5}">
                      <a16:colId xmlns:a16="http://schemas.microsoft.com/office/drawing/2014/main" val="3217159404"/>
                    </a:ext>
                  </a:extLst>
                </a:gridCol>
                <a:gridCol w="3624581">
                  <a:extLst>
                    <a:ext uri="{9D8B030D-6E8A-4147-A177-3AD203B41FA5}">
                      <a16:colId xmlns:a16="http://schemas.microsoft.com/office/drawing/2014/main" val="1219731475"/>
                    </a:ext>
                  </a:extLst>
                </a:gridCol>
              </a:tblGrid>
              <a:tr h="1192499">
                <a:tc>
                  <a:txBody>
                    <a:bodyPr/>
                    <a:lstStyle/>
                    <a:p>
                      <a:r>
                        <a:rPr lang="es-EC" sz="2400" dirty="0"/>
                        <a:t>Tipo de peeling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/>
                        <a:t>Profundidad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/>
                        <a:t>Indicaciones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654726"/>
                  </a:ext>
                </a:extLst>
              </a:tr>
              <a:tr h="1192499">
                <a:tc>
                  <a:txBody>
                    <a:bodyPr/>
                    <a:lstStyle/>
                    <a:p>
                      <a:r>
                        <a:rPr lang="es-ES" sz="2400" dirty="0"/>
                        <a:t>Superficial</a:t>
                      </a:r>
                      <a:endParaRPr lang="es-EC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/>
                        <a:t>Epidermis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/>
                        <a:t>Acné leve, piel grasa, manchas superficiales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277042"/>
                  </a:ext>
                </a:extLst>
              </a:tr>
              <a:tr h="1192499">
                <a:tc>
                  <a:txBody>
                    <a:bodyPr/>
                    <a:lstStyle/>
                    <a:p>
                      <a:r>
                        <a:rPr lang="es-ES" sz="2400" dirty="0"/>
                        <a:t>Medio</a:t>
                      </a:r>
                      <a:endParaRPr lang="es-EC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/>
                        <a:t>Dermis papilar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/>
                        <a:t>Melasma, Fotoenvejecimiento, cicatrices superficiales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5589449"/>
                  </a:ext>
                </a:extLst>
              </a:tr>
              <a:tr h="1192499">
                <a:tc>
                  <a:txBody>
                    <a:bodyPr/>
                    <a:lstStyle/>
                    <a:p>
                      <a:r>
                        <a:rPr lang="es-ES" sz="2400" dirty="0"/>
                        <a:t>Profundo</a:t>
                      </a:r>
                      <a:endParaRPr lang="es-EC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/>
                        <a:t>Dermis reticular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/>
                        <a:t>Arrugas profundas, cicatrices severas, Fotoenvejecimiento avanzado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747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893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1CFC7-73D4-F1A4-A42C-9F5243CB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66DDF807-7C4C-50AA-4D9E-EC7DDAE539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6EBC991-676D-89A4-D2FD-19C82101E11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751987F8-6AA1-80D5-6B58-94096FFF7EB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4DF73F0B-7291-9EE8-4B9F-1897B854FE3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B669580F-2A5D-67B8-030B-16BC31DA589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E4865E0-56B5-D647-2BD1-488E610AB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8D3D04F-2013-6CC0-545A-958DD363FE88}"/>
              </a:ext>
            </a:extLst>
          </p:cNvPr>
          <p:cNvSpPr txBox="1"/>
          <p:nvPr/>
        </p:nvSpPr>
        <p:spPr>
          <a:xfrm>
            <a:off x="1318252" y="2421467"/>
            <a:ext cx="108737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2400" dirty="0"/>
              <a:t>.</a:t>
            </a:r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4E715B54-A31B-5F3F-70B5-1AB7EDC6B3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0E35272-AF16-7A6A-D7DD-9740302A3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753023"/>
              </p:ext>
            </p:extLst>
          </p:nvPr>
        </p:nvGraphicFramePr>
        <p:xfrm>
          <a:off x="0" y="102879"/>
          <a:ext cx="12191996" cy="6755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5998">
                  <a:extLst>
                    <a:ext uri="{9D8B030D-6E8A-4147-A177-3AD203B41FA5}">
                      <a16:colId xmlns:a16="http://schemas.microsoft.com/office/drawing/2014/main" val="574475807"/>
                    </a:ext>
                  </a:extLst>
                </a:gridCol>
                <a:gridCol w="6095998">
                  <a:extLst>
                    <a:ext uri="{9D8B030D-6E8A-4147-A177-3AD203B41FA5}">
                      <a16:colId xmlns:a16="http://schemas.microsoft.com/office/drawing/2014/main" val="3725272535"/>
                    </a:ext>
                  </a:extLst>
                </a:gridCol>
              </a:tblGrid>
              <a:tr h="1545734">
                <a:tc>
                  <a:txBody>
                    <a:bodyPr/>
                    <a:lstStyle/>
                    <a:p>
                      <a:endParaRPr lang="es-EC" sz="2800" dirty="0"/>
                    </a:p>
                    <a:p>
                      <a:r>
                        <a:rPr lang="es-EC" sz="2800" dirty="0"/>
                        <a:t>Ácidos más utilizados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800" dirty="0"/>
                    </a:p>
                    <a:p>
                      <a:r>
                        <a:rPr lang="es-ES" sz="2800" dirty="0"/>
                        <a:t>Factores que influyen en la penetración</a:t>
                      </a:r>
                      <a:endParaRPr lang="es-EC" sz="28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738487"/>
                  </a:ext>
                </a:extLst>
              </a:tr>
              <a:tr h="5209387">
                <a:tc>
                  <a:txBody>
                    <a:bodyPr/>
                    <a:lstStyle/>
                    <a:p>
                      <a:r>
                        <a:rPr lang="es-EC" sz="2800" dirty="0"/>
                        <a:t>- Ácido glicólico </a:t>
                      </a:r>
                    </a:p>
                    <a:p>
                      <a:endParaRPr lang="es-EC" sz="2800" dirty="0"/>
                    </a:p>
                    <a:p>
                      <a:r>
                        <a:rPr lang="es-EC" sz="2800" dirty="0"/>
                        <a:t>- Ácido salicílico </a:t>
                      </a:r>
                    </a:p>
                    <a:p>
                      <a:endParaRPr lang="es-EC" sz="2800" dirty="0"/>
                    </a:p>
                    <a:p>
                      <a:r>
                        <a:rPr lang="es-EC" sz="2800" dirty="0"/>
                        <a:t>- Ácido mandélico </a:t>
                      </a:r>
                    </a:p>
                    <a:p>
                      <a:endParaRPr lang="es-EC" sz="2800" dirty="0"/>
                    </a:p>
                    <a:p>
                      <a:r>
                        <a:rPr lang="es-EC" sz="2800" dirty="0"/>
                        <a:t>- Ácido láctico </a:t>
                      </a:r>
                    </a:p>
                    <a:p>
                      <a:endParaRPr lang="es-EC" sz="2800" dirty="0"/>
                    </a:p>
                    <a:p>
                      <a:r>
                        <a:rPr lang="es-EC" sz="2800" dirty="0"/>
                        <a:t>- Ácido tricloroacético (TCA) </a:t>
                      </a:r>
                    </a:p>
                    <a:p>
                      <a:endParaRPr lang="es-EC" sz="2800" dirty="0"/>
                    </a:p>
                    <a:p>
                      <a:r>
                        <a:rPr lang="es-EC" sz="2800" dirty="0"/>
                        <a:t>- Fenol (uso exclusivamente médico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Tx/>
                        <a:buChar char="-"/>
                      </a:pPr>
                      <a:r>
                        <a:rPr lang="es-ES" sz="3200" dirty="0"/>
                        <a:t>Fototipo cutáneo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s-ES" sz="3200" dirty="0"/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s-ES" sz="3200" dirty="0"/>
                        <a:t>Espesor del estrato córneo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s-ES" sz="3200" dirty="0"/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s-ES" sz="3200" dirty="0"/>
                        <a:t>Preparación previa de la  piel.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s-ES" sz="3200" dirty="0"/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s-ES" sz="3200" dirty="0"/>
                        <a:t>Estado de hidratación. 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s-ES" sz="3200" dirty="0"/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s-ES" sz="3200" dirty="0"/>
                        <a:t> Técnica de aplicación</a:t>
                      </a:r>
                      <a:endParaRPr lang="es-EC" sz="32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907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678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5D68-6537-EE34-2792-6F00478EE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6F4F916-EAF5-B464-2C1D-73CB00ED45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Indicaciones y Contraindicaciones del </a:t>
            </a:r>
            <a:br>
              <a:rPr lang="es-ES" sz="3200" dirty="0"/>
            </a:br>
            <a:r>
              <a:rPr lang="es-ES" sz="3200" dirty="0"/>
              <a:t>Peeling Avanzado</a:t>
            </a: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910BF74-B679-D068-54A3-D6CE7183E614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30F8ED66-22C7-FCCD-21D8-1EB541364074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D316AE7-8B47-F9C1-77E9-121F611A511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8C633253-882A-028D-D311-BC422CA5376A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8F7C971-22A7-60B6-759A-DE76543E0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8FE3441-B818-ACF3-710B-86D3A7F13BF8}"/>
              </a:ext>
            </a:extLst>
          </p:cNvPr>
          <p:cNvSpPr txBox="1"/>
          <p:nvPr/>
        </p:nvSpPr>
        <p:spPr>
          <a:xfrm>
            <a:off x="298174" y="2070785"/>
            <a:ext cx="11893822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r>
              <a:rPr lang="es-ES" sz="2800" b="1" dirty="0"/>
              <a:t>Fotoenvejecimiento</a:t>
            </a:r>
          </a:p>
          <a:p>
            <a:r>
              <a:rPr lang="es-ES" sz="2800" dirty="0"/>
              <a:t>Arrugas finas y moderadas. </a:t>
            </a:r>
          </a:p>
          <a:p>
            <a:r>
              <a:rPr lang="es-ES" sz="2800" dirty="0"/>
              <a:t>Elastosis solar. </a:t>
            </a:r>
          </a:p>
          <a:p>
            <a:r>
              <a:rPr lang="es-ES" sz="2800" dirty="0"/>
              <a:t>Pérdida de luminosidad. </a:t>
            </a:r>
          </a:p>
          <a:p>
            <a:r>
              <a:rPr lang="es-ES" sz="2800" b="1" dirty="0"/>
              <a:t>Acné</a:t>
            </a:r>
          </a:p>
          <a:p>
            <a:r>
              <a:rPr lang="es-ES" sz="2800" dirty="0"/>
              <a:t>Acné inflamatorio leve y moderado. </a:t>
            </a:r>
          </a:p>
          <a:p>
            <a:r>
              <a:rPr lang="es-ES" sz="2800" dirty="0"/>
              <a:t>Comedones. </a:t>
            </a:r>
          </a:p>
          <a:p>
            <a:r>
              <a:rPr lang="es-ES" sz="2800" dirty="0"/>
              <a:t>Piel seborreica. </a:t>
            </a:r>
          </a:p>
          <a:p>
            <a:endParaRPr lang="es-ES" sz="2800" dirty="0"/>
          </a:p>
          <a:p>
            <a:endParaRPr lang="es-EC" sz="2800" dirty="0"/>
          </a:p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74B6C6B-422E-0E8E-1918-E0144FB101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D60C1FE-3DF8-4A78-9866-4C78AA7D5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1931679"/>
            <a:ext cx="5950226" cy="411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39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B7E22-3912-CD12-3700-986929DF3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E94E5DAD-A217-0A45-A7D2-6A64361E8E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1" y="102879"/>
            <a:ext cx="9990982" cy="1183480"/>
          </a:xfrm>
        </p:spPr>
        <p:txBody>
          <a:bodyPr/>
          <a:lstStyle/>
          <a:p>
            <a:r>
              <a:rPr lang="es-EC" sz="4000" dirty="0"/>
              <a:t>Indicaciones</a:t>
            </a: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8AA044CF-7CFF-4B24-392D-5C6365276D9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7AED09E-75A9-9A87-71A3-61F5A94C580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342090B8-F1D8-1633-A288-297CA9A63A9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564030CF-31CE-4204-9818-41FB4BBEC42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C2D485A8-1A1B-F55C-C666-D5C9142B3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7C3746E-0089-6077-7009-FD7FC1ECEA90}"/>
              </a:ext>
            </a:extLst>
          </p:cNvPr>
          <p:cNvSpPr txBox="1"/>
          <p:nvPr/>
        </p:nvSpPr>
        <p:spPr>
          <a:xfrm>
            <a:off x="594361" y="2345636"/>
            <a:ext cx="449447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/>
              <a:t>Alteraciones pigmentarias</a:t>
            </a:r>
          </a:p>
          <a:p>
            <a:r>
              <a:rPr lang="es-ES" sz="2800" dirty="0"/>
              <a:t>Melasma. </a:t>
            </a:r>
          </a:p>
          <a:p>
            <a:r>
              <a:rPr lang="es-ES" sz="2800" dirty="0"/>
              <a:t>Lentigos solares. </a:t>
            </a:r>
          </a:p>
          <a:p>
            <a:r>
              <a:rPr lang="es-ES" sz="2800" dirty="0"/>
              <a:t>Hiperpigmentación postinflamatoria. </a:t>
            </a:r>
          </a:p>
          <a:p>
            <a:r>
              <a:rPr lang="es-ES" sz="2800" b="1" dirty="0"/>
              <a:t>Alteraciones de la textura</a:t>
            </a:r>
          </a:p>
          <a:p>
            <a:r>
              <a:rPr lang="es-ES" sz="2800" dirty="0"/>
              <a:t>Cicatrices de acné. </a:t>
            </a:r>
          </a:p>
          <a:p>
            <a:r>
              <a:rPr lang="es-ES" sz="2800" dirty="0"/>
              <a:t>Poros dilatados. </a:t>
            </a:r>
          </a:p>
          <a:p>
            <a:r>
              <a:rPr lang="es-ES" sz="2800" dirty="0"/>
              <a:t>Piel engrosada.</a:t>
            </a:r>
          </a:p>
          <a:p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4020789-2D35-3E35-921A-3DC270B9E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852" y="1931679"/>
            <a:ext cx="5839238" cy="37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75255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</TotalTime>
  <Words>569</Words>
  <Application>Microsoft Office PowerPoint</Application>
  <PresentationFormat>Panorámica</PresentationFormat>
  <Paragraphs>147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Franklin Gothic Book</vt:lpstr>
      <vt:lpstr>Franklin Gothic Demi</vt:lpstr>
      <vt:lpstr>Personalizar</vt:lpstr>
      <vt:lpstr>Enfermería estética y dermatocosmiatría     Docente: Elizabeth Sarango   </vt:lpstr>
      <vt:lpstr>Peeling avanzado – complicaciones    </vt:lpstr>
      <vt:lpstr> Peeling Químico Avanzado  </vt:lpstr>
      <vt:lpstr>Valoración del paciente</vt:lpstr>
      <vt:lpstr>Escala de Fitzpatrick </vt:lpstr>
      <vt:lpstr>Clasificación del Peeling Avanzado según la Profundidad  </vt:lpstr>
      <vt:lpstr>  </vt:lpstr>
      <vt:lpstr>Indicaciones y Contraindicaciones del  Peeling Avanzado  </vt:lpstr>
      <vt:lpstr>Indicaciones </vt:lpstr>
      <vt:lpstr>Complicaciones del Peeling Químico Avanzado (Complicaciones Inmediatas)</vt:lpstr>
      <vt:lpstr>Complicaciones Tardías </vt:lpstr>
      <vt:lpstr>Prevención y Manejo de las Complicaciones </vt:lpstr>
      <vt:lpstr>Manejo inicial de las complicaciones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ASIGNATURA Centro de Capacitación Continua PRAXIS</dc:title>
  <dc:creator>USER</dc:creator>
  <cp:lastModifiedBy>Elizabeth Sarango</cp:lastModifiedBy>
  <cp:revision>12</cp:revision>
  <dcterms:created xsi:type="dcterms:W3CDTF">2026-01-10T14:43:24Z</dcterms:created>
  <dcterms:modified xsi:type="dcterms:W3CDTF">2026-06-26T03:34:48Z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