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5" r:id="rId1"/>
  </p:sldMasterIdLst>
  <p:sldIdLst>
    <p:sldId id="393" r:id="rId2"/>
    <p:sldId id="397" r:id="rId3"/>
    <p:sldId id="394" r:id="rId4"/>
    <p:sldId id="395" r:id="rId5"/>
    <p:sldId id="256" r:id="rId6"/>
    <p:sldId id="291" r:id="rId7"/>
    <p:sldId id="292" r:id="rId8"/>
    <p:sldId id="293" r:id="rId9"/>
    <p:sldId id="260" r:id="rId10"/>
    <p:sldId id="385" r:id="rId11"/>
    <p:sldId id="294" r:id="rId12"/>
    <p:sldId id="295" r:id="rId13"/>
    <p:sldId id="263" r:id="rId14"/>
    <p:sldId id="264" r:id="rId15"/>
    <p:sldId id="297" r:id="rId16"/>
    <p:sldId id="390" r:id="rId17"/>
    <p:sldId id="391" r:id="rId18"/>
    <p:sldId id="267" r:id="rId19"/>
    <p:sldId id="298" r:id="rId20"/>
    <p:sldId id="299" r:id="rId21"/>
    <p:sldId id="300" r:id="rId22"/>
    <p:sldId id="301" r:id="rId23"/>
    <p:sldId id="365" r:id="rId24"/>
    <p:sldId id="366" r:id="rId25"/>
    <p:sldId id="367" r:id="rId26"/>
    <p:sldId id="371" r:id="rId27"/>
    <p:sldId id="372" r:id="rId28"/>
    <p:sldId id="386" r:id="rId29"/>
    <p:sldId id="387" r:id="rId30"/>
    <p:sldId id="284" r:id="rId31"/>
    <p:sldId id="381" r:id="rId32"/>
    <p:sldId id="287" r:id="rId33"/>
    <p:sldId id="305" r:id="rId34"/>
    <p:sldId id="302" r:id="rId35"/>
    <p:sldId id="389" r:id="rId36"/>
    <p:sldId id="272" r:id="rId37"/>
    <p:sldId id="388" r:id="rId38"/>
    <p:sldId id="273" r:id="rId39"/>
    <p:sldId id="275" r:id="rId40"/>
    <p:sldId id="274" r:id="rId41"/>
    <p:sldId id="276" r:id="rId42"/>
    <p:sldId id="277" r:id="rId43"/>
    <p:sldId id="310" r:id="rId44"/>
    <p:sldId id="312" r:id="rId45"/>
    <p:sldId id="278" r:id="rId46"/>
    <p:sldId id="376" r:id="rId47"/>
    <p:sldId id="377" r:id="rId48"/>
    <p:sldId id="378" r:id="rId49"/>
    <p:sldId id="315" r:id="rId50"/>
    <p:sldId id="318" r:id="rId51"/>
    <p:sldId id="317" r:id="rId52"/>
    <p:sldId id="319" r:id="rId53"/>
    <p:sldId id="30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100" d="100"/>
        <a:sy n="100" d="100"/>
      </p:scale>
      <p:origin x="0" y="-15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4563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6573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6349052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571377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498259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6312092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0EF52CC-F3D9-41D4-BCE4-C208E61A3F31}" type="datetimeFigureOut">
              <a:rPr lang="en-US" smtClean="0"/>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600470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93095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47B1BF-4039-460D-A637-65428CBD720E}"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579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8329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9A00F7B-89C5-4DF7-A309-6263220147D4}"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2919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2832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smtClean="0"/>
              <a:t>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9098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369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9599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CDCB01F-D966-4C62-B900-0BE008A90C98}"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1108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E73A0EA-7DC7-4964-BB97-B173EF3B859A}"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3245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0EF52CC-F3D9-41D4-BCE4-C208E61A3F31}" type="datetimeFigureOut">
              <a:rPr lang="en-US" smtClean="0"/>
              <a:t>2/1/2024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7585628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2.bp.blogspot.com/-ykSES8cJCJE/U7DeO0QMCzI/AAAAAAAAA4E/fYYujpJbrac/s1600/lineas+de+langer.gif"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7BDBED-DE27-4924-9A79-91CE8F79D9FE}"/>
              </a:ext>
            </a:extLst>
          </p:cNvPr>
          <p:cNvSpPr>
            <a:spLocks noGrp="1"/>
          </p:cNvSpPr>
          <p:nvPr>
            <p:ph type="ctrTitle"/>
          </p:nvPr>
        </p:nvSpPr>
        <p:spPr>
          <a:xfrm>
            <a:off x="962412" y="2857322"/>
            <a:ext cx="9041740" cy="1373070"/>
          </a:xfrm>
        </p:spPr>
        <p:txBody>
          <a:bodyPr>
            <a:normAutofit fontScale="90000"/>
          </a:bodyPr>
          <a:lstStyle/>
          <a:p>
            <a:pPr algn="ctr"/>
            <a:r>
              <a:rPr lang="es-ES" sz="6600" dirty="0"/>
              <a:t>QUIMICA FARMACEUTICA </a:t>
            </a:r>
          </a:p>
        </p:txBody>
      </p:sp>
      <p:sp>
        <p:nvSpPr>
          <p:cNvPr id="4" name="Rectángulo 3">
            <a:extLst>
              <a:ext uri="{FF2B5EF4-FFF2-40B4-BE49-F238E27FC236}">
                <a16:creationId xmlns:a16="http://schemas.microsoft.com/office/drawing/2014/main" id="{A33E5790-B38C-4BB7-B459-145626881368}"/>
              </a:ext>
            </a:extLst>
          </p:cNvPr>
          <p:cNvSpPr/>
          <p:nvPr/>
        </p:nvSpPr>
        <p:spPr>
          <a:xfrm>
            <a:off x="8027060" y="5572210"/>
            <a:ext cx="3352800" cy="678872"/>
          </a:xfrm>
          <a:prstGeom prst="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a:p>
            <a:pPr algn="ctr"/>
            <a:r>
              <a:rPr lang="es-ES" dirty="0"/>
              <a:t>DOCENTE: ELIZABETH SARANGO </a:t>
            </a:r>
          </a:p>
          <a:p>
            <a:pPr algn="ctr"/>
            <a:endParaRPr lang="es-ES" dirty="0"/>
          </a:p>
        </p:txBody>
      </p:sp>
      <p:pic>
        <p:nvPicPr>
          <p:cNvPr id="6" name="Imagen 5">
            <a:extLst>
              <a:ext uri="{FF2B5EF4-FFF2-40B4-BE49-F238E27FC236}">
                <a16:creationId xmlns:a16="http://schemas.microsoft.com/office/drawing/2014/main" id="{F36AE0A1-3392-4978-B372-12DECE4EDDBF}"/>
              </a:ext>
            </a:extLst>
          </p:cNvPr>
          <p:cNvPicPr>
            <a:picLocks noChangeAspect="1"/>
          </p:cNvPicPr>
          <p:nvPr/>
        </p:nvPicPr>
        <p:blipFill>
          <a:blip r:embed="rId2"/>
          <a:stretch>
            <a:fillRect/>
          </a:stretch>
        </p:blipFill>
        <p:spPr>
          <a:xfrm>
            <a:off x="410869" y="217002"/>
            <a:ext cx="4115695" cy="2098213"/>
          </a:xfrm>
          <a:prstGeom prst="rect">
            <a:avLst/>
          </a:prstGeom>
        </p:spPr>
      </p:pic>
      <p:sp>
        <p:nvSpPr>
          <p:cNvPr id="7" name="Rectángulo 6">
            <a:extLst>
              <a:ext uri="{FF2B5EF4-FFF2-40B4-BE49-F238E27FC236}">
                <a16:creationId xmlns:a16="http://schemas.microsoft.com/office/drawing/2014/main" id="{7305D6E5-880C-4179-8F28-62B3A6E9EE1C}"/>
              </a:ext>
            </a:extLst>
          </p:cNvPr>
          <p:cNvSpPr/>
          <p:nvPr/>
        </p:nvSpPr>
        <p:spPr>
          <a:xfrm>
            <a:off x="5017474" y="606918"/>
            <a:ext cx="6212114" cy="1166191"/>
          </a:xfrm>
          <a:prstGeom prst="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dirty="0">
                <a:ln/>
                <a:solidFill>
                  <a:schemeClr val="accent6"/>
                </a:solidFill>
              </a:rPr>
              <a:t>CENTRO DE CAPACITACION CONTINUA PRAXIS </a:t>
            </a:r>
          </a:p>
        </p:txBody>
      </p:sp>
    </p:spTree>
    <p:extLst>
      <p:ext uri="{BB962C8B-B14F-4D97-AF65-F5344CB8AC3E}">
        <p14:creationId xmlns:p14="http://schemas.microsoft.com/office/powerpoint/2010/main" val="2831864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BE2FB-8CF7-4034-8A20-03C327B8684D}"/>
              </a:ext>
            </a:extLst>
          </p:cNvPr>
          <p:cNvSpPr>
            <a:spLocks noGrp="1"/>
          </p:cNvSpPr>
          <p:nvPr>
            <p:ph type="title"/>
          </p:nvPr>
        </p:nvSpPr>
        <p:spPr/>
        <p:txBody>
          <a:bodyPr/>
          <a:lstStyle/>
          <a:p>
            <a:pPr algn="ctr"/>
            <a:r>
              <a:rPr lang="es-ES" dirty="0"/>
              <a:t>Sistema Antiedad: D.M.A.E</a:t>
            </a:r>
          </a:p>
        </p:txBody>
      </p:sp>
      <p:sp>
        <p:nvSpPr>
          <p:cNvPr id="4" name="CuadroTexto 3">
            <a:extLst>
              <a:ext uri="{FF2B5EF4-FFF2-40B4-BE49-F238E27FC236}">
                <a16:creationId xmlns:a16="http://schemas.microsoft.com/office/drawing/2014/main" id="{25B4FD6B-476E-4673-B291-5AB7D2B733F8}"/>
              </a:ext>
            </a:extLst>
          </p:cNvPr>
          <p:cNvSpPr txBox="1"/>
          <p:nvPr/>
        </p:nvSpPr>
        <p:spPr>
          <a:xfrm>
            <a:off x="6930886" y="4943925"/>
            <a:ext cx="4579454" cy="1477328"/>
          </a:xfrm>
          <a:prstGeom prst="rect">
            <a:avLst/>
          </a:prstGeom>
          <a:noFill/>
        </p:spPr>
        <p:txBody>
          <a:bodyPr wrap="square">
            <a:spAutoFit/>
          </a:bodyPr>
          <a:lstStyle/>
          <a:p>
            <a:r>
              <a:rPr lang="es-ES" dirty="0"/>
              <a:t>Ingredientes: </a:t>
            </a:r>
            <a:r>
              <a:rPr lang="es-ES" dirty="0" err="1"/>
              <a:t>Dimetilaminoetanol</a:t>
            </a:r>
            <a:r>
              <a:rPr lang="es-ES" dirty="0"/>
              <a:t> 3,4% (D.M.A.E.) </a:t>
            </a:r>
          </a:p>
          <a:p>
            <a:r>
              <a:rPr lang="es-ES" dirty="0"/>
              <a:t>Humectante de piel / hidratante. Este producto mejora la apariencia</a:t>
            </a:r>
          </a:p>
          <a:p>
            <a:r>
              <a:rPr lang="es-ES" dirty="0"/>
              <a:t>Tags: </a:t>
            </a:r>
            <a:r>
              <a:rPr lang="es-ES" dirty="0" err="1"/>
              <a:t>Antiaging</a:t>
            </a:r>
            <a:r>
              <a:rPr lang="es-ES" dirty="0"/>
              <a:t>, Reafirmantes</a:t>
            </a:r>
          </a:p>
        </p:txBody>
      </p:sp>
      <p:sp>
        <p:nvSpPr>
          <p:cNvPr id="6" name="CuadroTexto 5">
            <a:extLst>
              <a:ext uri="{FF2B5EF4-FFF2-40B4-BE49-F238E27FC236}">
                <a16:creationId xmlns:a16="http://schemas.microsoft.com/office/drawing/2014/main" id="{FF06863E-ACC9-4D1A-ACC2-E008E99917EE}"/>
              </a:ext>
            </a:extLst>
          </p:cNvPr>
          <p:cNvSpPr txBox="1"/>
          <p:nvPr/>
        </p:nvSpPr>
        <p:spPr>
          <a:xfrm>
            <a:off x="993912" y="2376537"/>
            <a:ext cx="5102088" cy="3477875"/>
          </a:xfrm>
          <a:prstGeom prst="rect">
            <a:avLst/>
          </a:prstGeom>
          <a:noFill/>
        </p:spPr>
        <p:txBody>
          <a:bodyPr wrap="square">
            <a:spAutoFit/>
          </a:bodyPr>
          <a:lstStyle/>
          <a:p>
            <a:r>
              <a:rPr lang="es-ES" sz="2000" dirty="0"/>
              <a:t>Es un antioxidante y estabilizador de la membrana plasmática, protegiendo de esta forma a la célula de los ataques de radicales libres y el estrés orgánico, tornando más resistente a la membrana celular.</a:t>
            </a:r>
          </a:p>
          <a:p>
            <a:endParaRPr lang="es-ES" sz="2000" dirty="0"/>
          </a:p>
          <a:p>
            <a:r>
              <a:rPr lang="es-ES" sz="2000" dirty="0"/>
              <a:t>Efecto lifting instantáneo. Ayuda a mejorar la firmeza y tonificación de la piel.</a:t>
            </a:r>
          </a:p>
          <a:p>
            <a:r>
              <a:rPr lang="es-ES" sz="2000" dirty="0"/>
              <a:t>Suaviza y mejora el aspecto de la piel.</a:t>
            </a:r>
          </a:p>
        </p:txBody>
      </p:sp>
      <p:pic>
        <p:nvPicPr>
          <p:cNvPr id="7" name="Imagen 6">
            <a:extLst>
              <a:ext uri="{FF2B5EF4-FFF2-40B4-BE49-F238E27FC236}">
                <a16:creationId xmlns:a16="http://schemas.microsoft.com/office/drawing/2014/main" id="{B13D3DB6-A7DB-45FE-9146-E87748158283}"/>
              </a:ext>
            </a:extLst>
          </p:cNvPr>
          <p:cNvPicPr>
            <a:picLocks noChangeAspect="1"/>
          </p:cNvPicPr>
          <p:nvPr/>
        </p:nvPicPr>
        <p:blipFill>
          <a:blip r:embed="rId2"/>
          <a:stretch>
            <a:fillRect/>
          </a:stretch>
        </p:blipFill>
        <p:spPr>
          <a:xfrm>
            <a:off x="7023651" y="1997839"/>
            <a:ext cx="4486689" cy="2862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731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4B7DB-DD10-4F0D-887D-578EA3DE72D2}"/>
              </a:ext>
            </a:extLst>
          </p:cNvPr>
          <p:cNvSpPr>
            <a:spLocks noGrp="1"/>
          </p:cNvSpPr>
          <p:nvPr>
            <p:ph type="title"/>
          </p:nvPr>
        </p:nvSpPr>
        <p:spPr/>
        <p:txBody>
          <a:bodyPr/>
          <a:lstStyle/>
          <a:p>
            <a:r>
              <a:rPr lang="es-419" dirty="0"/>
              <a:t>Vitamina C</a:t>
            </a:r>
          </a:p>
        </p:txBody>
      </p:sp>
      <p:sp>
        <p:nvSpPr>
          <p:cNvPr id="3" name="Marcador de contenido 2">
            <a:extLst>
              <a:ext uri="{FF2B5EF4-FFF2-40B4-BE49-F238E27FC236}">
                <a16:creationId xmlns:a16="http://schemas.microsoft.com/office/drawing/2014/main" id="{BD311A4F-9819-41C4-AA26-C358D1EE145E}"/>
              </a:ext>
            </a:extLst>
          </p:cNvPr>
          <p:cNvSpPr>
            <a:spLocks noGrp="1"/>
          </p:cNvSpPr>
          <p:nvPr>
            <p:ph idx="1"/>
          </p:nvPr>
        </p:nvSpPr>
        <p:spPr>
          <a:xfrm>
            <a:off x="516325" y="2495996"/>
            <a:ext cx="5818214" cy="3818083"/>
          </a:xfrm>
        </p:spPr>
        <p:txBody>
          <a:bodyPr>
            <a:normAutofit/>
          </a:bodyPr>
          <a:lstStyle/>
          <a:p>
            <a:r>
              <a:rPr lang="es-419" dirty="0"/>
              <a:t>Estimula la síntesis de colágeno, propicia la cicatrización y regeneración de la piel, protección frente a la luz y regulación de melanogénesis.</a:t>
            </a:r>
          </a:p>
          <a:p>
            <a:r>
              <a:rPr lang="es-419" b="1" dirty="0"/>
              <a:t>Aplicación: </a:t>
            </a:r>
            <a:r>
              <a:rPr lang="es-419" dirty="0"/>
              <a:t>Prevención del envejecimiento por foto-radiación, luminosidad cutánea, melasma.</a:t>
            </a:r>
            <a:endParaRPr lang="es-419" b="1" dirty="0"/>
          </a:p>
        </p:txBody>
      </p:sp>
      <p:pic>
        <p:nvPicPr>
          <p:cNvPr id="4098" name="Picture 2" descr="A.M. Vitamina C 20% | Armesso">
            <a:extLst>
              <a:ext uri="{FF2B5EF4-FFF2-40B4-BE49-F238E27FC236}">
                <a16:creationId xmlns:a16="http://schemas.microsoft.com/office/drawing/2014/main" id="{639AE5D2-F89A-4636-97E5-5F346F16A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50" t="14165" r="7803" b="13236"/>
          <a:stretch/>
        </p:blipFill>
        <p:spPr bwMode="auto">
          <a:xfrm>
            <a:off x="6730165" y="2369080"/>
            <a:ext cx="4322657" cy="3276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33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0D560A-1C30-4957-A3E4-D482798EC2F7}"/>
              </a:ext>
            </a:extLst>
          </p:cNvPr>
          <p:cNvSpPr>
            <a:spLocks noGrp="1"/>
          </p:cNvSpPr>
          <p:nvPr>
            <p:ph type="title"/>
          </p:nvPr>
        </p:nvSpPr>
        <p:spPr/>
        <p:txBody>
          <a:bodyPr/>
          <a:lstStyle/>
          <a:p>
            <a:pPr algn="ctr"/>
            <a:r>
              <a:rPr lang="es-419" dirty="0"/>
              <a:t>Vitamina B5 (Ácido </a:t>
            </a:r>
            <a:r>
              <a:rPr lang="es-419" dirty="0" err="1"/>
              <a:t>Pantonténico</a:t>
            </a:r>
            <a:r>
              <a:rPr lang="es-419" dirty="0"/>
              <a:t>)</a:t>
            </a:r>
          </a:p>
        </p:txBody>
      </p:sp>
      <p:sp>
        <p:nvSpPr>
          <p:cNvPr id="3" name="Marcador de contenido 2">
            <a:extLst>
              <a:ext uri="{FF2B5EF4-FFF2-40B4-BE49-F238E27FC236}">
                <a16:creationId xmlns:a16="http://schemas.microsoft.com/office/drawing/2014/main" id="{505FAAFA-EF80-4FA7-9DA9-39742ACB52AB}"/>
              </a:ext>
            </a:extLst>
          </p:cNvPr>
          <p:cNvSpPr>
            <a:spLocks noGrp="1"/>
          </p:cNvSpPr>
          <p:nvPr>
            <p:ph idx="1"/>
          </p:nvPr>
        </p:nvSpPr>
        <p:spPr>
          <a:xfrm>
            <a:off x="4446105" y="2511977"/>
            <a:ext cx="6107723" cy="2961172"/>
          </a:xfrm>
        </p:spPr>
        <p:txBody>
          <a:bodyPr>
            <a:normAutofit/>
          </a:bodyPr>
          <a:lstStyle/>
          <a:p>
            <a:r>
              <a:rPr lang="es-419" dirty="0"/>
              <a:t>Propicia la síntesis del glutatión, esencial para las raíces pilosas y la piel (Alimentación, fijación de humedad), protege del estrés oxidativo y radiaciones UV, antiviral y antiinflamatorio. Activa genes para la cicatrización.</a:t>
            </a:r>
          </a:p>
          <a:p>
            <a:r>
              <a:rPr lang="es-419" b="1" dirty="0"/>
              <a:t>Aplicación: </a:t>
            </a:r>
            <a:r>
              <a:rPr lang="es-419" dirty="0"/>
              <a:t>Estrías, melasma</a:t>
            </a:r>
            <a:endParaRPr lang="es-419" b="1" dirty="0"/>
          </a:p>
        </p:txBody>
      </p:sp>
      <p:pic>
        <p:nvPicPr>
          <p:cNvPr id="5122" name="Picture 2" descr="Dexanyl">
            <a:extLst>
              <a:ext uri="{FF2B5EF4-FFF2-40B4-BE49-F238E27FC236}">
                <a16:creationId xmlns:a16="http://schemas.microsoft.com/office/drawing/2014/main" id="{1190FEA5-BF90-498E-B42E-EBB340DCF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97" t="17779" r="37106" b="11110"/>
          <a:stretch/>
        </p:blipFill>
        <p:spPr bwMode="auto">
          <a:xfrm>
            <a:off x="932111" y="2286689"/>
            <a:ext cx="2791749" cy="36839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772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E940A-FDBA-4785-8208-BA9C6E37F904}"/>
              </a:ext>
            </a:extLst>
          </p:cNvPr>
          <p:cNvSpPr>
            <a:spLocks noGrp="1"/>
          </p:cNvSpPr>
          <p:nvPr>
            <p:ph type="title"/>
          </p:nvPr>
        </p:nvSpPr>
        <p:spPr>
          <a:xfrm>
            <a:off x="762000" y="269631"/>
            <a:ext cx="10668000" cy="1524000"/>
          </a:xfrm>
        </p:spPr>
        <p:txBody>
          <a:bodyPr/>
          <a:lstStyle/>
          <a:p>
            <a:pPr algn="ctr"/>
            <a:r>
              <a:rPr lang="es-419" dirty="0"/>
              <a:t>Ácido Glicólico 1%</a:t>
            </a:r>
          </a:p>
        </p:txBody>
      </p:sp>
      <p:sp>
        <p:nvSpPr>
          <p:cNvPr id="3" name="Marcador de contenido 2">
            <a:extLst>
              <a:ext uri="{FF2B5EF4-FFF2-40B4-BE49-F238E27FC236}">
                <a16:creationId xmlns:a16="http://schemas.microsoft.com/office/drawing/2014/main" id="{1E1C7D37-AA27-4202-9795-B0B0516BC6CF}"/>
              </a:ext>
            </a:extLst>
          </p:cNvPr>
          <p:cNvSpPr>
            <a:spLocks noGrp="1"/>
          </p:cNvSpPr>
          <p:nvPr>
            <p:ph idx="1"/>
          </p:nvPr>
        </p:nvSpPr>
        <p:spPr>
          <a:xfrm>
            <a:off x="5256270" y="2385974"/>
            <a:ext cx="5650269" cy="3818083"/>
          </a:xfrm>
        </p:spPr>
        <p:txBody>
          <a:bodyPr>
            <a:normAutofit fontScale="85000" lnSpcReduction="10000"/>
          </a:bodyPr>
          <a:lstStyle/>
          <a:p>
            <a:r>
              <a:rPr lang="es-419" dirty="0"/>
              <a:t>En mayores concentraciones para peeling químico.</a:t>
            </a:r>
          </a:p>
          <a:p>
            <a:r>
              <a:rPr lang="es-419" dirty="0"/>
              <a:t>En concentración de 1% se puede agregar a la mezcla para estiramiento cutáneo.</a:t>
            </a:r>
          </a:p>
          <a:p>
            <a:r>
              <a:rPr lang="es-419" dirty="0"/>
              <a:t>Tratamiento de acné, cicatrices planas de acné, impurezas en la piel, poros grandes, máculas hiperpigmentadas por vejez y pequeñas arrugas, así como tez opaca, sin brillo y áspera. Produce enrojecimiento superficial tenue y luego descamación por lo que se desprenden y separan las capas superficiales de epidermis.</a:t>
            </a:r>
          </a:p>
        </p:txBody>
      </p:sp>
      <p:pic>
        <p:nvPicPr>
          <p:cNvPr id="6146" name="Picture 2" descr="Mesoestetic - Estetika Perú">
            <a:extLst>
              <a:ext uri="{FF2B5EF4-FFF2-40B4-BE49-F238E27FC236}">
                <a16:creationId xmlns:a16="http://schemas.microsoft.com/office/drawing/2014/main" id="{9A4EC997-390E-412B-A298-474F6138C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625" y="2169023"/>
            <a:ext cx="3634154" cy="42519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217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7915C-2AE5-4CF1-8BFC-DFC47574D4C1}"/>
              </a:ext>
            </a:extLst>
          </p:cNvPr>
          <p:cNvSpPr>
            <a:spLocks noGrp="1"/>
          </p:cNvSpPr>
          <p:nvPr>
            <p:ph type="title"/>
          </p:nvPr>
        </p:nvSpPr>
        <p:spPr>
          <a:xfrm>
            <a:off x="597877" y="781881"/>
            <a:ext cx="9612129" cy="860371"/>
          </a:xfrm>
        </p:spPr>
        <p:txBody>
          <a:bodyPr/>
          <a:lstStyle/>
          <a:p>
            <a:pPr algn="ctr"/>
            <a:r>
              <a:rPr lang="es-419" dirty="0"/>
              <a:t>Taurina</a:t>
            </a:r>
          </a:p>
        </p:txBody>
      </p:sp>
      <p:sp>
        <p:nvSpPr>
          <p:cNvPr id="3" name="Marcador de contenido 2">
            <a:extLst>
              <a:ext uri="{FF2B5EF4-FFF2-40B4-BE49-F238E27FC236}">
                <a16:creationId xmlns:a16="http://schemas.microsoft.com/office/drawing/2014/main" id="{CF082EE3-88C1-4781-89C9-9D8613F12B5A}"/>
              </a:ext>
            </a:extLst>
          </p:cNvPr>
          <p:cNvSpPr>
            <a:spLocks noGrp="1"/>
          </p:cNvSpPr>
          <p:nvPr>
            <p:ph idx="1"/>
          </p:nvPr>
        </p:nvSpPr>
        <p:spPr>
          <a:xfrm>
            <a:off x="1119808" y="2701132"/>
            <a:ext cx="4684643" cy="3176954"/>
          </a:xfrm>
        </p:spPr>
        <p:txBody>
          <a:bodyPr>
            <a:normAutofit lnSpcReduction="10000"/>
          </a:bodyPr>
          <a:lstStyle/>
          <a:p>
            <a:r>
              <a:rPr lang="es-419" dirty="0"/>
              <a:t>Efecto antioxidante, antiinflamatorio, </a:t>
            </a:r>
            <a:r>
              <a:rPr lang="es-419" dirty="0" err="1"/>
              <a:t>vasoprotector</a:t>
            </a:r>
            <a:r>
              <a:rPr lang="es-419" dirty="0"/>
              <a:t>. </a:t>
            </a:r>
          </a:p>
          <a:p>
            <a:r>
              <a:rPr lang="es-419" dirty="0"/>
              <a:t>Estimula los queratinocitos, síntesis de colágeno y acumulación de humedad en la piel.</a:t>
            </a:r>
          </a:p>
          <a:p>
            <a:r>
              <a:rPr lang="es-419" b="1" dirty="0"/>
              <a:t>Aplicación: </a:t>
            </a:r>
            <a:r>
              <a:rPr lang="es-419" dirty="0"/>
              <a:t>Antiedad, piel de fumador, regeneración de la piel, energizante.</a:t>
            </a:r>
            <a:endParaRPr lang="es-419" b="1" dirty="0"/>
          </a:p>
        </p:txBody>
      </p:sp>
      <p:pic>
        <p:nvPicPr>
          <p:cNvPr id="7170" name="Picture 2" descr="Taurine. Fórmula antioxidante | Mesoterapia Transdérmica | Viales Clásicos  | Mesoterapia Transdérmica | Material Médico Estético">
            <a:extLst>
              <a:ext uri="{FF2B5EF4-FFF2-40B4-BE49-F238E27FC236}">
                <a16:creationId xmlns:a16="http://schemas.microsoft.com/office/drawing/2014/main" id="{DEB5D8E5-337A-4850-9CE5-9872009C0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65" t="27175" b="23261"/>
          <a:stretch/>
        </p:blipFill>
        <p:spPr bwMode="auto">
          <a:xfrm>
            <a:off x="6692350" y="2443464"/>
            <a:ext cx="3517656" cy="3692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802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61F03-9750-4944-8610-75436ECCFBF7}"/>
              </a:ext>
            </a:extLst>
          </p:cNvPr>
          <p:cNvSpPr>
            <a:spLocks noGrp="1"/>
          </p:cNvSpPr>
          <p:nvPr>
            <p:ph type="title"/>
          </p:nvPr>
        </p:nvSpPr>
        <p:spPr>
          <a:xfrm>
            <a:off x="1106556" y="626165"/>
            <a:ext cx="9031357" cy="1524000"/>
          </a:xfrm>
        </p:spPr>
        <p:txBody>
          <a:bodyPr/>
          <a:lstStyle/>
          <a:p>
            <a:pPr algn="ctr"/>
            <a:r>
              <a:rPr lang="es-419" dirty="0"/>
              <a:t>Principios activos</a:t>
            </a:r>
            <a:br>
              <a:rPr lang="es-419" dirty="0"/>
            </a:br>
            <a:r>
              <a:rPr lang="es-419" dirty="0"/>
              <a:t>crecimiento capilar</a:t>
            </a:r>
          </a:p>
        </p:txBody>
      </p:sp>
      <p:pic>
        <p:nvPicPr>
          <p:cNvPr id="3" name="Imagen 2">
            <a:extLst>
              <a:ext uri="{FF2B5EF4-FFF2-40B4-BE49-F238E27FC236}">
                <a16:creationId xmlns:a16="http://schemas.microsoft.com/office/drawing/2014/main" id="{1A621E48-9671-4677-9821-3F1DD99441F0}"/>
              </a:ext>
            </a:extLst>
          </p:cNvPr>
          <p:cNvPicPr>
            <a:picLocks noChangeAspect="1"/>
          </p:cNvPicPr>
          <p:nvPr/>
        </p:nvPicPr>
        <p:blipFill>
          <a:blip r:embed="rId2"/>
          <a:stretch>
            <a:fillRect/>
          </a:stretch>
        </p:blipFill>
        <p:spPr>
          <a:xfrm>
            <a:off x="1460223" y="2585002"/>
            <a:ext cx="4251463" cy="3135796"/>
          </a:xfrm>
          <a:prstGeom prst="rect">
            <a:avLst/>
          </a:prstGeom>
        </p:spPr>
      </p:pic>
      <p:pic>
        <p:nvPicPr>
          <p:cNvPr id="4" name="Imagen 3">
            <a:extLst>
              <a:ext uri="{FF2B5EF4-FFF2-40B4-BE49-F238E27FC236}">
                <a16:creationId xmlns:a16="http://schemas.microsoft.com/office/drawing/2014/main" id="{FB8DB5BA-F2DA-4017-BA24-894F3241BB92}"/>
              </a:ext>
            </a:extLst>
          </p:cNvPr>
          <p:cNvPicPr>
            <a:picLocks noChangeAspect="1"/>
          </p:cNvPicPr>
          <p:nvPr/>
        </p:nvPicPr>
        <p:blipFill>
          <a:blip r:embed="rId3"/>
          <a:stretch>
            <a:fillRect/>
          </a:stretch>
        </p:blipFill>
        <p:spPr>
          <a:xfrm>
            <a:off x="6748669" y="2585003"/>
            <a:ext cx="3733800" cy="3135795"/>
          </a:xfrm>
          <a:prstGeom prst="rect">
            <a:avLst/>
          </a:prstGeom>
        </p:spPr>
      </p:pic>
    </p:spTree>
    <p:extLst>
      <p:ext uri="{BB962C8B-B14F-4D97-AF65-F5344CB8AC3E}">
        <p14:creationId xmlns:p14="http://schemas.microsoft.com/office/powerpoint/2010/main" val="3024587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19F31-5E75-B250-26FF-49CCFC0D5CC6}"/>
              </a:ext>
            </a:extLst>
          </p:cNvPr>
          <p:cNvSpPr>
            <a:spLocks noGrp="1"/>
          </p:cNvSpPr>
          <p:nvPr>
            <p:ph type="title"/>
          </p:nvPr>
        </p:nvSpPr>
        <p:spPr/>
        <p:txBody>
          <a:bodyPr/>
          <a:lstStyle/>
          <a:p>
            <a:pPr algn="ctr"/>
            <a:r>
              <a:rPr lang="es-ES" dirty="0"/>
              <a:t>CÓCTELES DE VITAMINAS</a:t>
            </a:r>
          </a:p>
        </p:txBody>
      </p:sp>
      <p:sp>
        <p:nvSpPr>
          <p:cNvPr id="4" name="CuadroTexto 3">
            <a:extLst>
              <a:ext uri="{FF2B5EF4-FFF2-40B4-BE49-F238E27FC236}">
                <a16:creationId xmlns:a16="http://schemas.microsoft.com/office/drawing/2014/main" id="{729CE3C1-9C8C-5507-EDDB-D2E7062C5A74}"/>
              </a:ext>
            </a:extLst>
          </p:cNvPr>
          <p:cNvSpPr txBox="1"/>
          <p:nvPr/>
        </p:nvSpPr>
        <p:spPr>
          <a:xfrm>
            <a:off x="2465578" y="2411453"/>
            <a:ext cx="6894286" cy="3693319"/>
          </a:xfrm>
          <a:prstGeom prst="rect">
            <a:avLst/>
          </a:prstGeom>
          <a:noFill/>
        </p:spPr>
        <p:txBody>
          <a:bodyPr wrap="square">
            <a:spAutoFit/>
          </a:bodyPr>
          <a:lstStyle/>
          <a:p>
            <a:r>
              <a:rPr lang="es-ES" dirty="0"/>
              <a:t>Consisten en la asociación de varios tipos de vitaminas (y generalmente ácido hialurónico) para mantener la nutrición de las células de la piel en perfecto estado, y combatir los efectos del estrés oxidativo.</a:t>
            </a:r>
          </a:p>
          <a:p>
            <a:r>
              <a:rPr lang="es-ES" dirty="0"/>
              <a:t>Existen distintas formulaciones y distintas concentraciones, según la edad, y los tipos de piel.</a:t>
            </a:r>
          </a:p>
          <a:p>
            <a:r>
              <a:rPr lang="es-ES" dirty="0"/>
              <a:t>Las más empleadas para el cuidado específico de la piel son la vitamina A, por su participación en la pigmentación de la piel; la vitamina C, indispensable para la formación del colágeno; la vitamina E, por su gran efecto antioxidante y </a:t>
            </a:r>
            <a:r>
              <a:rPr lang="es-ES" dirty="0" err="1"/>
              <a:t>regenerante</a:t>
            </a:r>
            <a:r>
              <a:rPr lang="es-ES" dirty="0"/>
              <a:t>, y las vitaminas del grupo B: vitamina (B1), riboflavina (B2), ácido pantoténico (B5) y piridoxina, (B6), por su acción emoliente e hidratante y estimuladora del fibroblasto.</a:t>
            </a:r>
          </a:p>
        </p:txBody>
      </p:sp>
    </p:spTree>
    <p:extLst>
      <p:ext uri="{BB962C8B-B14F-4D97-AF65-F5344CB8AC3E}">
        <p14:creationId xmlns:p14="http://schemas.microsoft.com/office/powerpoint/2010/main" val="137853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DC9D7-66BE-5C43-A526-F3DD31578BE6}"/>
              </a:ext>
            </a:extLst>
          </p:cNvPr>
          <p:cNvSpPr>
            <a:spLocks noGrp="1"/>
          </p:cNvSpPr>
          <p:nvPr>
            <p:ph type="title"/>
          </p:nvPr>
        </p:nvSpPr>
        <p:spPr/>
        <p:txBody>
          <a:bodyPr/>
          <a:lstStyle/>
          <a:p>
            <a:pPr algn="ctr"/>
            <a:r>
              <a:rPr lang="es-ES" dirty="0"/>
              <a:t>Colágeno y elastina</a:t>
            </a:r>
          </a:p>
        </p:txBody>
      </p:sp>
      <p:sp>
        <p:nvSpPr>
          <p:cNvPr id="4" name="CuadroTexto 3">
            <a:extLst>
              <a:ext uri="{FF2B5EF4-FFF2-40B4-BE49-F238E27FC236}">
                <a16:creationId xmlns:a16="http://schemas.microsoft.com/office/drawing/2014/main" id="{43193E1E-AEC2-9849-2280-7E0EF24370FC}"/>
              </a:ext>
            </a:extLst>
          </p:cNvPr>
          <p:cNvSpPr txBox="1"/>
          <p:nvPr/>
        </p:nvSpPr>
        <p:spPr>
          <a:xfrm>
            <a:off x="6096000" y="2548290"/>
            <a:ext cx="3381829" cy="3139321"/>
          </a:xfrm>
          <a:prstGeom prst="rect">
            <a:avLst/>
          </a:prstGeom>
          <a:noFill/>
        </p:spPr>
        <p:txBody>
          <a:bodyPr wrap="square">
            <a:spAutoFit/>
          </a:bodyPr>
          <a:lstStyle/>
          <a:p>
            <a:r>
              <a:rPr lang="es-ES" dirty="0"/>
              <a:t>Ambas son las proteínas más importantes de la piel. El colágeno se encarga de dar sustentación y firmeza, mientras que la elastina se encarga de las propiedades elásticas. Con el envejecimiento ambas disminuyen, de ahí que la piel sea más flácida y menos elástica.</a:t>
            </a:r>
          </a:p>
        </p:txBody>
      </p:sp>
      <p:pic>
        <p:nvPicPr>
          <p:cNvPr id="5" name="Imagen 4">
            <a:extLst>
              <a:ext uri="{FF2B5EF4-FFF2-40B4-BE49-F238E27FC236}">
                <a16:creationId xmlns:a16="http://schemas.microsoft.com/office/drawing/2014/main" id="{C4836A49-176F-E35B-8209-A9FC9FDCD849}"/>
              </a:ext>
            </a:extLst>
          </p:cNvPr>
          <p:cNvPicPr>
            <a:picLocks noChangeAspect="1"/>
          </p:cNvPicPr>
          <p:nvPr/>
        </p:nvPicPr>
        <p:blipFill>
          <a:blip r:embed="rId2"/>
          <a:stretch>
            <a:fillRect/>
          </a:stretch>
        </p:blipFill>
        <p:spPr>
          <a:xfrm>
            <a:off x="724751" y="2693964"/>
            <a:ext cx="4762500" cy="2847975"/>
          </a:xfrm>
          <a:prstGeom prst="rect">
            <a:avLst/>
          </a:prstGeom>
        </p:spPr>
      </p:pic>
    </p:spTree>
    <p:extLst>
      <p:ext uri="{BB962C8B-B14F-4D97-AF65-F5344CB8AC3E}">
        <p14:creationId xmlns:p14="http://schemas.microsoft.com/office/powerpoint/2010/main" val="347671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C68E5B-DCE0-48F7-8281-1FF0C1154573}"/>
              </a:ext>
            </a:extLst>
          </p:cNvPr>
          <p:cNvSpPr>
            <a:spLocks noGrp="1"/>
          </p:cNvSpPr>
          <p:nvPr>
            <p:ph type="title"/>
          </p:nvPr>
        </p:nvSpPr>
        <p:spPr/>
        <p:txBody>
          <a:bodyPr/>
          <a:lstStyle/>
          <a:p>
            <a:pPr algn="ctr"/>
            <a:r>
              <a:rPr lang="es-419" dirty="0"/>
              <a:t>Procaína</a:t>
            </a:r>
          </a:p>
        </p:txBody>
      </p:sp>
      <p:sp>
        <p:nvSpPr>
          <p:cNvPr id="3" name="Marcador de contenido 2">
            <a:extLst>
              <a:ext uri="{FF2B5EF4-FFF2-40B4-BE49-F238E27FC236}">
                <a16:creationId xmlns:a16="http://schemas.microsoft.com/office/drawing/2014/main" id="{394200E6-B44C-434D-A713-14164A76D4E0}"/>
              </a:ext>
            </a:extLst>
          </p:cNvPr>
          <p:cNvSpPr>
            <a:spLocks noGrp="1"/>
          </p:cNvSpPr>
          <p:nvPr>
            <p:ph idx="1"/>
          </p:nvPr>
        </p:nvSpPr>
        <p:spPr>
          <a:xfrm>
            <a:off x="987287" y="2749826"/>
            <a:ext cx="7139354" cy="3818083"/>
          </a:xfrm>
        </p:spPr>
        <p:txBody>
          <a:bodyPr>
            <a:normAutofit/>
          </a:bodyPr>
          <a:lstStyle/>
          <a:p>
            <a:r>
              <a:rPr lang="es-419" dirty="0"/>
              <a:t>Anestésico local: Algunos de sus efectos son: Anestésico, analgésico, estabilizador de membranas, activador de irrigación, estabilizador del metabolismo celular, inhibidor de inflamaciones. </a:t>
            </a:r>
          </a:p>
          <a:p>
            <a:r>
              <a:rPr lang="es-419" dirty="0"/>
              <a:t>Los anestésicos se agregan a las mezclas de mesoterapia ya que así se percibe menos dolor en las inyecciones.</a:t>
            </a:r>
          </a:p>
        </p:txBody>
      </p:sp>
      <p:pic>
        <p:nvPicPr>
          <p:cNvPr id="9218" name="Picture 2" descr="Procaína clorhidrato - EcuRed">
            <a:extLst>
              <a:ext uri="{FF2B5EF4-FFF2-40B4-BE49-F238E27FC236}">
                <a16:creationId xmlns:a16="http://schemas.microsoft.com/office/drawing/2014/main" id="{78607060-7753-4F42-88A9-0E49E1C7E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5" y="2153827"/>
            <a:ext cx="2208526" cy="4082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231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23E3E-3DAA-4191-9B51-D780A48D64E4}"/>
              </a:ext>
            </a:extLst>
          </p:cNvPr>
          <p:cNvSpPr>
            <a:spLocks noGrp="1"/>
          </p:cNvSpPr>
          <p:nvPr>
            <p:ph type="title"/>
          </p:nvPr>
        </p:nvSpPr>
        <p:spPr/>
        <p:txBody>
          <a:bodyPr/>
          <a:lstStyle/>
          <a:p>
            <a:pPr algn="ctr"/>
            <a:r>
              <a:rPr lang="es-419" dirty="0"/>
              <a:t>Biotina</a:t>
            </a:r>
          </a:p>
        </p:txBody>
      </p:sp>
      <p:sp>
        <p:nvSpPr>
          <p:cNvPr id="3" name="Marcador de contenido 2">
            <a:extLst>
              <a:ext uri="{FF2B5EF4-FFF2-40B4-BE49-F238E27FC236}">
                <a16:creationId xmlns:a16="http://schemas.microsoft.com/office/drawing/2014/main" id="{FAD27B98-D155-4BA6-95DD-25B3E292505C}"/>
              </a:ext>
            </a:extLst>
          </p:cNvPr>
          <p:cNvSpPr>
            <a:spLocks noGrp="1"/>
          </p:cNvSpPr>
          <p:nvPr>
            <p:ph idx="1"/>
          </p:nvPr>
        </p:nvSpPr>
        <p:spPr>
          <a:xfrm>
            <a:off x="1289921" y="2876916"/>
            <a:ext cx="4962939" cy="2520462"/>
          </a:xfrm>
        </p:spPr>
        <p:txBody>
          <a:bodyPr>
            <a:normAutofit/>
          </a:bodyPr>
          <a:lstStyle/>
          <a:p>
            <a:r>
              <a:rPr lang="es-ES" b="1" dirty="0"/>
              <a:t>La biotina es esencial para el crecimiento celular, la generación de ácidos grasos y el metabolismo de aminoácidos.</a:t>
            </a:r>
            <a:endParaRPr lang="es-419" b="1" dirty="0"/>
          </a:p>
          <a:p>
            <a:r>
              <a:rPr lang="es-419" b="1" dirty="0"/>
              <a:t>Aplicación: </a:t>
            </a:r>
            <a:r>
              <a:rPr lang="es-419" dirty="0"/>
              <a:t> Caída del cabello, cabellos secos, dermatitis seborreica.</a:t>
            </a:r>
            <a:endParaRPr lang="es-419" b="1" dirty="0"/>
          </a:p>
        </p:txBody>
      </p:sp>
      <p:pic>
        <p:nvPicPr>
          <p:cNvPr id="10242" name="Picture 2" descr="Biotin. Fórmula nutritiva. Ampolla de 2 ml. | Viales Clásicos | Mesoterapia  Transdérmica | Material Médico Estético">
            <a:extLst>
              <a:ext uri="{FF2B5EF4-FFF2-40B4-BE49-F238E27FC236}">
                <a16:creationId xmlns:a16="http://schemas.microsoft.com/office/drawing/2014/main" id="{D7CAFC65-ABDC-441B-80F5-788D96BC4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966" y="2407723"/>
            <a:ext cx="3097823" cy="3697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419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827865-13CE-B59B-BF6B-B80EEB668F31}"/>
              </a:ext>
            </a:extLst>
          </p:cNvPr>
          <p:cNvSpPr txBox="1"/>
          <p:nvPr/>
        </p:nvSpPr>
        <p:spPr>
          <a:xfrm>
            <a:off x="2757715" y="707963"/>
            <a:ext cx="6096000" cy="584775"/>
          </a:xfrm>
          <a:prstGeom prst="rect">
            <a:avLst/>
          </a:prstGeom>
          <a:noFill/>
        </p:spPr>
        <p:txBody>
          <a:bodyPr wrap="square">
            <a:spAutoFit/>
          </a:bodyPr>
          <a:lstStyle/>
          <a:p>
            <a:pPr algn="ctr"/>
            <a:r>
              <a:rPr lang="es-ES" sz="3200" dirty="0"/>
              <a:t>Orígenes y desarrollo</a:t>
            </a:r>
          </a:p>
        </p:txBody>
      </p:sp>
      <p:sp>
        <p:nvSpPr>
          <p:cNvPr id="5" name="CuadroTexto 4">
            <a:extLst>
              <a:ext uri="{FF2B5EF4-FFF2-40B4-BE49-F238E27FC236}">
                <a16:creationId xmlns:a16="http://schemas.microsoft.com/office/drawing/2014/main" id="{B675F7BF-6B4E-F7E1-BDCE-F928999D2558}"/>
              </a:ext>
            </a:extLst>
          </p:cNvPr>
          <p:cNvSpPr txBox="1"/>
          <p:nvPr/>
        </p:nvSpPr>
        <p:spPr>
          <a:xfrm>
            <a:off x="2032000" y="2135057"/>
            <a:ext cx="7837714" cy="3693319"/>
          </a:xfrm>
          <a:prstGeom prst="rect">
            <a:avLst/>
          </a:prstGeom>
          <a:noFill/>
        </p:spPr>
        <p:txBody>
          <a:bodyPr wrap="square">
            <a:spAutoFit/>
          </a:bodyPr>
          <a:lstStyle/>
          <a:p>
            <a:r>
              <a:rPr lang="es-ES" dirty="0"/>
              <a:t>Los pioneros en la Química Medicinal como también se le conoce han sido Charles Pfizer y Charles </a:t>
            </a:r>
            <a:r>
              <a:rPr lang="es-ES" dirty="0" err="1"/>
              <a:t>Erhart</a:t>
            </a:r>
            <a:r>
              <a:rPr lang="es-ES" dirty="0"/>
              <a:t> fundadores de Pfizer Inc. han buscado la cura y el alivio para diversos males en todo el mundo, hoy en día sus laboratorios son los más grandes en el mundo, sin dejar de lado las demás compañías farmacéuticas, pero gracias a los métodos de estos dos científicos se sintetizaron muchos elementos como por ejemplo el yodo y el alcanfor. Los males e infecciones que han atacado a la humanidad en el pasar del tiempo hizo que un grupo de estudiosos se dedicara a buscar más curas que el exterminio y el tiempo, ante los efectos que tenían muchas plantas en las enfermedades, tomaron la decisión de sintetizar éstos en pastillas y remedios al alcance de todos. La Química Farmacéutica ha sido muy social desde sus inicios, siempre en búsqueda de la solución a muchos males.</a:t>
            </a:r>
          </a:p>
        </p:txBody>
      </p:sp>
    </p:spTree>
    <p:extLst>
      <p:ext uri="{BB962C8B-B14F-4D97-AF65-F5344CB8AC3E}">
        <p14:creationId xmlns:p14="http://schemas.microsoft.com/office/powerpoint/2010/main" val="355889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554E23-B2D6-400D-B2BE-DBF45942B586}"/>
              </a:ext>
            </a:extLst>
          </p:cNvPr>
          <p:cNvSpPr>
            <a:spLocks noGrp="1"/>
          </p:cNvSpPr>
          <p:nvPr>
            <p:ph type="title"/>
          </p:nvPr>
        </p:nvSpPr>
        <p:spPr>
          <a:xfrm>
            <a:off x="762000" y="753917"/>
            <a:ext cx="9613861" cy="1080938"/>
          </a:xfrm>
        </p:spPr>
        <p:txBody>
          <a:bodyPr/>
          <a:lstStyle/>
          <a:p>
            <a:pPr algn="ctr"/>
            <a:r>
              <a:rPr lang="es-419" dirty="0"/>
              <a:t>Ácido Pantoténico </a:t>
            </a:r>
          </a:p>
        </p:txBody>
      </p:sp>
      <p:sp>
        <p:nvSpPr>
          <p:cNvPr id="3" name="Marcador de contenido 2">
            <a:extLst>
              <a:ext uri="{FF2B5EF4-FFF2-40B4-BE49-F238E27FC236}">
                <a16:creationId xmlns:a16="http://schemas.microsoft.com/office/drawing/2014/main" id="{928CB050-A057-4AD5-A8EB-247B93194E22}"/>
              </a:ext>
            </a:extLst>
          </p:cNvPr>
          <p:cNvSpPr>
            <a:spLocks noGrp="1"/>
          </p:cNvSpPr>
          <p:nvPr>
            <p:ph idx="1"/>
          </p:nvPr>
        </p:nvSpPr>
        <p:spPr>
          <a:xfrm>
            <a:off x="1252330" y="2532635"/>
            <a:ext cx="4923183" cy="3818083"/>
          </a:xfrm>
        </p:spPr>
        <p:txBody>
          <a:bodyPr>
            <a:normAutofit/>
          </a:bodyPr>
          <a:lstStyle/>
          <a:p>
            <a:r>
              <a:rPr lang="es-419" dirty="0"/>
              <a:t>Promueve la síntesis de glutatión , esencial para las raíces pilosas y la piel (alimentación, fijación de humedad), protección del estrés oxidativo y de la radiación UV, antiviral, antiinflamatorio, proliferación de fibroblastos, activa cicatrización.</a:t>
            </a:r>
          </a:p>
          <a:p>
            <a:r>
              <a:rPr lang="es-419" b="1" dirty="0"/>
              <a:t>Aplicación: </a:t>
            </a:r>
            <a:r>
              <a:rPr lang="es-419" dirty="0"/>
              <a:t>Alopecia</a:t>
            </a:r>
            <a:endParaRPr lang="es-419" b="1" dirty="0"/>
          </a:p>
        </p:txBody>
      </p:sp>
      <p:pic>
        <p:nvPicPr>
          <p:cNvPr id="11268" name="Picture 4" descr="Tecmedical Alopecia | Tratamientos capilares Medellin | Tratamientos para  el Cabello Medellin | Tratamientos para el Crecimiento del Cabello Medellin  | Tratamientos para la Caida del Cabello Medellin | Tratatamientos para la">
            <a:extLst>
              <a:ext uri="{FF2B5EF4-FFF2-40B4-BE49-F238E27FC236}">
                <a16:creationId xmlns:a16="http://schemas.microsoft.com/office/drawing/2014/main" id="{4283FBA9-8394-44D0-B864-6B4BDE516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432" y="2039363"/>
            <a:ext cx="3267075" cy="431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7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875AC-DB76-4C13-9033-B814F58810E6}"/>
              </a:ext>
            </a:extLst>
          </p:cNvPr>
          <p:cNvSpPr>
            <a:spLocks noGrp="1"/>
          </p:cNvSpPr>
          <p:nvPr>
            <p:ph type="title"/>
          </p:nvPr>
        </p:nvSpPr>
        <p:spPr/>
        <p:txBody>
          <a:bodyPr/>
          <a:lstStyle/>
          <a:p>
            <a:pPr algn="ctr"/>
            <a:r>
              <a:rPr lang="es-419" dirty="0"/>
              <a:t>Péptidos Cupríferos</a:t>
            </a:r>
          </a:p>
        </p:txBody>
      </p:sp>
      <p:sp>
        <p:nvSpPr>
          <p:cNvPr id="3" name="Marcador de contenido 2">
            <a:extLst>
              <a:ext uri="{FF2B5EF4-FFF2-40B4-BE49-F238E27FC236}">
                <a16:creationId xmlns:a16="http://schemas.microsoft.com/office/drawing/2014/main" id="{96986485-099D-4263-B1AD-33B34692A69A}"/>
              </a:ext>
            </a:extLst>
          </p:cNvPr>
          <p:cNvSpPr>
            <a:spLocks noGrp="1"/>
          </p:cNvSpPr>
          <p:nvPr>
            <p:ph idx="1"/>
          </p:nvPr>
        </p:nvSpPr>
        <p:spPr>
          <a:xfrm>
            <a:off x="1091139" y="3012734"/>
            <a:ext cx="4713313" cy="2686962"/>
          </a:xfrm>
        </p:spPr>
        <p:txBody>
          <a:bodyPr>
            <a:normAutofit lnSpcReduction="10000"/>
          </a:bodyPr>
          <a:lstStyle/>
          <a:p>
            <a:r>
              <a:rPr lang="es-419" dirty="0"/>
              <a:t>Reducen la actividad de la 5ª-reductasa en el folículo piloso y , por lo tanto, pueden contrarrestar la caída del cabello mediante un mayor nivel local de testosterona, aplicable en hombre y mujeres.</a:t>
            </a:r>
          </a:p>
          <a:p>
            <a:r>
              <a:rPr lang="es-419" b="1" dirty="0"/>
              <a:t>Aplicación: </a:t>
            </a:r>
            <a:r>
              <a:rPr lang="es-419" dirty="0"/>
              <a:t>Alopecia </a:t>
            </a:r>
            <a:r>
              <a:rPr lang="es-419" dirty="0" err="1"/>
              <a:t>andrógena</a:t>
            </a:r>
            <a:endParaRPr lang="es-419" b="1" dirty="0"/>
          </a:p>
        </p:txBody>
      </p:sp>
      <p:pic>
        <p:nvPicPr>
          <p:cNvPr id="12290" name="Picture 2" descr="Mesoline Hair (5x5ml vials) - Euro Medical Care">
            <a:extLst>
              <a:ext uri="{FF2B5EF4-FFF2-40B4-BE49-F238E27FC236}">
                <a16:creationId xmlns:a16="http://schemas.microsoft.com/office/drawing/2014/main" id="{1E00AD4A-A2B2-4D44-BAF9-40D8E22C7B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86" b="21002"/>
          <a:stretch/>
        </p:blipFill>
        <p:spPr bwMode="auto">
          <a:xfrm>
            <a:off x="6944141" y="2224532"/>
            <a:ext cx="4435016" cy="2911643"/>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F3CDDAD1-9DDF-440B-8AB3-EB4A134302D4}"/>
              </a:ext>
            </a:extLst>
          </p:cNvPr>
          <p:cNvSpPr txBox="1"/>
          <p:nvPr/>
        </p:nvSpPr>
        <p:spPr>
          <a:xfrm>
            <a:off x="7076662" y="5277822"/>
            <a:ext cx="4701764" cy="1200329"/>
          </a:xfrm>
          <a:prstGeom prst="rect">
            <a:avLst/>
          </a:prstGeom>
          <a:noFill/>
        </p:spPr>
        <p:txBody>
          <a:bodyPr wrap="square">
            <a:spAutoFit/>
          </a:bodyPr>
          <a:lstStyle/>
          <a:p>
            <a:r>
              <a:rPr lang="es-ES" dirty="0"/>
              <a:t>Las 5-alfa reductasas, son enzimas involucradas en el metabolismo de esteroides. Tienen un papel importante en el metabolismo de andrógenos y estrógenos</a:t>
            </a:r>
          </a:p>
        </p:txBody>
      </p:sp>
    </p:spTree>
    <p:extLst>
      <p:ext uri="{BB962C8B-B14F-4D97-AF65-F5344CB8AC3E}">
        <p14:creationId xmlns:p14="http://schemas.microsoft.com/office/powerpoint/2010/main" val="373723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8862E-8019-442E-A933-A830336EB841}"/>
              </a:ext>
            </a:extLst>
          </p:cNvPr>
          <p:cNvSpPr>
            <a:spLocks noGrp="1"/>
          </p:cNvSpPr>
          <p:nvPr>
            <p:ph type="title"/>
          </p:nvPr>
        </p:nvSpPr>
        <p:spPr/>
        <p:txBody>
          <a:bodyPr/>
          <a:lstStyle/>
          <a:p>
            <a:pPr algn="ctr"/>
            <a:r>
              <a:rPr lang="es-419" dirty="0"/>
              <a:t>Taurina</a:t>
            </a:r>
          </a:p>
        </p:txBody>
      </p:sp>
      <p:sp>
        <p:nvSpPr>
          <p:cNvPr id="3" name="Marcador de contenido 2">
            <a:extLst>
              <a:ext uri="{FF2B5EF4-FFF2-40B4-BE49-F238E27FC236}">
                <a16:creationId xmlns:a16="http://schemas.microsoft.com/office/drawing/2014/main" id="{12CDBC18-6042-4AB1-AAFE-25458FFB494A}"/>
              </a:ext>
            </a:extLst>
          </p:cNvPr>
          <p:cNvSpPr>
            <a:spLocks noGrp="1"/>
          </p:cNvSpPr>
          <p:nvPr>
            <p:ph idx="1"/>
          </p:nvPr>
        </p:nvSpPr>
        <p:spPr>
          <a:xfrm>
            <a:off x="5962502" y="2654925"/>
            <a:ext cx="4726566" cy="3599316"/>
          </a:xfrm>
        </p:spPr>
        <p:txBody>
          <a:bodyPr/>
          <a:lstStyle/>
          <a:p>
            <a:r>
              <a:rPr lang="es-419" dirty="0"/>
              <a:t>Es antioxidante, antiinflamatorio, protector de los vasos sanguíneos, estimula los queratinocitos, síntesis de colágeno y almacenamiento de humedad en la piel.</a:t>
            </a:r>
          </a:p>
          <a:p>
            <a:r>
              <a:rPr lang="es-419" b="1" dirty="0"/>
              <a:t>Aplicación: </a:t>
            </a:r>
            <a:r>
              <a:rPr lang="es-419" dirty="0" err="1"/>
              <a:t>Antiedad</a:t>
            </a:r>
            <a:r>
              <a:rPr lang="es-419" dirty="0"/>
              <a:t>, alopecia, lipólisis</a:t>
            </a:r>
            <a:endParaRPr lang="es-419" b="1" dirty="0"/>
          </a:p>
        </p:txBody>
      </p:sp>
      <p:pic>
        <p:nvPicPr>
          <p:cNvPr id="4" name="Picture 2" descr="Taurine. Fórmula antioxidante | Mesoterapia Transdérmica | Viales Clásicos  | Mesoterapia Transdérmica | Material Médico Estético">
            <a:extLst>
              <a:ext uri="{FF2B5EF4-FFF2-40B4-BE49-F238E27FC236}">
                <a16:creationId xmlns:a16="http://schemas.microsoft.com/office/drawing/2014/main" id="{47D40708-93D7-4330-823A-F520A919D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65" t="27175" b="23261"/>
          <a:stretch/>
        </p:blipFill>
        <p:spPr bwMode="auto">
          <a:xfrm>
            <a:off x="1793047" y="2511286"/>
            <a:ext cx="3517656" cy="3239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763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ACFE8E-5600-4B08-9721-6E8FFCD1A0CE}"/>
              </a:ext>
            </a:extLst>
          </p:cNvPr>
          <p:cNvSpPr>
            <a:spLocks noGrp="1"/>
          </p:cNvSpPr>
          <p:nvPr>
            <p:ph type="title"/>
          </p:nvPr>
        </p:nvSpPr>
        <p:spPr/>
        <p:txBody>
          <a:bodyPr>
            <a:normAutofit fontScale="90000"/>
          </a:bodyPr>
          <a:lstStyle/>
          <a:p>
            <a:r>
              <a:rPr lang="es-EC" sz="4400" dirty="0"/>
              <a:t>PLASMA RICO EN PLAQUETAS (PRP)</a:t>
            </a:r>
            <a:br>
              <a:rPr lang="es-EC" sz="4400" dirty="0"/>
            </a:br>
            <a:endParaRPr lang="es-419" dirty="0"/>
          </a:p>
        </p:txBody>
      </p:sp>
      <p:pic>
        <p:nvPicPr>
          <p:cNvPr id="27650" name="Picture 2" descr="PRP: Una técnica regenerativa que va más allá de la medicina estética –  Punto Clínico">
            <a:extLst>
              <a:ext uri="{FF2B5EF4-FFF2-40B4-BE49-F238E27FC236}">
                <a16:creationId xmlns:a16="http://schemas.microsoft.com/office/drawing/2014/main" id="{6D4948F4-A412-43BF-8789-3E4BD2E686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r="50000"/>
          <a:stretch/>
        </p:blipFill>
        <p:spPr bwMode="auto">
          <a:xfrm>
            <a:off x="6930887" y="2610825"/>
            <a:ext cx="4287079" cy="3679624"/>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2CA36C33-85B2-49C7-9444-4DE5387DA006}"/>
              </a:ext>
            </a:extLst>
          </p:cNvPr>
          <p:cNvSpPr txBox="1"/>
          <p:nvPr/>
        </p:nvSpPr>
        <p:spPr>
          <a:xfrm>
            <a:off x="774170" y="2610825"/>
            <a:ext cx="5467604" cy="3785652"/>
          </a:xfrm>
          <a:prstGeom prst="rect">
            <a:avLst/>
          </a:prstGeom>
          <a:noFill/>
        </p:spPr>
        <p:txBody>
          <a:bodyPr wrap="square">
            <a:spAutoFit/>
          </a:bodyPr>
          <a:lstStyle/>
          <a:p>
            <a:r>
              <a:rPr lang="es-ES" sz="2000" dirty="0"/>
              <a:t>Potencia la luminosidad de tu rostro y aumenta la tersura de la piel de la forma más natural. Este tratamiento rejuvenecedor de mesoterapia con factores de crecimiento (PRP) consiste en inyectar el plasma rico en plaquetas (factores de crecimiento) de la propia sangre del paciente directamente sobre la piel. El plasma estimula la propia regeneración de las células de la piel y aumenta la producción natural de colágeno y elastina. El rostro recupera la vitalidad y la luminosidad de una piel joven.</a:t>
            </a:r>
          </a:p>
        </p:txBody>
      </p:sp>
    </p:spTree>
    <p:extLst>
      <p:ext uri="{BB962C8B-B14F-4D97-AF65-F5344CB8AC3E}">
        <p14:creationId xmlns:p14="http://schemas.microsoft.com/office/powerpoint/2010/main" val="1984578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9013D5-5496-406F-9E42-42DBFA8DABD1}"/>
              </a:ext>
            </a:extLst>
          </p:cNvPr>
          <p:cNvSpPr>
            <a:spLocks noGrp="1"/>
          </p:cNvSpPr>
          <p:nvPr>
            <p:ph type="title"/>
          </p:nvPr>
        </p:nvSpPr>
        <p:spPr>
          <a:xfrm>
            <a:off x="231913" y="967409"/>
            <a:ext cx="10668000" cy="669234"/>
          </a:xfrm>
        </p:spPr>
        <p:txBody>
          <a:bodyPr>
            <a:normAutofit fontScale="90000"/>
          </a:bodyPr>
          <a:lstStyle/>
          <a:p>
            <a:pPr algn="ctr"/>
            <a:r>
              <a:rPr lang="es-EC" b="1" dirty="0"/>
              <a:t>Beneficios </a:t>
            </a:r>
            <a:br>
              <a:rPr lang="es-EC" sz="3200" b="1" dirty="0"/>
            </a:br>
            <a:endParaRPr lang="es-419" sz="3200" dirty="0"/>
          </a:p>
        </p:txBody>
      </p:sp>
      <p:sp>
        <p:nvSpPr>
          <p:cNvPr id="3" name="Marcador de contenido 2">
            <a:extLst>
              <a:ext uri="{FF2B5EF4-FFF2-40B4-BE49-F238E27FC236}">
                <a16:creationId xmlns:a16="http://schemas.microsoft.com/office/drawing/2014/main" id="{127ADCC3-44D7-41EE-A2EE-E95681A7C05C}"/>
              </a:ext>
            </a:extLst>
          </p:cNvPr>
          <p:cNvSpPr>
            <a:spLocks noGrp="1"/>
          </p:cNvSpPr>
          <p:nvPr>
            <p:ph idx="1"/>
          </p:nvPr>
        </p:nvSpPr>
        <p:spPr>
          <a:xfrm>
            <a:off x="5128593" y="2511286"/>
            <a:ext cx="6301407" cy="4008783"/>
          </a:xfrm>
        </p:spPr>
        <p:txBody>
          <a:bodyPr>
            <a:normAutofit/>
          </a:bodyPr>
          <a:lstStyle/>
          <a:p>
            <a:pPr fontAlgn="base"/>
            <a:r>
              <a:rPr lang="es-EC" sz="2000" i="0" dirty="0">
                <a:solidFill>
                  <a:schemeClr val="tx1"/>
                </a:solidFill>
              </a:rPr>
              <a:t>Se eliminan los estigmas del envejecimiento cutáneo.</a:t>
            </a:r>
          </a:p>
          <a:p>
            <a:pPr fontAlgn="base"/>
            <a:r>
              <a:rPr lang="es-EC" sz="2000" i="0" dirty="0">
                <a:solidFill>
                  <a:schemeClr val="tx1"/>
                </a:solidFill>
              </a:rPr>
              <a:t>Actúa en contra del proceso de oxidación celular.</a:t>
            </a:r>
          </a:p>
          <a:p>
            <a:pPr fontAlgn="base"/>
            <a:r>
              <a:rPr lang="es-EC" sz="2000" i="0" dirty="0">
                <a:solidFill>
                  <a:schemeClr val="tx1"/>
                </a:solidFill>
              </a:rPr>
              <a:t>Mejora la luminosidad facial.</a:t>
            </a:r>
          </a:p>
          <a:p>
            <a:pPr fontAlgn="base"/>
            <a:r>
              <a:rPr lang="es-EC" sz="2000" i="0" dirty="0">
                <a:solidFill>
                  <a:schemeClr val="tx1"/>
                </a:solidFill>
              </a:rPr>
              <a:t>Disminuye las arrugas finas.</a:t>
            </a:r>
          </a:p>
          <a:p>
            <a:pPr fontAlgn="base"/>
            <a:r>
              <a:rPr lang="es-EC" sz="2000" i="0" dirty="0">
                <a:solidFill>
                  <a:schemeClr val="tx1"/>
                </a:solidFill>
              </a:rPr>
              <a:t>Retrae las zonas que presentan flaccidez.</a:t>
            </a:r>
          </a:p>
          <a:p>
            <a:pPr fontAlgn="base"/>
            <a:r>
              <a:rPr lang="es-EC" sz="2000" i="0" dirty="0">
                <a:solidFill>
                  <a:schemeClr val="tx1"/>
                </a:solidFill>
              </a:rPr>
              <a:t>Los resultados son apreciables desde los primeros días y es máxima a los 20/30 días.</a:t>
            </a:r>
          </a:p>
        </p:txBody>
      </p:sp>
      <p:pic>
        <p:nvPicPr>
          <p:cNvPr id="4" name="Imagen 3">
            <a:extLst>
              <a:ext uri="{FF2B5EF4-FFF2-40B4-BE49-F238E27FC236}">
                <a16:creationId xmlns:a16="http://schemas.microsoft.com/office/drawing/2014/main" id="{2768F9BD-83D2-4857-9F42-7264B4C6CE4A}"/>
              </a:ext>
            </a:extLst>
          </p:cNvPr>
          <p:cNvPicPr>
            <a:picLocks noChangeAspect="1"/>
          </p:cNvPicPr>
          <p:nvPr/>
        </p:nvPicPr>
        <p:blipFill>
          <a:blip r:embed="rId2"/>
          <a:stretch>
            <a:fillRect/>
          </a:stretch>
        </p:blipFill>
        <p:spPr>
          <a:xfrm>
            <a:off x="762000" y="2263494"/>
            <a:ext cx="3492284" cy="4008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5873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CB1A7-5288-48A3-A8E5-91751A85124F}"/>
              </a:ext>
            </a:extLst>
          </p:cNvPr>
          <p:cNvSpPr>
            <a:spLocks noGrp="1"/>
          </p:cNvSpPr>
          <p:nvPr>
            <p:ph type="title"/>
          </p:nvPr>
        </p:nvSpPr>
        <p:spPr>
          <a:xfrm>
            <a:off x="0" y="721965"/>
            <a:ext cx="8902148" cy="1081293"/>
          </a:xfrm>
        </p:spPr>
        <p:txBody>
          <a:bodyPr>
            <a:normAutofit/>
          </a:bodyPr>
          <a:lstStyle/>
          <a:p>
            <a:pPr algn="ctr"/>
            <a:r>
              <a:rPr lang="es-PE" sz="4800" b="1" dirty="0"/>
              <a:t>Líneas de Langer</a:t>
            </a:r>
            <a:endParaRPr lang="es-EC" sz="4800" b="1" dirty="0"/>
          </a:p>
        </p:txBody>
      </p:sp>
      <p:sp>
        <p:nvSpPr>
          <p:cNvPr id="4" name="Marcador de contenido 3">
            <a:extLst>
              <a:ext uri="{FF2B5EF4-FFF2-40B4-BE49-F238E27FC236}">
                <a16:creationId xmlns:a16="http://schemas.microsoft.com/office/drawing/2014/main" id="{67FDF5EB-F9D7-489F-8386-1CCA215C7BA8}"/>
              </a:ext>
            </a:extLst>
          </p:cNvPr>
          <p:cNvSpPr>
            <a:spLocks noGrp="1"/>
          </p:cNvSpPr>
          <p:nvPr>
            <p:ph idx="1"/>
          </p:nvPr>
        </p:nvSpPr>
        <p:spPr>
          <a:xfrm>
            <a:off x="395816" y="2141879"/>
            <a:ext cx="6190513" cy="5193200"/>
          </a:xfrm>
        </p:spPr>
        <p:txBody>
          <a:bodyPr>
            <a:normAutofit fontScale="92500"/>
          </a:bodyPr>
          <a:lstStyle/>
          <a:p>
            <a:r>
              <a:rPr lang="es-PE" sz="2400" dirty="0"/>
              <a:t>La piel, debido a la organización de las fibras colágenas, presenta zonas donde la elasticidad normal se ejerce con menos fuerza. Las líneas que se forman en estas zonas se denominan líneas de menor tensión de la piel o líneas de Langer. Normalmente se corresponden con las arrugas y son perpendiculares a la contracción de los músculos de la región.</a:t>
            </a:r>
          </a:p>
          <a:p>
            <a:r>
              <a:rPr lang="es-PE" sz="2400" dirty="0"/>
              <a:t>Las incisiones electivas deben seguir las Líneas de Langer para que la cicatriz sea más favorable. </a:t>
            </a:r>
            <a:endParaRPr lang="es-EC" sz="2400" dirty="0"/>
          </a:p>
        </p:txBody>
      </p:sp>
      <p:pic>
        <p:nvPicPr>
          <p:cNvPr id="5" name="Imagen 4">
            <a:hlinkClick r:id="rId2"/>
            <a:extLst>
              <a:ext uri="{FF2B5EF4-FFF2-40B4-BE49-F238E27FC236}">
                <a16:creationId xmlns:a16="http://schemas.microsoft.com/office/drawing/2014/main" id="{AA9CF533-97F5-43AE-8AFF-7F88464A24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43749" y="3429000"/>
            <a:ext cx="4210050" cy="3210618"/>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475374B5-E733-40EC-916E-7B7C0518DD4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9691" r="2" b="4981"/>
          <a:stretch/>
        </p:blipFill>
        <p:spPr bwMode="auto">
          <a:xfrm>
            <a:off x="6829764" y="1974574"/>
            <a:ext cx="4838021" cy="1454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447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19756-7866-4137-AF40-BB86F691BB58}"/>
              </a:ext>
            </a:extLst>
          </p:cNvPr>
          <p:cNvSpPr>
            <a:spLocks noGrp="1"/>
          </p:cNvSpPr>
          <p:nvPr>
            <p:ph type="title"/>
          </p:nvPr>
        </p:nvSpPr>
        <p:spPr>
          <a:xfrm>
            <a:off x="762000" y="309425"/>
            <a:ext cx="10668000" cy="1524000"/>
          </a:xfrm>
        </p:spPr>
        <p:txBody>
          <a:bodyPr/>
          <a:lstStyle/>
          <a:p>
            <a:pPr algn="ctr"/>
            <a:r>
              <a:rPr lang="es-419" dirty="0"/>
              <a:t>Agujas</a:t>
            </a:r>
          </a:p>
        </p:txBody>
      </p:sp>
      <p:sp>
        <p:nvSpPr>
          <p:cNvPr id="3" name="Marcador de contenido 2">
            <a:extLst>
              <a:ext uri="{FF2B5EF4-FFF2-40B4-BE49-F238E27FC236}">
                <a16:creationId xmlns:a16="http://schemas.microsoft.com/office/drawing/2014/main" id="{168F14CB-6E9B-4700-9FA1-E5B157C8CCCF}"/>
              </a:ext>
            </a:extLst>
          </p:cNvPr>
          <p:cNvSpPr>
            <a:spLocks noGrp="1"/>
          </p:cNvSpPr>
          <p:nvPr>
            <p:ph idx="1"/>
          </p:nvPr>
        </p:nvSpPr>
        <p:spPr>
          <a:xfrm>
            <a:off x="410896" y="2619135"/>
            <a:ext cx="6109251" cy="3818083"/>
          </a:xfrm>
        </p:spPr>
        <p:txBody>
          <a:bodyPr>
            <a:normAutofit/>
          </a:bodyPr>
          <a:lstStyle/>
          <a:p>
            <a:r>
              <a:rPr lang="es-419" dirty="0"/>
              <a:t>Aguja de Mesoterapia 30G de media pulgada o de 1 pulgada de largo. </a:t>
            </a:r>
          </a:p>
          <a:p>
            <a:r>
              <a:rPr lang="es-419" dirty="0"/>
              <a:t>Se puede utilizar agujas de menor diámetro como 31G, etc.</a:t>
            </a:r>
          </a:p>
          <a:p>
            <a:r>
              <a:rPr lang="es-419" dirty="0"/>
              <a:t>Jeringuillas: 1cc, 3cc, 5cc, 10cc, sin embargo por el manejo más controlado se utiliza de 1cc.</a:t>
            </a:r>
          </a:p>
        </p:txBody>
      </p:sp>
      <p:pic>
        <p:nvPicPr>
          <p:cNvPr id="4" name="Imagen 3">
            <a:extLst>
              <a:ext uri="{FF2B5EF4-FFF2-40B4-BE49-F238E27FC236}">
                <a16:creationId xmlns:a16="http://schemas.microsoft.com/office/drawing/2014/main" id="{5C634111-23D1-4022-A440-6A4F37618396}"/>
              </a:ext>
            </a:extLst>
          </p:cNvPr>
          <p:cNvPicPr>
            <a:picLocks noChangeAspect="1"/>
          </p:cNvPicPr>
          <p:nvPr/>
        </p:nvPicPr>
        <p:blipFill>
          <a:blip r:embed="rId2"/>
          <a:stretch>
            <a:fillRect/>
          </a:stretch>
        </p:blipFill>
        <p:spPr>
          <a:xfrm>
            <a:off x="6796829" y="2176670"/>
            <a:ext cx="4918092" cy="2504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6" name="Picture 2" descr="Jeringa de tuberculina 1 cc con aguja de 27G X 5/8&quot;">
            <a:extLst>
              <a:ext uri="{FF2B5EF4-FFF2-40B4-BE49-F238E27FC236}">
                <a16:creationId xmlns:a16="http://schemas.microsoft.com/office/drawing/2014/main" id="{E831DB05-9EB7-48AC-AF04-79A37089BE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35" t="41391" r="6870" b="41914"/>
          <a:stretch/>
        </p:blipFill>
        <p:spPr bwMode="auto">
          <a:xfrm>
            <a:off x="6730645" y="4931809"/>
            <a:ext cx="5050459" cy="1044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009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87D03-9622-4C1A-9E14-40BF4CB83C07}"/>
              </a:ext>
            </a:extLst>
          </p:cNvPr>
          <p:cNvSpPr>
            <a:spLocks noGrp="1"/>
          </p:cNvSpPr>
          <p:nvPr>
            <p:ph type="title"/>
          </p:nvPr>
        </p:nvSpPr>
        <p:spPr>
          <a:xfrm>
            <a:off x="3899452" y="389758"/>
            <a:ext cx="4393095" cy="1524000"/>
          </a:xfrm>
        </p:spPr>
        <p:txBody>
          <a:bodyPr/>
          <a:lstStyle/>
          <a:p>
            <a:r>
              <a:rPr lang="es-419" dirty="0" err="1"/>
              <a:t>Dermapen</a:t>
            </a:r>
            <a:endParaRPr lang="es-419" dirty="0"/>
          </a:p>
        </p:txBody>
      </p:sp>
      <p:sp>
        <p:nvSpPr>
          <p:cNvPr id="3" name="Marcador de contenido 2">
            <a:extLst>
              <a:ext uri="{FF2B5EF4-FFF2-40B4-BE49-F238E27FC236}">
                <a16:creationId xmlns:a16="http://schemas.microsoft.com/office/drawing/2014/main" id="{D7B2C59F-C857-41A7-8628-3B4166D21BD2}"/>
              </a:ext>
            </a:extLst>
          </p:cNvPr>
          <p:cNvSpPr>
            <a:spLocks noGrp="1"/>
          </p:cNvSpPr>
          <p:nvPr>
            <p:ph idx="1"/>
          </p:nvPr>
        </p:nvSpPr>
        <p:spPr>
          <a:xfrm>
            <a:off x="4906774" y="2350014"/>
            <a:ext cx="6592957" cy="3818083"/>
          </a:xfrm>
        </p:spPr>
        <p:txBody>
          <a:bodyPr>
            <a:normAutofit fontScale="92500"/>
          </a:bodyPr>
          <a:lstStyle/>
          <a:p>
            <a:r>
              <a:rPr lang="es-419" dirty="0"/>
              <a:t>El </a:t>
            </a:r>
            <a:r>
              <a:rPr lang="es-419" dirty="0" err="1"/>
              <a:t>dermapen</a:t>
            </a:r>
            <a:r>
              <a:rPr lang="es-419" dirty="0"/>
              <a:t> consiste en un equipo que realiza </a:t>
            </a:r>
            <a:r>
              <a:rPr lang="es-419" dirty="0" err="1"/>
              <a:t>microperforaciones</a:t>
            </a:r>
            <a:r>
              <a:rPr lang="es-419" dirty="0"/>
              <a:t> en la piel y </a:t>
            </a:r>
            <a:r>
              <a:rPr lang="es-419" dirty="0" err="1"/>
              <a:t>atyraves</a:t>
            </a:r>
            <a:r>
              <a:rPr lang="es-419" dirty="0"/>
              <a:t> de estas </a:t>
            </a:r>
            <a:r>
              <a:rPr lang="es-419" dirty="0" err="1"/>
              <a:t>microperforaciones</a:t>
            </a:r>
            <a:r>
              <a:rPr lang="es-419" dirty="0"/>
              <a:t> introducimos el principio que nos interese</a:t>
            </a:r>
          </a:p>
          <a:p>
            <a:r>
              <a:rPr lang="es-419" dirty="0"/>
              <a:t>Es un </a:t>
            </a:r>
            <a:r>
              <a:rPr lang="es-MX" b="0" i="0" dirty="0">
                <a:effectLst/>
                <a:latin typeface="Lato"/>
              </a:rPr>
              <a:t>dispositivo compuesto por múltiples </a:t>
            </a:r>
            <a:r>
              <a:rPr lang="es-MX" b="0" i="0" dirty="0" err="1">
                <a:effectLst/>
                <a:latin typeface="Lato"/>
              </a:rPr>
              <a:t>micro-agujas</a:t>
            </a:r>
            <a:r>
              <a:rPr lang="es-MX" b="0" i="0" dirty="0">
                <a:effectLst/>
                <a:latin typeface="Lato"/>
              </a:rPr>
              <a:t> y sirve para afirmar, levantar y rejuvenecer la piel, es un sistema de penetración transdérmica. Es una especie de bolígrafo que realiza mecánica y continuamente microscópicos agujeros de longitud seleccionable. </a:t>
            </a:r>
            <a:br>
              <a:rPr lang="es-MX" dirty="0"/>
            </a:br>
            <a:endParaRPr lang="es-419" dirty="0"/>
          </a:p>
        </p:txBody>
      </p:sp>
      <p:pic>
        <p:nvPicPr>
          <p:cNvPr id="4" name="Imagen 3">
            <a:extLst>
              <a:ext uri="{FF2B5EF4-FFF2-40B4-BE49-F238E27FC236}">
                <a16:creationId xmlns:a16="http://schemas.microsoft.com/office/drawing/2014/main" id="{A85638BF-5B6C-4A5C-8A95-0BA427874E30}"/>
              </a:ext>
            </a:extLst>
          </p:cNvPr>
          <p:cNvPicPr>
            <a:picLocks noChangeAspect="1"/>
          </p:cNvPicPr>
          <p:nvPr/>
        </p:nvPicPr>
        <p:blipFill>
          <a:blip r:embed="rId2"/>
          <a:stretch>
            <a:fillRect/>
          </a:stretch>
        </p:blipFill>
        <p:spPr>
          <a:xfrm>
            <a:off x="381157" y="2350014"/>
            <a:ext cx="4525617" cy="3381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762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0DE2E-AF39-44F8-B297-377DD8C8E0A2}"/>
              </a:ext>
            </a:extLst>
          </p:cNvPr>
          <p:cNvSpPr>
            <a:spLocks noGrp="1"/>
          </p:cNvSpPr>
          <p:nvPr>
            <p:ph type="title"/>
          </p:nvPr>
        </p:nvSpPr>
        <p:spPr/>
        <p:txBody>
          <a:bodyPr/>
          <a:lstStyle/>
          <a:p>
            <a:endParaRPr lang="es-ES"/>
          </a:p>
        </p:txBody>
      </p:sp>
      <p:pic>
        <p:nvPicPr>
          <p:cNvPr id="4" name="Picture 4" descr="Mesoterapia facial, qué es y para qué sirve - Obes Corporación">
            <a:extLst>
              <a:ext uri="{FF2B5EF4-FFF2-40B4-BE49-F238E27FC236}">
                <a16:creationId xmlns:a16="http://schemas.microsoft.com/office/drawing/2014/main" id="{64F6FC41-BBB9-4CA5-AE08-40A6556B1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758" y="564846"/>
            <a:ext cx="7620000" cy="59237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B347318-C2A5-4A98-AE62-34FC357312D2}"/>
              </a:ext>
            </a:extLst>
          </p:cNvPr>
          <p:cNvPicPr>
            <a:picLocks noChangeAspect="1"/>
          </p:cNvPicPr>
          <p:nvPr/>
        </p:nvPicPr>
        <p:blipFill>
          <a:blip r:embed="rId3"/>
          <a:stretch>
            <a:fillRect/>
          </a:stretch>
        </p:blipFill>
        <p:spPr>
          <a:xfrm>
            <a:off x="680321" y="564846"/>
            <a:ext cx="2937522" cy="5923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588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4AD817-8DD7-4856-A697-1EE3C9809879}"/>
              </a:ext>
            </a:extLst>
          </p:cNvPr>
          <p:cNvPicPr>
            <a:picLocks noChangeAspect="1"/>
          </p:cNvPicPr>
          <p:nvPr/>
        </p:nvPicPr>
        <p:blipFill rotWithShape="1">
          <a:blip r:embed="rId2"/>
          <a:srcRect l="19024" t="16915" r="22872" b="6222"/>
          <a:stretch/>
        </p:blipFill>
        <p:spPr>
          <a:xfrm>
            <a:off x="609600" y="899886"/>
            <a:ext cx="7474226" cy="5558971"/>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C09E69BA-81C6-417B-951F-641787BB54F7}"/>
              </a:ext>
            </a:extLst>
          </p:cNvPr>
          <p:cNvPicPr>
            <a:picLocks noChangeAspect="1"/>
          </p:cNvPicPr>
          <p:nvPr/>
        </p:nvPicPr>
        <p:blipFill rotWithShape="1">
          <a:blip r:embed="rId3"/>
          <a:srcRect l="55953" t="31526" r="15000" b="19138"/>
          <a:stretch/>
        </p:blipFill>
        <p:spPr>
          <a:xfrm>
            <a:off x="7666384" y="3791325"/>
            <a:ext cx="4525616" cy="2667532"/>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E232207F-0E59-4105-824C-FA7896055A63}"/>
              </a:ext>
            </a:extLst>
          </p:cNvPr>
          <p:cNvPicPr>
            <a:picLocks noChangeAspect="1"/>
          </p:cNvPicPr>
          <p:nvPr/>
        </p:nvPicPr>
        <p:blipFill rotWithShape="1">
          <a:blip r:embed="rId4"/>
          <a:srcRect l="5238" t="57358" r="82976" b="18902"/>
          <a:stretch/>
        </p:blipFill>
        <p:spPr>
          <a:xfrm>
            <a:off x="7936001" y="1177737"/>
            <a:ext cx="3986381" cy="2038200"/>
          </a:xfrm>
          <a:prstGeom prst="rect">
            <a:avLst/>
          </a:prstGeom>
        </p:spPr>
      </p:pic>
    </p:spTree>
    <p:extLst>
      <p:ext uri="{BB962C8B-B14F-4D97-AF65-F5344CB8AC3E}">
        <p14:creationId xmlns:p14="http://schemas.microsoft.com/office/powerpoint/2010/main" val="105052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4ADF0F-3C85-6DA6-5B13-C1880B0AD181}"/>
              </a:ext>
            </a:extLst>
          </p:cNvPr>
          <p:cNvSpPr txBox="1"/>
          <p:nvPr/>
        </p:nvSpPr>
        <p:spPr>
          <a:xfrm>
            <a:off x="2714170" y="740527"/>
            <a:ext cx="6096000" cy="707886"/>
          </a:xfrm>
          <a:prstGeom prst="rect">
            <a:avLst/>
          </a:prstGeom>
          <a:noFill/>
        </p:spPr>
        <p:txBody>
          <a:bodyPr wrap="square">
            <a:spAutoFit/>
          </a:bodyPr>
          <a:lstStyle/>
          <a:p>
            <a:pPr algn="ctr"/>
            <a:r>
              <a:rPr lang="es-ES" sz="4000" dirty="0"/>
              <a:t>Química Farmacéutica</a:t>
            </a:r>
          </a:p>
        </p:txBody>
      </p:sp>
      <p:sp>
        <p:nvSpPr>
          <p:cNvPr id="5" name="CuadroTexto 4">
            <a:extLst>
              <a:ext uri="{FF2B5EF4-FFF2-40B4-BE49-F238E27FC236}">
                <a16:creationId xmlns:a16="http://schemas.microsoft.com/office/drawing/2014/main" id="{920B79E8-5880-B14D-C774-51FCE6B95F9D}"/>
              </a:ext>
            </a:extLst>
          </p:cNvPr>
          <p:cNvSpPr txBox="1"/>
          <p:nvPr/>
        </p:nvSpPr>
        <p:spPr>
          <a:xfrm>
            <a:off x="2336799" y="4380182"/>
            <a:ext cx="7257143" cy="1200329"/>
          </a:xfrm>
          <a:prstGeom prst="rect">
            <a:avLst/>
          </a:prstGeom>
          <a:noFill/>
        </p:spPr>
        <p:txBody>
          <a:bodyPr wrap="square">
            <a:spAutoFit/>
          </a:bodyPr>
          <a:lstStyle/>
          <a:p>
            <a:r>
              <a:rPr lang="es-ES" dirty="0"/>
              <a:t>La Química Farmacéutica es una de las ciencias farmacéuticas con raíces en la Química. Tiene como objeto de estudio el efecto de sustancias químicas y moléculas producidas en el organismo con fines terapéuticos. </a:t>
            </a:r>
          </a:p>
        </p:txBody>
      </p:sp>
      <p:pic>
        <p:nvPicPr>
          <p:cNvPr id="1026" name="Picture 2" descr="Qué es la química farmacéutica? - New Age">
            <a:extLst>
              <a:ext uri="{FF2B5EF4-FFF2-40B4-BE49-F238E27FC236}">
                <a16:creationId xmlns:a16="http://schemas.microsoft.com/office/drawing/2014/main" id="{F485268A-6A0D-BC81-DE4A-B19219CC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456" y="1633378"/>
            <a:ext cx="5007429" cy="237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5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F814F-8367-4CF9-88F5-5FAB8AA3EE8B}"/>
              </a:ext>
            </a:extLst>
          </p:cNvPr>
          <p:cNvSpPr>
            <a:spLocks noGrp="1"/>
          </p:cNvSpPr>
          <p:nvPr>
            <p:ph type="title"/>
          </p:nvPr>
        </p:nvSpPr>
        <p:spPr>
          <a:xfrm>
            <a:off x="500743" y="-130626"/>
            <a:ext cx="10668000" cy="798286"/>
          </a:xfrm>
        </p:spPr>
        <p:txBody>
          <a:bodyPr/>
          <a:lstStyle/>
          <a:p>
            <a:pPr algn="ctr"/>
            <a:r>
              <a:rPr lang="es-419" dirty="0"/>
              <a:t>Aplicación </a:t>
            </a:r>
            <a:r>
              <a:rPr lang="es-419" dirty="0" err="1"/>
              <a:t>Dermapen</a:t>
            </a:r>
            <a:endParaRPr lang="es-419" dirty="0"/>
          </a:p>
        </p:txBody>
      </p:sp>
      <p:pic>
        <p:nvPicPr>
          <p:cNvPr id="5" name="Marcador de contenido 4">
            <a:extLst>
              <a:ext uri="{FF2B5EF4-FFF2-40B4-BE49-F238E27FC236}">
                <a16:creationId xmlns:a16="http://schemas.microsoft.com/office/drawing/2014/main" id="{1DF8A6AA-6E05-47FE-9B1B-34C8FAF875C6}"/>
              </a:ext>
            </a:extLst>
          </p:cNvPr>
          <p:cNvPicPr>
            <a:picLocks noGrp="1" noChangeAspect="1"/>
          </p:cNvPicPr>
          <p:nvPr>
            <p:ph idx="1"/>
          </p:nvPr>
        </p:nvPicPr>
        <p:blipFill rotWithShape="1">
          <a:blip r:embed="rId2"/>
          <a:stretch/>
        </p:blipFill>
        <p:spPr>
          <a:xfrm>
            <a:off x="2804567" y="2095500"/>
            <a:ext cx="6573341" cy="3695700"/>
          </a:xfrm>
          <a:prstGeom prst="rect">
            <a:avLst/>
          </a:prstGeom>
          <a:ln>
            <a:noFill/>
          </a:ln>
          <a:effectLst>
            <a:outerShdw blurRad="292100" dist="139700" dir="2700000" algn="tl" rotWithShape="0">
              <a:srgbClr val="333333">
                <a:alpha val="65000"/>
              </a:srgbClr>
            </a:outerShdw>
          </a:effectLst>
        </p:spPr>
      </p:pic>
      <p:pic>
        <p:nvPicPr>
          <p:cNvPr id="4" name="Marcador de contenido 4">
            <a:extLst>
              <a:ext uri="{FF2B5EF4-FFF2-40B4-BE49-F238E27FC236}">
                <a16:creationId xmlns:a16="http://schemas.microsoft.com/office/drawing/2014/main" id="{8320410A-D0A4-4514-AAC6-48D922743D40}"/>
              </a:ext>
            </a:extLst>
          </p:cNvPr>
          <p:cNvPicPr>
            <a:picLocks noChangeAspect="1"/>
          </p:cNvPicPr>
          <p:nvPr/>
        </p:nvPicPr>
        <p:blipFill rotWithShape="1">
          <a:blip r:embed="rId2"/>
          <a:srcRect l="26062" t="73047" r="32046" b="5150"/>
          <a:stretch/>
        </p:blipFill>
        <p:spPr>
          <a:xfrm>
            <a:off x="155542" y="667660"/>
            <a:ext cx="7255192" cy="3440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482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23804-0521-48AC-B2B4-47493C20D5DD}"/>
              </a:ext>
            </a:extLst>
          </p:cNvPr>
          <p:cNvSpPr>
            <a:spLocks noGrp="1"/>
          </p:cNvSpPr>
          <p:nvPr>
            <p:ph type="title"/>
          </p:nvPr>
        </p:nvSpPr>
        <p:spPr/>
        <p:txBody>
          <a:bodyPr/>
          <a:lstStyle/>
          <a:p>
            <a:r>
              <a:rPr lang="es-419" dirty="0"/>
              <a:t>Indicaciones</a:t>
            </a:r>
          </a:p>
        </p:txBody>
      </p:sp>
      <p:sp>
        <p:nvSpPr>
          <p:cNvPr id="3" name="Marcador de contenido 2">
            <a:extLst>
              <a:ext uri="{FF2B5EF4-FFF2-40B4-BE49-F238E27FC236}">
                <a16:creationId xmlns:a16="http://schemas.microsoft.com/office/drawing/2014/main" id="{3D82135C-5116-4434-A104-B2BAEA78A161}"/>
              </a:ext>
            </a:extLst>
          </p:cNvPr>
          <p:cNvSpPr>
            <a:spLocks noGrp="1"/>
          </p:cNvSpPr>
          <p:nvPr>
            <p:ph idx="1"/>
          </p:nvPr>
        </p:nvSpPr>
        <p:spPr/>
        <p:txBody>
          <a:bodyPr>
            <a:normAutofit/>
          </a:bodyPr>
          <a:lstStyle/>
          <a:p>
            <a:r>
              <a:rPr lang="es-419" dirty="0"/>
              <a:t>1mm: Estiramiento cutáneo, luminosidad cutánea, drenaje venoso por mesoterapia.</a:t>
            </a:r>
          </a:p>
          <a:p>
            <a:r>
              <a:rPr lang="es-419" dirty="0"/>
              <a:t>2mm: </a:t>
            </a:r>
            <a:r>
              <a:rPr lang="es-419" dirty="0" err="1"/>
              <a:t>Nappage</a:t>
            </a:r>
            <a:r>
              <a:rPr lang="es-419" dirty="0"/>
              <a:t>, salva, celulitis, </a:t>
            </a:r>
            <a:r>
              <a:rPr lang="es-419" dirty="0" err="1"/>
              <a:t>mesobotox</a:t>
            </a:r>
            <a:r>
              <a:rPr lang="es-419" dirty="0"/>
              <a:t>.</a:t>
            </a:r>
          </a:p>
          <a:p>
            <a:r>
              <a:rPr lang="es-419" dirty="0"/>
              <a:t>3mm:  mesoterapia intradérmica, celulitis, caída de  cabello, estrías.</a:t>
            </a:r>
          </a:p>
          <a:p>
            <a:r>
              <a:rPr lang="es-419" dirty="0"/>
              <a:t>4mm: </a:t>
            </a:r>
            <a:r>
              <a:rPr lang="es-419" dirty="0" err="1"/>
              <a:t>Mesoperfusión</a:t>
            </a:r>
            <a:r>
              <a:rPr lang="es-419" dirty="0"/>
              <a:t>, columnas de tensión (Estiramiento cutáneo por mesoterapia), celulitis.</a:t>
            </a:r>
          </a:p>
          <a:p>
            <a:r>
              <a:rPr lang="es-419" dirty="0"/>
              <a:t>5mm a 15mm: Almohadillas locales de grasa, lipólisis.</a:t>
            </a:r>
          </a:p>
        </p:txBody>
      </p:sp>
    </p:spTree>
    <p:extLst>
      <p:ext uri="{BB962C8B-B14F-4D97-AF65-F5344CB8AC3E}">
        <p14:creationId xmlns:p14="http://schemas.microsoft.com/office/powerpoint/2010/main" val="1476895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0B65A-87A3-4178-A1F5-71C58F35B1D5}"/>
              </a:ext>
            </a:extLst>
          </p:cNvPr>
          <p:cNvSpPr>
            <a:spLocks noGrp="1"/>
          </p:cNvSpPr>
          <p:nvPr>
            <p:ph type="title"/>
          </p:nvPr>
        </p:nvSpPr>
        <p:spPr>
          <a:xfrm>
            <a:off x="4530379" y="393271"/>
            <a:ext cx="6301408" cy="1524000"/>
          </a:xfrm>
        </p:spPr>
        <p:txBody>
          <a:bodyPr/>
          <a:lstStyle/>
          <a:p>
            <a:r>
              <a:rPr lang="es-419" dirty="0"/>
              <a:t>Tipos de Mesoterapia Virtual</a:t>
            </a:r>
          </a:p>
        </p:txBody>
      </p:sp>
      <p:sp>
        <p:nvSpPr>
          <p:cNvPr id="3" name="Marcador de contenido 2">
            <a:extLst>
              <a:ext uri="{FF2B5EF4-FFF2-40B4-BE49-F238E27FC236}">
                <a16:creationId xmlns:a16="http://schemas.microsoft.com/office/drawing/2014/main" id="{15482ED4-F68E-4E18-A953-2A9CA1AB75EE}"/>
              </a:ext>
            </a:extLst>
          </p:cNvPr>
          <p:cNvSpPr>
            <a:spLocks noGrp="1"/>
          </p:cNvSpPr>
          <p:nvPr>
            <p:ph idx="1"/>
          </p:nvPr>
        </p:nvSpPr>
        <p:spPr>
          <a:xfrm>
            <a:off x="5328309" y="2453052"/>
            <a:ext cx="6466125" cy="3669453"/>
          </a:xfrm>
        </p:spPr>
        <p:txBody>
          <a:bodyPr>
            <a:normAutofit/>
          </a:bodyPr>
          <a:lstStyle/>
          <a:p>
            <a:r>
              <a:rPr lang="es-MX" b="1" i="1" dirty="0">
                <a:solidFill>
                  <a:srgbClr val="BDB7B6"/>
                </a:solidFill>
                <a:effectLst/>
                <a:latin typeface="Lato"/>
              </a:rPr>
              <a:t> </a:t>
            </a:r>
            <a:r>
              <a:rPr lang="es-MX" b="1" i="1" dirty="0" err="1">
                <a:effectLst/>
                <a:latin typeface="Lato"/>
              </a:rPr>
              <a:t>Sonofóresis</a:t>
            </a:r>
            <a:r>
              <a:rPr lang="es-MX" b="1" i="1" dirty="0">
                <a:effectLst/>
                <a:latin typeface="Lato"/>
              </a:rPr>
              <a:t>.</a:t>
            </a:r>
            <a:r>
              <a:rPr lang="es-MX" b="0" i="0" dirty="0">
                <a:effectLst/>
                <a:latin typeface="Lato"/>
              </a:rPr>
              <a:t> Se introducen activos mediante energía </a:t>
            </a:r>
            <a:r>
              <a:rPr lang="es-MX" b="0" i="0" dirty="0" err="1">
                <a:effectLst/>
                <a:latin typeface="Lato"/>
              </a:rPr>
              <a:t>ultrásonica</a:t>
            </a:r>
            <a:r>
              <a:rPr lang="es-MX" b="0" i="0" dirty="0">
                <a:effectLst/>
                <a:latin typeface="Lato"/>
              </a:rPr>
              <a:t>.</a:t>
            </a:r>
          </a:p>
          <a:p>
            <a:r>
              <a:rPr lang="es-MX" b="1" i="1" dirty="0">
                <a:effectLst/>
                <a:latin typeface="Lato"/>
              </a:rPr>
              <a:t>Iontoforesis.</a:t>
            </a:r>
            <a:r>
              <a:rPr lang="es-MX" b="0" i="0" dirty="0">
                <a:effectLst/>
                <a:latin typeface="Lato"/>
              </a:rPr>
              <a:t> La corriente galvánica sirve de transmisor.</a:t>
            </a:r>
          </a:p>
          <a:p>
            <a:r>
              <a:rPr lang="es-MX" b="1" i="1" dirty="0"/>
              <a:t>E</a:t>
            </a:r>
            <a:r>
              <a:rPr lang="es-MX" b="1" i="1" dirty="0">
                <a:effectLst/>
                <a:latin typeface="Lato"/>
              </a:rPr>
              <a:t>lectroforesis</a:t>
            </a:r>
            <a:r>
              <a:rPr lang="es-MX" b="0" i="0" dirty="0">
                <a:effectLst/>
                <a:latin typeface="Lato"/>
              </a:rPr>
              <a:t>. </a:t>
            </a:r>
            <a:r>
              <a:rPr lang="es-MX" b="0" i="0" dirty="0" err="1">
                <a:effectLst/>
                <a:latin typeface="Lato"/>
              </a:rPr>
              <a:t>Actua</a:t>
            </a:r>
            <a:r>
              <a:rPr lang="es-MX" b="0" i="0" dirty="0">
                <a:effectLst/>
                <a:latin typeface="Lato"/>
              </a:rPr>
              <a:t> una carga eléctrica.</a:t>
            </a:r>
          </a:p>
          <a:p>
            <a:r>
              <a:rPr lang="es-MX" b="1" i="1" dirty="0" err="1"/>
              <a:t>H</a:t>
            </a:r>
            <a:r>
              <a:rPr lang="es-MX" b="1" i="1" dirty="0" err="1">
                <a:effectLst/>
                <a:latin typeface="Lato"/>
              </a:rPr>
              <a:t>idroelectroforesis</a:t>
            </a:r>
            <a:r>
              <a:rPr lang="es-MX" b="0" i="0" dirty="0">
                <a:effectLst/>
                <a:latin typeface="Lato"/>
              </a:rPr>
              <a:t>. Se realiza a través de corrientes pulsadas</a:t>
            </a:r>
          </a:p>
          <a:p>
            <a:r>
              <a:rPr lang="es-MX" b="1" i="1" dirty="0" err="1">
                <a:effectLst/>
                <a:latin typeface="Lato"/>
              </a:rPr>
              <a:t>Crioelectroforesis</a:t>
            </a:r>
            <a:r>
              <a:rPr lang="es-MX" b="1" i="1" dirty="0">
                <a:effectLst/>
                <a:latin typeface="Lato"/>
              </a:rPr>
              <a:t>.</a:t>
            </a:r>
            <a:r>
              <a:rPr lang="es-MX" b="0" i="0" dirty="0">
                <a:effectLst/>
                <a:latin typeface="Lato"/>
              </a:rPr>
              <a:t> Se trata de corriente eléctrica.</a:t>
            </a:r>
            <a:endParaRPr lang="es-419" dirty="0"/>
          </a:p>
        </p:txBody>
      </p:sp>
      <p:pic>
        <p:nvPicPr>
          <p:cNvPr id="25602" name="Picture 2" descr="Ultrasonido en estética: Qué es y para qué sirve? - Noticias - Kine Estetic">
            <a:extLst>
              <a:ext uri="{FF2B5EF4-FFF2-40B4-BE49-F238E27FC236}">
                <a16:creationId xmlns:a16="http://schemas.microsoft.com/office/drawing/2014/main" id="{150224EF-30D0-4119-975C-84FD57C17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27" y="775473"/>
            <a:ext cx="2888038" cy="2283595"/>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8F5F5324-A229-4166-B7E9-C48DB73B28C8}"/>
              </a:ext>
            </a:extLst>
          </p:cNvPr>
          <p:cNvPicPr>
            <a:picLocks noChangeAspect="1"/>
          </p:cNvPicPr>
          <p:nvPr/>
        </p:nvPicPr>
        <p:blipFill>
          <a:blip r:embed="rId3"/>
          <a:stretch>
            <a:fillRect/>
          </a:stretch>
        </p:blipFill>
        <p:spPr>
          <a:xfrm>
            <a:off x="3249580" y="2144653"/>
            <a:ext cx="2143125" cy="2143125"/>
          </a:xfrm>
          <a:prstGeom prst="rect">
            <a:avLst/>
          </a:prstGeom>
        </p:spPr>
      </p:pic>
      <p:pic>
        <p:nvPicPr>
          <p:cNvPr id="5" name="Imagen 4">
            <a:extLst>
              <a:ext uri="{FF2B5EF4-FFF2-40B4-BE49-F238E27FC236}">
                <a16:creationId xmlns:a16="http://schemas.microsoft.com/office/drawing/2014/main" id="{F8846AB6-3CE1-4E50-8236-E063BB45CE25}"/>
              </a:ext>
            </a:extLst>
          </p:cNvPr>
          <p:cNvPicPr>
            <a:picLocks noChangeAspect="1"/>
          </p:cNvPicPr>
          <p:nvPr/>
        </p:nvPicPr>
        <p:blipFill>
          <a:blip r:embed="rId4"/>
          <a:stretch>
            <a:fillRect/>
          </a:stretch>
        </p:blipFill>
        <p:spPr>
          <a:xfrm>
            <a:off x="692633" y="3429000"/>
            <a:ext cx="2219325" cy="2066925"/>
          </a:xfrm>
          <a:prstGeom prst="rect">
            <a:avLst/>
          </a:prstGeom>
        </p:spPr>
      </p:pic>
      <p:pic>
        <p:nvPicPr>
          <p:cNvPr id="6" name="Imagen 5">
            <a:extLst>
              <a:ext uri="{FF2B5EF4-FFF2-40B4-BE49-F238E27FC236}">
                <a16:creationId xmlns:a16="http://schemas.microsoft.com/office/drawing/2014/main" id="{EA04D68F-8F45-4485-B1E0-D4D79B115DAB}"/>
              </a:ext>
            </a:extLst>
          </p:cNvPr>
          <p:cNvPicPr>
            <a:picLocks noChangeAspect="1"/>
          </p:cNvPicPr>
          <p:nvPr/>
        </p:nvPicPr>
        <p:blipFill>
          <a:blip r:embed="rId5"/>
          <a:stretch>
            <a:fillRect/>
          </a:stretch>
        </p:blipFill>
        <p:spPr>
          <a:xfrm>
            <a:off x="3249579" y="4596177"/>
            <a:ext cx="2143125" cy="2143125"/>
          </a:xfrm>
          <a:prstGeom prst="rect">
            <a:avLst/>
          </a:prstGeom>
        </p:spPr>
      </p:pic>
    </p:spTree>
    <p:extLst>
      <p:ext uri="{BB962C8B-B14F-4D97-AF65-F5344CB8AC3E}">
        <p14:creationId xmlns:p14="http://schemas.microsoft.com/office/powerpoint/2010/main" val="4209789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7D01E6C-D4B4-4877-B2E8-9692AD512417}"/>
              </a:ext>
            </a:extLst>
          </p:cNvPr>
          <p:cNvSpPr/>
          <p:nvPr/>
        </p:nvSpPr>
        <p:spPr>
          <a:xfrm>
            <a:off x="570989" y="1864661"/>
            <a:ext cx="3007653" cy="42473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r>
              <a:rPr lang="es-EC" dirty="0"/>
              <a:t>Vertical:</a:t>
            </a:r>
          </a:p>
          <a:p>
            <a:r>
              <a:rPr lang="es-EC" dirty="0"/>
              <a:t>Se divide la cara en cinco zonas a través de 6 líneas verticales que se ubican en los siguientes puntos</a:t>
            </a:r>
          </a:p>
          <a:p>
            <a:r>
              <a:rPr lang="es-EC" dirty="0"/>
              <a:t>referenciales:</a:t>
            </a:r>
          </a:p>
          <a:p>
            <a:pPr marL="285750" indent="-285750">
              <a:buFont typeface="Arial" panose="020B0604020202020204" pitchFamily="34" charset="0"/>
              <a:buChar char="•"/>
            </a:pPr>
            <a:r>
              <a:rPr lang="es-EC" dirty="0"/>
              <a:t>Borde externo de la oreja </a:t>
            </a:r>
            <a:r>
              <a:rPr lang="es-EC" dirty="0" err="1"/>
              <a:t>izq</a:t>
            </a:r>
            <a:endParaRPr lang="es-EC" dirty="0"/>
          </a:p>
          <a:p>
            <a:pPr marL="285750" indent="-285750">
              <a:buFont typeface="Arial" panose="020B0604020202020204" pitchFamily="34" charset="0"/>
              <a:buChar char="•"/>
            </a:pPr>
            <a:r>
              <a:rPr lang="es-EC" dirty="0"/>
              <a:t>Canto externo ojo </a:t>
            </a:r>
            <a:r>
              <a:rPr lang="es-EC" dirty="0" err="1"/>
              <a:t>izq</a:t>
            </a:r>
            <a:endParaRPr lang="es-EC" dirty="0"/>
          </a:p>
          <a:p>
            <a:pPr marL="285750" indent="-285750">
              <a:buFont typeface="Arial" panose="020B0604020202020204" pitchFamily="34" charset="0"/>
              <a:buChar char="•"/>
            </a:pPr>
            <a:r>
              <a:rPr lang="es-EC" dirty="0"/>
              <a:t>Canto interno ojo/ surco nasal </a:t>
            </a:r>
            <a:r>
              <a:rPr lang="es-EC" dirty="0" err="1"/>
              <a:t>izq</a:t>
            </a:r>
            <a:endParaRPr lang="es-EC" dirty="0"/>
          </a:p>
          <a:p>
            <a:pPr marL="285750" indent="-285750">
              <a:buFont typeface="Arial" panose="020B0604020202020204" pitchFamily="34" charset="0"/>
              <a:buChar char="•"/>
            </a:pPr>
            <a:r>
              <a:rPr lang="es-EC" dirty="0"/>
              <a:t>Canto interno ojo/ surco nasal </a:t>
            </a:r>
            <a:r>
              <a:rPr lang="es-EC" dirty="0" err="1"/>
              <a:t>der</a:t>
            </a:r>
            <a:endParaRPr lang="es-EC" dirty="0"/>
          </a:p>
          <a:p>
            <a:pPr marL="285750" indent="-285750">
              <a:buFont typeface="Arial" panose="020B0604020202020204" pitchFamily="34" charset="0"/>
              <a:buChar char="•"/>
            </a:pPr>
            <a:r>
              <a:rPr lang="es-EC" dirty="0"/>
              <a:t>Canto externo ojo </a:t>
            </a:r>
            <a:r>
              <a:rPr lang="es-EC" dirty="0" err="1"/>
              <a:t>der</a:t>
            </a:r>
            <a:endParaRPr lang="es-EC" dirty="0"/>
          </a:p>
          <a:p>
            <a:pPr marL="285750" indent="-285750">
              <a:buFont typeface="Arial" panose="020B0604020202020204" pitchFamily="34" charset="0"/>
              <a:buChar char="•"/>
            </a:pPr>
            <a:r>
              <a:rPr lang="es-EC" dirty="0"/>
              <a:t>Borde externo oreja </a:t>
            </a:r>
            <a:r>
              <a:rPr lang="es-EC" dirty="0" err="1"/>
              <a:t>der</a:t>
            </a:r>
            <a:endParaRPr lang="es-EC" dirty="0"/>
          </a:p>
        </p:txBody>
      </p:sp>
      <p:sp>
        <p:nvSpPr>
          <p:cNvPr id="4" name="Rectángulo 3">
            <a:extLst>
              <a:ext uri="{FF2B5EF4-FFF2-40B4-BE49-F238E27FC236}">
                <a16:creationId xmlns:a16="http://schemas.microsoft.com/office/drawing/2014/main" id="{C33E8AB7-C393-41F7-A8DD-995DC82AD759}"/>
              </a:ext>
            </a:extLst>
          </p:cNvPr>
          <p:cNvSpPr/>
          <p:nvPr/>
        </p:nvSpPr>
        <p:spPr>
          <a:xfrm>
            <a:off x="7983628" y="1864661"/>
            <a:ext cx="3353325" cy="397031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r>
              <a:rPr lang="es-EC" dirty="0"/>
              <a:t>Horizontal:</a:t>
            </a:r>
          </a:p>
          <a:p>
            <a:r>
              <a:rPr lang="es-EC" dirty="0"/>
              <a:t>Se divide la cara en tercio superior medio e inferior a través de 3 líneas horizontales que se ubican en los siguientes puntos referenciales:</a:t>
            </a:r>
          </a:p>
          <a:p>
            <a:pPr lvl="1"/>
            <a:endParaRPr lang="es-EC" dirty="0"/>
          </a:p>
          <a:p>
            <a:pPr lvl="1"/>
            <a:r>
              <a:rPr lang="es-EC" dirty="0"/>
              <a:t>1. </a:t>
            </a:r>
            <a:r>
              <a:rPr lang="es-EC" dirty="0" err="1"/>
              <a:t>Trichion</a:t>
            </a:r>
            <a:r>
              <a:rPr lang="es-EC" dirty="0"/>
              <a:t> Implantación del cabello</a:t>
            </a:r>
          </a:p>
          <a:p>
            <a:pPr lvl="1"/>
            <a:r>
              <a:rPr lang="es-EC" dirty="0"/>
              <a:t>2. Glabela parte más prominente de la frente</a:t>
            </a:r>
          </a:p>
          <a:p>
            <a:pPr lvl="1"/>
            <a:r>
              <a:rPr lang="es-EC" dirty="0"/>
              <a:t>3. Subnasal Base de la nariz/ labio superior</a:t>
            </a:r>
          </a:p>
          <a:p>
            <a:pPr lvl="1"/>
            <a:r>
              <a:rPr lang="es-EC" dirty="0"/>
              <a:t>4. Mentón</a:t>
            </a:r>
          </a:p>
        </p:txBody>
      </p:sp>
      <p:sp>
        <p:nvSpPr>
          <p:cNvPr id="5" name="CuadroTexto 4">
            <a:extLst>
              <a:ext uri="{FF2B5EF4-FFF2-40B4-BE49-F238E27FC236}">
                <a16:creationId xmlns:a16="http://schemas.microsoft.com/office/drawing/2014/main" id="{142F3640-E8A5-41E8-987E-0C2188D6EE5A}"/>
              </a:ext>
            </a:extLst>
          </p:cNvPr>
          <p:cNvSpPr txBox="1"/>
          <p:nvPr/>
        </p:nvSpPr>
        <p:spPr>
          <a:xfrm>
            <a:off x="3146308" y="746022"/>
            <a:ext cx="5010150" cy="646331"/>
          </a:xfrm>
          <a:prstGeom prst="rect">
            <a:avLst/>
          </a:prstGeom>
          <a:noFill/>
        </p:spPr>
        <p:txBody>
          <a:bodyPr wrap="square" rtlCol="0">
            <a:spAutoFit/>
          </a:bodyPr>
          <a:lstStyle/>
          <a:p>
            <a:pPr algn="ctr"/>
            <a:r>
              <a:rPr lang="es-EC" sz="3600" dirty="0">
                <a:solidFill>
                  <a:schemeClr val="tx1">
                    <a:lumMod val="75000"/>
                    <a:lumOff val="25000"/>
                  </a:schemeClr>
                </a:solidFill>
              </a:rPr>
              <a:t>ANÁLISIS FACIAL</a:t>
            </a:r>
          </a:p>
        </p:txBody>
      </p:sp>
      <p:pic>
        <p:nvPicPr>
          <p:cNvPr id="8" name="Imagen 7">
            <a:extLst>
              <a:ext uri="{FF2B5EF4-FFF2-40B4-BE49-F238E27FC236}">
                <a16:creationId xmlns:a16="http://schemas.microsoft.com/office/drawing/2014/main" id="{DC390AD4-7FEE-428C-AAAF-EB0D26CBD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616" y="2568178"/>
            <a:ext cx="3741038" cy="2145713"/>
          </a:xfrm>
          <a:prstGeom prst="rect">
            <a:avLst/>
          </a:prstGeom>
        </p:spPr>
      </p:pic>
    </p:spTree>
    <p:extLst>
      <p:ext uri="{BB962C8B-B14F-4D97-AF65-F5344CB8AC3E}">
        <p14:creationId xmlns:p14="http://schemas.microsoft.com/office/powerpoint/2010/main" val="3241446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413530-1607-4A07-9123-84B2025AD314}"/>
              </a:ext>
            </a:extLst>
          </p:cNvPr>
          <p:cNvSpPr/>
          <p:nvPr/>
        </p:nvSpPr>
        <p:spPr>
          <a:xfrm>
            <a:off x="483764" y="1170496"/>
            <a:ext cx="6096000" cy="923330"/>
          </a:xfrm>
          <a:prstGeom prst="rect">
            <a:avLst/>
          </a:prstGeom>
        </p:spPr>
        <p:txBody>
          <a:bodyPr>
            <a:spAutoFit/>
          </a:bodyPr>
          <a:lstStyle/>
          <a:p>
            <a:pPr algn="ctr"/>
            <a:r>
              <a:rPr lang="es-EC" dirty="0"/>
              <a:t>Existen unas áreas anatómicas que han sido</a:t>
            </a:r>
          </a:p>
          <a:p>
            <a:pPr algn="ctr"/>
            <a:r>
              <a:rPr lang="es-EC" dirty="0"/>
              <a:t>denominadas ‘</a:t>
            </a:r>
            <a:r>
              <a:rPr lang="es-EC" dirty="0">
                <a:solidFill>
                  <a:srgbClr val="FF0000"/>
                </a:solidFill>
              </a:rPr>
              <a:t>banderas rojas</a:t>
            </a:r>
            <a:r>
              <a:rPr lang="es-EC" dirty="0"/>
              <a:t>’ por el impacto anatomo-clínico que pueden generar. </a:t>
            </a:r>
          </a:p>
        </p:txBody>
      </p:sp>
      <p:pic>
        <p:nvPicPr>
          <p:cNvPr id="4" name="Imagen 3">
            <a:extLst>
              <a:ext uri="{FF2B5EF4-FFF2-40B4-BE49-F238E27FC236}">
                <a16:creationId xmlns:a16="http://schemas.microsoft.com/office/drawing/2014/main" id="{469ECC04-83BD-470D-800D-B4C867F84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19" y="2397316"/>
            <a:ext cx="6453690" cy="3685956"/>
          </a:xfrm>
          <a:prstGeom prst="rect">
            <a:avLst/>
          </a:prstGeom>
        </p:spPr>
      </p:pic>
      <p:sp>
        <p:nvSpPr>
          <p:cNvPr id="6" name="Rectángulo 5">
            <a:extLst>
              <a:ext uri="{FF2B5EF4-FFF2-40B4-BE49-F238E27FC236}">
                <a16:creationId xmlns:a16="http://schemas.microsoft.com/office/drawing/2014/main" id="{493DF32D-B1FC-4060-8AB2-6A11A0536C3D}"/>
              </a:ext>
            </a:extLst>
          </p:cNvPr>
          <p:cNvSpPr/>
          <p:nvPr/>
        </p:nvSpPr>
        <p:spPr>
          <a:xfrm>
            <a:off x="2016101" y="343786"/>
            <a:ext cx="4079899" cy="523220"/>
          </a:xfrm>
          <a:prstGeom prst="rect">
            <a:avLst/>
          </a:prstGeom>
        </p:spPr>
        <p:txBody>
          <a:bodyPr wrap="none">
            <a:spAutoFit/>
          </a:bodyPr>
          <a:lstStyle/>
          <a:p>
            <a:r>
              <a:rPr lang="es-EC" sz="2800" dirty="0">
                <a:solidFill>
                  <a:schemeClr val="tx1">
                    <a:lumMod val="75000"/>
                    <a:lumOff val="25000"/>
                  </a:schemeClr>
                </a:solidFill>
              </a:rPr>
              <a:t>ZONAS DE PELIGRO FACIAL</a:t>
            </a:r>
          </a:p>
        </p:txBody>
      </p:sp>
      <p:pic>
        <p:nvPicPr>
          <p:cNvPr id="8" name="Imagen 7">
            <a:extLst>
              <a:ext uri="{FF2B5EF4-FFF2-40B4-BE49-F238E27FC236}">
                <a16:creationId xmlns:a16="http://schemas.microsoft.com/office/drawing/2014/main" id="{3CE5F37C-C858-48F1-92E2-A137B8FE7F26}"/>
              </a:ext>
            </a:extLst>
          </p:cNvPr>
          <p:cNvPicPr>
            <a:picLocks noChangeAspect="1"/>
          </p:cNvPicPr>
          <p:nvPr/>
        </p:nvPicPr>
        <p:blipFill rotWithShape="1">
          <a:blip r:embed="rId3">
            <a:extLst>
              <a:ext uri="{28A0092B-C50C-407E-A947-70E740481C1C}">
                <a14:useLocalDpi xmlns:a14="http://schemas.microsoft.com/office/drawing/2010/main" val="0"/>
              </a:ext>
            </a:extLst>
          </a:blip>
          <a:srcRect l="14904"/>
          <a:stretch/>
        </p:blipFill>
        <p:spPr>
          <a:xfrm>
            <a:off x="6851375" y="333017"/>
            <a:ext cx="4891136" cy="6191966"/>
          </a:xfrm>
          <a:prstGeom prst="rect">
            <a:avLst/>
          </a:prstGeom>
        </p:spPr>
      </p:pic>
    </p:spTree>
    <p:extLst>
      <p:ext uri="{BB962C8B-B14F-4D97-AF65-F5344CB8AC3E}">
        <p14:creationId xmlns:p14="http://schemas.microsoft.com/office/powerpoint/2010/main" val="1705284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EB728-98E1-42F2-81D8-C51BD935E314}"/>
              </a:ext>
            </a:extLst>
          </p:cNvPr>
          <p:cNvSpPr>
            <a:spLocks noGrp="1"/>
          </p:cNvSpPr>
          <p:nvPr>
            <p:ph type="title"/>
          </p:nvPr>
        </p:nvSpPr>
        <p:spPr>
          <a:xfrm>
            <a:off x="-1949431" y="616377"/>
            <a:ext cx="9613861" cy="1080938"/>
          </a:xfrm>
        </p:spPr>
        <p:txBody>
          <a:bodyPr/>
          <a:lstStyle/>
          <a:p>
            <a:pPr algn="ctr"/>
            <a:r>
              <a:rPr lang="es-ES" dirty="0"/>
              <a:t>Mesoterapia corporal </a:t>
            </a:r>
          </a:p>
        </p:txBody>
      </p:sp>
      <p:sp>
        <p:nvSpPr>
          <p:cNvPr id="4" name="CuadroTexto 3">
            <a:extLst>
              <a:ext uri="{FF2B5EF4-FFF2-40B4-BE49-F238E27FC236}">
                <a16:creationId xmlns:a16="http://schemas.microsoft.com/office/drawing/2014/main" id="{29A7CC27-BDC7-41D1-9786-8982C357717B}"/>
              </a:ext>
            </a:extLst>
          </p:cNvPr>
          <p:cNvSpPr txBox="1"/>
          <p:nvPr/>
        </p:nvSpPr>
        <p:spPr>
          <a:xfrm>
            <a:off x="4302208" y="2782956"/>
            <a:ext cx="6724443"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Trebuchet MS" panose="020B0603020202020204"/>
                <a:ea typeface="+mn-ea"/>
                <a:cs typeface="+mn-cs"/>
              </a:rPr>
              <a:t>La mesoterapia corporal consiste en inyectar a través de la piel pequeñas cantidades de medicamentos homeopáticos (son sustancias naturales que sirven para mejorar la circulación periférica y la elasticidad de la piel, que se pierden cuando aparece la celulitis) </a:t>
            </a:r>
          </a:p>
        </p:txBody>
      </p:sp>
      <p:pic>
        <p:nvPicPr>
          <p:cNvPr id="5" name="Imagen 4">
            <a:extLst>
              <a:ext uri="{FF2B5EF4-FFF2-40B4-BE49-F238E27FC236}">
                <a16:creationId xmlns:a16="http://schemas.microsoft.com/office/drawing/2014/main" id="{C8253524-F6C8-453A-97D4-0550631E0F9F}"/>
              </a:ext>
            </a:extLst>
          </p:cNvPr>
          <p:cNvPicPr>
            <a:picLocks noChangeAspect="1"/>
          </p:cNvPicPr>
          <p:nvPr/>
        </p:nvPicPr>
        <p:blipFill>
          <a:blip r:embed="rId2"/>
          <a:stretch>
            <a:fillRect/>
          </a:stretch>
        </p:blipFill>
        <p:spPr>
          <a:xfrm>
            <a:off x="9334500" y="659502"/>
            <a:ext cx="2857500" cy="1600200"/>
          </a:xfrm>
          <a:prstGeom prst="rect">
            <a:avLst/>
          </a:prstGeom>
        </p:spPr>
      </p:pic>
      <p:pic>
        <p:nvPicPr>
          <p:cNvPr id="9218" name="Picture 2" descr="Mesoterapia corporal inyectada para adelgazar y celulitis - To be Aguilar  Delgado">
            <a:extLst>
              <a:ext uri="{FF2B5EF4-FFF2-40B4-BE49-F238E27FC236}">
                <a16:creationId xmlns:a16="http://schemas.microsoft.com/office/drawing/2014/main" id="{9D86EB5C-0E97-44EB-8C5F-C3A24E5F5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319" y="588065"/>
            <a:ext cx="2619375" cy="167163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1F08A4F-8239-41FD-91EE-54D565FA09FB}"/>
              </a:ext>
            </a:extLst>
          </p:cNvPr>
          <p:cNvPicPr>
            <a:picLocks noChangeAspect="1"/>
          </p:cNvPicPr>
          <p:nvPr/>
        </p:nvPicPr>
        <p:blipFill>
          <a:blip r:embed="rId4"/>
          <a:stretch>
            <a:fillRect/>
          </a:stretch>
        </p:blipFill>
        <p:spPr>
          <a:xfrm>
            <a:off x="131900" y="2027582"/>
            <a:ext cx="3782667" cy="4619292"/>
          </a:xfrm>
          <a:prstGeom prst="rect">
            <a:avLst/>
          </a:prstGeom>
        </p:spPr>
      </p:pic>
    </p:spTree>
    <p:extLst>
      <p:ext uri="{BB962C8B-B14F-4D97-AF65-F5344CB8AC3E}">
        <p14:creationId xmlns:p14="http://schemas.microsoft.com/office/powerpoint/2010/main" val="293946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49A91-7E03-4BDB-A681-8BEC204C2232}"/>
              </a:ext>
            </a:extLst>
          </p:cNvPr>
          <p:cNvSpPr>
            <a:spLocks noGrp="1"/>
          </p:cNvSpPr>
          <p:nvPr>
            <p:ph type="title"/>
          </p:nvPr>
        </p:nvSpPr>
        <p:spPr>
          <a:xfrm>
            <a:off x="669235" y="2667000"/>
            <a:ext cx="10668000" cy="1524000"/>
          </a:xfrm>
        </p:spPr>
        <p:txBody>
          <a:bodyPr>
            <a:normAutofit fontScale="90000"/>
          </a:bodyPr>
          <a:lstStyle/>
          <a:p>
            <a:pPr algn="ctr"/>
            <a:r>
              <a:rPr lang="es-419" sz="4800" dirty="0"/>
              <a:t>Principios activos </a:t>
            </a:r>
            <a:br>
              <a:rPr lang="es-419" sz="4800" dirty="0"/>
            </a:br>
            <a:r>
              <a:rPr lang="es-419" sz="4800" dirty="0"/>
              <a:t>Tratamiento de la celulitis</a:t>
            </a:r>
          </a:p>
        </p:txBody>
      </p:sp>
    </p:spTree>
    <p:extLst>
      <p:ext uri="{BB962C8B-B14F-4D97-AF65-F5344CB8AC3E}">
        <p14:creationId xmlns:p14="http://schemas.microsoft.com/office/powerpoint/2010/main" val="3357572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F611B-A589-4B28-A706-BA0DFB890983}"/>
              </a:ext>
            </a:extLst>
          </p:cNvPr>
          <p:cNvSpPr>
            <a:spLocks noGrp="1"/>
          </p:cNvSpPr>
          <p:nvPr>
            <p:ph type="title"/>
          </p:nvPr>
        </p:nvSpPr>
        <p:spPr/>
        <p:txBody>
          <a:bodyPr/>
          <a:lstStyle/>
          <a:p>
            <a:r>
              <a:rPr lang="es-419" sz="4400" dirty="0" err="1">
                <a:solidFill>
                  <a:schemeClr val="tx1"/>
                </a:solidFill>
              </a:rPr>
              <a:t>Fosfatidilcolina</a:t>
            </a:r>
            <a:endParaRPr lang="es-419" dirty="0"/>
          </a:p>
        </p:txBody>
      </p:sp>
      <p:sp>
        <p:nvSpPr>
          <p:cNvPr id="3" name="Marcador de contenido 2">
            <a:extLst>
              <a:ext uri="{FF2B5EF4-FFF2-40B4-BE49-F238E27FC236}">
                <a16:creationId xmlns:a16="http://schemas.microsoft.com/office/drawing/2014/main" id="{0664F46D-C875-48E5-8ED6-DF98BCAC43FF}"/>
              </a:ext>
            </a:extLst>
          </p:cNvPr>
          <p:cNvSpPr>
            <a:spLocks noGrp="1"/>
          </p:cNvSpPr>
          <p:nvPr>
            <p:ph idx="1"/>
          </p:nvPr>
        </p:nvSpPr>
        <p:spPr>
          <a:xfrm>
            <a:off x="372786" y="3115976"/>
            <a:ext cx="5723214" cy="2264408"/>
          </a:xfrm>
          <a:noFill/>
          <a:ln>
            <a:noFill/>
          </a:ln>
        </p:spPr>
        <p:style>
          <a:lnRef idx="0">
            <a:scrgbClr r="0" g="0" b="0"/>
          </a:lnRef>
          <a:fillRef idx="0">
            <a:scrgbClr r="0" g="0" b="0"/>
          </a:fillRef>
          <a:effectRef idx="0">
            <a:scrgbClr r="0" g="0" b="0"/>
          </a:effectRef>
          <a:fontRef idx="minor">
            <a:schemeClr val="accent1"/>
          </a:fontRef>
        </p:style>
        <p:txBody>
          <a:bodyPr>
            <a:normAutofit lnSpcReduction="10000"/>
          </a:bodyPr>
          <a:lstStyle/>
          <a:p>
            <a:r>
              <a:rPr lang="es-419" sz="3200" dirty="0">
                <a:solidFill>
                  <a:schemeClr val="tx1"/>
                </a:solidFill>
              </a:rPr>
              <a:t>Emulsificador de grasas en partículas más pequeñas permitiendo su transporte y disolución.</a:t>
            </a:r>
          </a:p>
          <a:p>
            <a:endParaRPr lang="es-419" sz="3200" dirty="0">
              <a:solidFill>
                <a:schemeClr val="tx1"/>
              </a:solidFill>
            </a:endParaRPr>
          </a:p>
        </p:txBody>
      </p:sp>
      <p:pic>
        <p:nvPicPr>
          <p:cNvPr id="4098" name="Picture 2" descr="Resultado de imagen de fosfatidilcolina armesso">
            <a:extLst>
              <a:ext uri="{FF2B5EF4-FFF2-40B4-BE49-F238E27FC236}">
                <a16:creationId xmlns:a16="http://schemas.microsoft.com/office/drawing/2014/main" id="{6684C73D-61C8-45D8-A0AF-28626AF2D2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6258" r="6028" b="17830"/>
          <a:stretch/>
        </p:blipFill>
        <p:spPr bwMode="auto">
          <a:xfrm>
            <a:off x="6096000" y="2274463"/>
            <a:ext cx="5723214" cy="291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4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2DF569-3C79-43EC-B931-20B931DDFE5A}"/>
              </a:ext>
            </a:extLst>
          </p:cNvPr>
          <p:cNvSpPr>
            <a:spLocks noGrp="1"/>
          </p:cNvSpPr>
          <p:nvPr>
            <p:ph type="title"/>
          </p:nvPr>
        </p:nvSpPr>
        <p:spPr>
          <a:xfrm>
            <a:off x="258417" y="901147"/>
            <a:ext cx="10668000" cy="874643"/>
          </a:xfrm>
        </p:spPr>
        <p:txBody>
          <a:bodyPr/>
          <a:lstStyle/>
          <a:p>
            <a:pPr algn="ctr"/>
            <a:r>
              <a:rPr lang="es-419" dirty="0" err="1"/>
              <a:t>Buflomedil</a:t>
            </a:r>
            <a:endParaRPr lang="es-419" dirty="0"/>
          </a:p>
        </p:txBody>
      </p:sp>
      <p:sp>
        <p:nvSpPr>
          <p:cNvPr id="3" name="Marcador de contenido 2">
            <a:extLst>
              <a:ext uri="{FF2B5EF4-FFF2-40B4-BE49-F238E27FC236}">
                <a16:creationId xmlns:a16="http://schemas.microsoft.com/office/drawing/2014/main" id="{62367DF7-EEF6-4AA7-B0B7-6A07058B41B7}"/>
              </a:ext>
            </a:extLst>
          </p:cNvPr>
          <p:cNvSpPr>
            <a:spLocks noGrp="1"/>
          </p:cNvSpPr>
          <p:nvPr>
            <p:ph idx="1"/>
          </p:nvPr>
        </p:nvSpPr>
        <p:spPr>
          <a:xfrm>
            <a:off x="397565" y="2788013"/>
            <a:ext cx="4704522" cy="3818083"/>
          </a:xfrm>
        </p:spPr>
        <p:txBody>
          <a:bodyPr/>
          <a:lstStyle/>
          <a:p>
            <a:r>
              <a:rPr lang="es-419" dirty="0"/>
              <a:t>Vasodilatador, apertura de esfínteres precapilares, mejora la circulación.</a:t>
            </a:r>
          </a:p>
          <a:p>
            <a:r>
              <a:rPr lang="es-419" b="1" dirty="0"/>
              <a:t>Aplicación: </a:t>
            </a:r>
            <a:r>
              <a:rPr lang="es-419" dirty="0"/>
              <a:t>Calentamiento de tejido tratado, </a:t>
            </a:r>
            <a:r>
              <a:rPr lang="es-419" dirty="0" err="1"/>
              <a:t>ej</a:t>
            </a:r>
            <a:r>
              <a:rPr lang="es-419" dirty="0"/>
              <a:t>: celulitis, tejido </a:t>
            </a:r>
            <a:r>
              <a:rPr lang="es-419" dirty="0" err="1"/>
              <a:t>hipotrofo</a:t>
            </a:r>
            <a:r>
              <a:rPr lang="es-419" dirty="0"/>
              <a:t>, alteraciones crónicas.</a:t>
            </a:r>
          </a:p>
          <a:p>
            <a:endParaRPr lang="es-419" b="1" dirty="0"/>
          </a:p>
        </p:txBody>
      </p:sp>
      <p:pic>
        <p:nvPicPr>
          <p:cNvPr id="13314" name="Picture 2" descr="Buflomedil - EcuRed">
            <a:extLst>
              <a:ext uri="{FF2B5EF4-FFF2-40B4-BE49-F238E27FC236}">
                <a16:creationId xmlns:a16="http://schemas.microsoft.com/office/drawing/2014/main" id="{BB994B1C-E850-4E0D-B0A3-DF9D876E4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03" t="7977" r="28489" b="8929"/>
          <a:stretch/>
        </p:blipFill>
        <p:spPr bwMode="auto">
          <a:xfrm>
            <a:off x="6626087" y="2569732"/>
            <a:ext cx="2915478" cy="3250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324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59B64-F4A9-4B46-A058-842F96C2760C}"/>
              </a:ext>
            </a:extLst>
          </p:cNvPr>
          <p:cNvSpPr>
            <a:spLocks noGrp="1"/>
          </p:cNvSpPr>
          <p:nvPr>
            <p:ph type="title"/>
          </p:nvPr>
        </p:nvSpPr>
        <p:spPr/>
        <p:txBody>
          <a:bodyPr/>
          <a:lstStyle/>
          <a:p>
            <a:pPr algn="ctr"/>
            <a:r>
              <a:rPr lang="es-419" dirty="0" err="1"/>
              <a:t>Dicynone</a:t>
            </a:r>
            <a:endParaRPr lang="es-419" dirty="0"/>
          </a:p>
        </p:txBody>
      </p:sp>
      <p:sp>
        <p:nvSpPr>
          <p:cNvPr id="3" name="Marcador de contenido 2">
            <a:extLst>
              <a:ext uri="{FF2B5EF4-FFF2-40B4-BE49-F238E27FC236}">
                <a16:creationId xmlns:a16="http://schemas.microsoft.com/office/drawing/2014/main" id="{2A05F6C4-536F-461A-B0D4-1DC80BD97059}"/>
              </a:ext>
            </a:extLst>
          </p:cNvPr>
          <p:cNvSpPr>
            <a:spLocks noGrp="1"/>
          </p:cNvSpPr>
          <p:nvPr>
            <p:ph idx="1"/>
          </p:nvPr>
        </p:nvSpPr>
        <p:spPr>
          <a:xfrm>
            <a:off x="4737652" y="2617305"/>
            <a:ext cx="5705061" cy="3818083"/>
          </a:xfrm>
        </p:spPr>
        <p:txBody>
          <a:bodyPr>
            <a:normAutofit/>
          </a:bodyPr>
          <a:lstStyle/>
          <a:p>
            <a:r>
              <a:rPr lang="es-419" dirty="0"/>
              <a:t>Vasoactivo, antiedematoso, utilizado en </a:t>
            </a:r>
            <a:r>
              <a:rPr lang="es-419" dirty="0" err="1"/>
              <a:t>mesodrenaje</a:t>
            </a:r>
            <a:r>
              <a:rPr lang="es-419" dirty="0"/>
              <a:t>, descongestiona, mejora la irrigación sanguínea, sobre todo en piernas.</a:t>
            </a:r>
          </a:p>
          <a:p>
            <a:r>
              <a:rPr lang="es-419" b="1" dirty="0"/>
              <a:t>Aplicación: </a:t>
            </a:r>
            <a:r>
              <a:rPr lang="es-419" dirty="0"/>
              <a:t>Casos de insuficiencia </a:t>
            </a:r>
            <a:r>
              <a:rPr lang="es-419" dirty="0" err="1"/>
              <a:t>venolinfática</a:t>
            </a:r>
            <a:r>
              <a:rPr lang="es-419" dirty="0"/>
              <a:t>, propensión a edemas y celulitis edematosa.</a:t>
            </a:r>
          </a:p>
        </p:txBody>
      </p:sp>
      <p:pic>
        <p:nvPicPr>
          <p:cNvPr id="15362" name="Picture 2" descr="Dicynone | ¿Para qué Sirve? | Dosis | Fórmula y Genérico">
            <a:extLst>
              <a:ext uri="{FF2B5EF4-FFF2-40B4-BE49-F238E27FC236}">
                <a16:creationId xmlns:a16="http://schemas.microsoft.com/office/drawing/2014/main" id="{A808AD86-5369-4F6C-B695-CCEB4E122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58" t="8571" r="18889" b="7619"/>
          <a:stretch/>
        </p:blipFill>
        <p:spPr bwMode="auto">
          <a:xfrm>
            <a:off x="680321" y="2286000"/>
            <a:ext cx="3776869" cy="3428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29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EC363D-3C07-A25A-4A29-54CD92128648}"/>
              </a:ext>
            </a:extLst>
          </p:cNvPr>
          <p:cNvSpPr txBox="1"/>
          <p:nvPr/>
        </p:nvSpPr>
        <p:spPr>
          <a:xfrm>
            <a:off x="3047999" y="735200"/>
            <a:ext cx="6096000" cy="584775"/>
          </a:xfrm>
          <a:prstGeom prst="rect">
            <a:avLst/>
          </a:prstGeom>
          <a:noFill/>
        </p:spPr>
        <p:txBody>
          <a:bodyPr wrap="square">
            <a:spAutoFit/>
          </a:bodyPr>
          <a:lstStyle/>
          <a:p>
            <a:pPr algn="ctr"/>
            <a:r>
              <a:rPr lang="es-ES" sz="3200" dirty="0"/>
              <a:t>QUÍMICA COSMÉTICA</a:t>
            </a:r>
          </a:p>
        </p:txBody>
      </p:sp>
      <p:sp>
        <p:nvSpPr>
          <p:cNvPr id="5" name="CuadroTexto 4">
            <a:extLst>
              <a:ext uri="{FF2B5EF4-FFF2-40B4-BE49-F238E27FC236}">
                <a16:creationId xmlns:a16="http://schemas.microsoft.com/office/drawing/2014/main" id="{64A168EF-624F-BF42-FB04-4C101E48F178}"/>
              </a:ext>
            </a:extLst>
          </p:cNvPr>
          <p:cNvSpPr txBox="1"/>
          <p:nvPr/>
        </p:nvSpPr>
        <p:spPr>
          <a:xfrm>
            <a:off x="1589312" y="4319441"/>
            <a:ext cx="9013373" cy="2031325"/>
          </a:xfrm>
          <a:prstGeom prst="rect">
            <a:avLst/>
          </a:prstGeom>
          <a:noFill/>
        </p:spPr>
        <p:txBody>
          <a:bodyPr wrap="square">
            <a:spAutoFit/>
          </a:bodyPr>
          <a:lstStyle/>
          <a:p>
            <a:r>
              <a:rPr lang="es-ES" dirty="0"/>
              <a:t>Es el estudio de la composición, estructura química, formulación, propiedades, efectos terapéuticos y efectos adversos de los productos cosméticos y productos protectores y restauradores de uso tópico en piel, mucosas y anexos. </a:t>
            </a:r>
          </a:p>
          <a:p>
            <a:r>
              <a:rPr lang="es-ES" dirty="0"/>
              <a:t>La Química Cosmética está íntimamente relacionada con la Industria Farmacéutica ya que a través de ella se puede incorporar una amplia gama de productos y conocimientos, permitiendo avances en el desarrollo de formulaciones</a:t>
            </a:r>
          </a:p>
          <a:p>
            <a:r>
              <a:rPr lang="es-ES" dirty="0"/>
              <a:t>cosméticas, cosmiátricas y cosmeséuticas.</a:t>
            </a:r>
          </a:p>
        </p:txBody>
      </p:sp>
      <p:pic>
        <p:nvPicPr>
          <p:cNvPr id="2050" name="Picture 2" descr="✓ ¿Para qué se utiliza un disolvente en química cosmética?">
            <a:extLst>
              <a:ext uri="{FF2B5EF4-FFF2-40B4-BE49-F238E27FC236}">
                <a16:creationId xmlns:a16="http://schemas.microsoft.com/office/drawing/2014/main" id="{3B574DD5-476F-E571-FE30-C97DDF42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6" y="1627734"/>
            <a:ext cx="5622926" cy="238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93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4F86F6-2198-451F-877D-A7A6C2D551E7}"/>
              </a:ext>
            </a:extLst>
          </p:cNvPr>
          <p:cNvSpPr>
            <a:spLocks noGrp="1"/>
          </p:cNvSpPr>
          <p:nvPr>
            <p:ph type="title"/>
          </p:nvPr>
        </p:nvSpPr>
        <p:spPr>
          <a:xfrm>
            <a:off x="522514" y="836962"/>
            <a:ext cx="10668000" cy="687038"/>
          </a:xfrm>
        </p:spPr>
        <p:txBody>
          <a:bodyPr/>
          <a:lstStyle/>
          <a:p>
            <a:pPr algn="ctr"/>
            <a:r>
              <a:rPr lang="es-419" dirty="0"/>
              <a:t>Pentoxifilina</a:t>
            </a:r>
          </a:p>
        </p:txBody>
      </p:sp>
      <p:sp>
        <p:nvSpPr>
          <p:cNvPr id="3" name="Marcador de contenido 2">
            <a:extLst>
              <a:ext uri="{FF2B5EF4-FFF2-40B4-BE49-F238E27FC236}">
                <a16:creationId xmlns:a16="http://schemas.microsoft.com/office/drawing/2014/main" id="{D646D54D-D763-4579-964A-89D105763F06}"/>
              </a:ext>
            </a:extLst>
          </p:cNvPr>
          <p:cNvSpPr>
            <a:spLocks noGrp="1"/>
          </p:cNvSpPr>
          <p:nvPr>
            <p:ph idx="1"/>
          </p:nvPr>
        </p:nvSpPr>
        <p:spPr>
          <a:xfrm>
            <a:off x="4441371" y="2202955"/>
            <a:ext cx="6749143" cy="3818083"/>
          </a:xfrm>
        </p:spPr>
        <p:txBody>
          <a:bodyPr>
            <a:normAutofit/>
          </a:bodyPr>
          <a:lstStyle/>
          <a:p>
            <a:r>
              <a:rPr lang="es-419" dirty="0"/>
              <a:t>Vasodilatador periférico, mejora la microcirculación, efectos antioxidantes y antiinflamatorios, </a:t>
            </a:r>
            <a:r>
              <a:rPr lang="es-419" dirty="0" err="1"/>
              <a:t>antifibrótica</a:t>
            </a:r>
            <a:r>
              <a:rPr lang="es-419" dirty="0"/>
              <a:t> en la aplicación local e induce la lipólisis. Combate la retención de agua por parte del tejido conectivo.</a:t>
            </a:r>
          </a:p>
          <a:p>
            <a:r>
              <a:rPr lang="es-419" b="1" dirty="0"/>
              <a:t>Aplicación: </a:t>
            </a:r>
            <a:r>
              <a:rPr lang="es-419" dirty="0"/>
              <a:t>Especialmente en las formas fibrosas y edematosas de la celulitis</a:t>
            </a:r>
            <a:endParaRPr lang="es-419" b="1" dirty="0"/>
          </a:p>
        </p:txBody>
      </p:sp>
      <p:pic>
        <p:nvPicPr>
          <p:cNvPr id="16386" name="Picture 2" descr="Trental Iny 300Mg Amp C 4 | Farmacia San Pablo">
            <a:extLst>
              <a:ext uri="{FF2B5EF4-FFF2-40B4-BE49-F238E27FC236}">
                <a16:creationId xmlns:a16="http://schemas.microsoft.com/office/drawing/2014/main" id="{2A89A314-B6B7-48AF-9FAA-CAB00056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933" y="2664197"/>
            <a:ext cx="2895600"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1796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8461-A786-4329-ADAA-35D7ADF59993}"/>
              </a:ext>
            </a:extLst>
          </p:cNvPr>
          <p:cNvSpPr>
            <a:spLocks noGrp="1"/>
          </p:cNvSpPr>
          <p:nvPr>
            <p:ph type="title"/>
          </p:nvPr>
        </p:nvSpPr>
        <p:spPr>
          <a:xfrm>
            <a:off x="1077886" y="751769"/>
            <a:ext cx="9613861" cy="1080938"/>
          </a:xfrm>
        </p:spPr>
        <p:txBody>
          <a:bodyPr/>
          <a:lstStyle/>
          <a:p>
            <a:pPr algn="ctr"/>
            <a:r>
              <a:rPr lang="es-419" dirty="0"/>
              <a:t>Cafeína</a:t>
            </a:r>
          </a:p>
        </p:txBody>
      </p:sp>
      <p:sp>
        <p:nvSpPr>
          <p:cNvPr id="3" name="Marcador de contenido 2">
            <a:extLst>
              <a:ext uri="{FF2B5EF4-FFF2-40B4-BE49-F238E27FC236}">
                <a16:creationId xmlns:a16="http://schemas.microsoft.com/office/drawing/2014/main" id="{0F08262C-E04D-4A9D-BB3C-2998AC3FD62B}"/>
              </a:ext>
            </a:extLst>
          </p:cNvPr>
          <p:cNvSpPr>
            <a:spLocks noGrp="1"/>
          </p:cNvSpPr>
          <p:nvPr>
            <p:ph idx="1"/>
          </p:nvPr>
        </p:nvSpPr>
        <p:spPr>
          <a:xfrm>
            <a:off x="4876800" y="3070292"/>
            <a:ext cx="6553200" cy="2495470"/>
          </a:xfrm>
        </p:spPr>
        <p:txBody>
          <a:bodyPr>
            <a:normAutofit/>
          </a:bodyPr>
          <a:lstStyle/>
          <a:p>
            <a:r>
              <a:rPr lang="es-419" dirty="0"/>
              <a:t>Incrementa la degradación de grasas en el </a:t>
            </a:r>
            <a:r>
              <a:rPr lang="es-419" dirty="0" err="1"/>
              <a:t>adiposito</a:t>
            </a:r>
            <a:r>
              <a:rPr lang="es-419" dirty="0"/>
              <a:t> y estimula la microcirculación, el drenaje del tejido y diuresis, la superficie de la piel se vuelve más blanda y lisa.</a:t>
            </a:r>
          </a:p>
          <a:p>
            <a:r>
              <a:rPr lang="es-419" b="1" dirty="0"/>
              <a:t>Aplicación: </a:t>
            </a:r>
            <a:r>
              <a:rPr lang="es-419" dirty="0"/>
              <a:t>Celulitis, lipólisis, caída de cabello, estiramiento cutáneo por mesoterapia</a:t>
            </a:r>
            <a:endParaRPr lang="es-419" b="1" dirty="0"/>
          </a:p>
        </p:txBody>
      </p:sp>
      <p:pic>
        <p:nvPicPr>
          <p:cNvPr id="17410" name="Picture 2" descr="Ampollas Cafeina 20% 2 ml SkinClinic, 10 uds">
            <a:extLst>
              <a:ext uri="{FF2B5EF4-FFF2-40B4-BE49-F238E27FC236}">
                <a16:creationId xmlns:a16="http://schemas.microsoft.com/office/drawing/2014/main" id="{2FE4AE9E-DE63-463E-B9D1-2021169D6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92" b="23142"/>
          <a:stretch/>
        </p:blipFill>
        <p:spPr bwMode="auto">
          <a:xfrm>
            <a:off x="454360" y="3302014"/>
            <a:ext cx="3150231" cy="2032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924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ED2ED3-CA3D-4C66-AC51-F2647F4EE0DD}"/>
              </a:ext>
            </a:extLst>
          </p:cNvPr>
          <p:cNvSpPr>
            <a:spLocks noGrp="1"/>
          </p:cNvSpPr>
          <p:nvPr>
            <p:ph type="title"/>
          </p:nvPr>
        </p:nvSpPr>
        <p:spPr/>
        <p:txBody>
          <a:bodyPr/>
          <a:lstStyle/>
          <a:p>
            <a:pPr algn="ctr"/>
            <a:r>
              <a:rPr lang="es-419" dirty="0"/>
              <a:t>L- Carnitina</a:t>
            </a:r>
          </a:p>
        </p:txBody>
      </p:sp>
      <p:sp>
        <p:nvSpPr>
          <p:cNvPr id="3" name="Marcador de contenido 2">
            <a:extLst>
              <a:ext uri="{FF2B5EF4-FFF2-40B4-BE49-F238E27FC236}">
                <a16:creationId xmlns:a16="http://schemas.microsoft.com/office/drawing/2014/main" id="{5FD3DA9C-D05D-467F-B5EB-243B5F1A0BBD}"/>
              </a:ext>
            </a:extLst>
          </p:cNvPr>
          <p:cNvSpPr>
            <a:spLocks noGrp="1"/>
          </p:cNvSpPr>
          <p:nvPr>
            <p:ph idx="1"/>
          </p:nvPr>
        </p:nvSpPr>
        <p:spPr>
          <a:xfrm>
            <a:off x="762000" y="2286000"/>
            <a:ext cx="5174974" cy="2737835"/>
          </a:xfrm>
        </p:spPr>
        <p:txBody>
          <a:bodyPr/>
          <a:lstStyle/>
          <a:p>
            <a:r>
              <a:rPr lang="es-419" dirty="0"/>
              <a:t>Ayuda a quemar la grasa por la obtención de energía de las células, en combinación con actividades deportivas contribuye a una reducción del peso.</a:t>
            </a:r>
          </a:p>
          <a:p>
            <a:r>
              <a:rPr lang="es-419" b="1" dirty="0"/>
              <a:t>Aplicación: </a:t>
            </a:r>
            <a:r>
              <a:rPr lang="es-419" dirty="0"/>
              <a:t>Celulitis, depósitos localizados de grasa.</a:t>
            </a:r>
            <a:endParaRPr lang="es-419" b="1" dirty="0"/>
          </a:p>
        </p:txBody>
      </p:sp>
      <p:pic>
        <p:nvPicPr>
          <p:cNvPr id="4" name="Picture 2" descr="Complejo B Inyectable Precio | MercadoLibre.com.co">
            <a:extLst>
              <a:ext uri="{FF2B5EF4-FFF2-40B4-BE49-F238E27FC236}">
                <a16:creationId xmlns:a16="http://schemas.microsoft.com/office/drawing/2014/main" id="{B24AB5D7-AE75-4611-BCF5-11710C4D9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39" t="13486"/>
          <a:stretch/>
        </p:blipFill>
        <p:spPr bwMode="auto">
          <a:xfrm>
            <a:off x="7011349" y="2282687"/>
            <a:ext cx="3846258" cy="3411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9709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E9C2DE-B09E-4E74-8FCF-00348E35C08A}"/>
              </a:ext>
            </a:extLst>
          </p:cNvPr>
          <p:cNvPicPr>
            <a:picLocks noChangeAspect="1"/>
          </p:cNvPicPr>
          <p:nvPr/>
        </p:nvPicPr>
        <p:blipFill>
          <a:blip r:embed="rId2"/>
          <a:stretch>
            <a:fillRect/>
          </a:stretch>
        </p:blipFill>
        <p:spPr>
          <a:xfrm>
            <a:off x="238540" y="792194"/>
            <a:ext cx="3617843" cy="5004746"/>
          </a:xfrm>
          <a:prstGeom prst="rect">
            <a:avLst/>
          </a:prstGeom>
        </p:spPr>
      </p:pic>
      <p:pic>
        <p:nvPicPr>
          <p:cNvPr id="3" name="Imagen 2">
            <a:extLst>
              <a:ext uri="{FF2B5EF4-FFF2-40B4-BE49-F238E27FC236}">
                <a16:creationId xmlns:a16="http://schemas.microsoft.com/office/drawing/2014/main" id="{7A554E00-45A9-4607-B477-0E5AD0E955F4}"/>
              </a:ext>
            </a:extLst>
          </p:cNvPr>
          <p:cNvPicPr>
            <a:picLocks noChangeAspect="1"/>
          </p:cNvPicPr>
          <p:nvPr/>
        </p:nvPicPr>
        <p:blipFill>
          <a:blip r:embed="rId3"/>
          <a:stretch>
            <a:fillRect/>
          </a:stretch>
        </p:blipFill>
        <p:spPr>
          <a:xfrm>
            <a:off x="7964557" y="792194"/>
            <a:ext cx="3988903" cy="5004746"/>
          </a:xfrm>
          <a:prstGeom prst="rect">
            <a:avLst/>
          </a:prstGeom>
        </p:spPr>
      </p:pic>
      <p:pic>
        <p:nvPicPr>
          <p:cNvPr id="4" name="Imagen 3">
            <a:extLst>
              <a:ext uri="{FF2B5EF4-FFF2-40B4-BE49-F238E27FC236}">
                <a16:creationId xmlns:a16="http://schemas.microsoft.com/office/drawing/2014/main" id="{BA59798E-7F4A-40D1-87CA-AB500D438566}"/>
              </a:ext>
            </a:extLst>
          </p:cNvPr>
          <p:cNvPicPr>
            <a:picLocks noChangeAspect="1"/>
          </p:cNvPicPr>
          <p:nvPr/>
        </p:nvPicPr>
        <p:blipFill>
          <a:blip r:embed="rId4"/>
          <a:stretch>
            <a:fillRect/>
          </a:stretch>
        </p:blipFill>
        <p:spPr>
          <a:xfrm>
            <a:off x="3856383" y="792195"/>
            <a:ext cx="4108174" cy="5004746"/>
          </a:xfrm>
          <a:prstGeom prst="rect">
            <a:avLst/>
          </a:prstGeom>
        </p:spPr>
      </p:pic>
    </p:spTree>
    <p:extLst>
      <p:ext uri="{BB962C8B-B14F-4D97-AF65-F5344CB8AC3E}">
        <p14:creationId xmlns:p14="http://schemas.microsoft.com/office/powerpoint/2010/main" val="2995431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E230187-DD31-4E94-ACD0-A0E58A98D7DA}"/>
              </a:ext>
            </a:extLst>
          </p:cNvPr>
          <p:cNvPicPr>
            <a:picLocks noChangeAspect="1"/>
          </p:cNvPicPr>
          <p:nvPr/>
        </p:nvPicPr>
        <p:blipFill>
          <a:blip r:embed="rId2"/>
          <a:stretch>
            <a:fillRect/>
          </a:stretch>
        </p:blipFill>
        <p:spPr>
          <a:xfrm>
            <a:off x="7182679" y="151527"/>
            <a:ext cx="4757528" cy="6554945"/>
          </a:xfrm>
          <a:prstGeom prst="rect">
            <a:avLst/>
          </a:prstGeom>
        </p:spPr>
      </p:pic>
      <p:pic>
        <p:nvPicPr>
          <p:cNvPr id="4" name="Imagen 3">
            <a:extLst>
              <a:ext uri="{FF2B5EF4-FFF2-40B4-BE49-F238E27FC236}">
                <a16:creationId xmlns:a16="http://schemas.microsoft.com/office/drawing/2014/main" id="{0DA04A13-9C6B-4CF8-90D3-15578B8CA7EF}"/>
              </a:ext>
            </a:extLst>
          </p:cNvPr>
          <p:cNvPicPr>
            <a:picLocks noChangeAspect="1"/>
          </p:cNvPicPr>
          <p:nvPr/>
        </p:nvPicPr>
        <p:blipFill>
          <a:blip r:embed="rId3"/>
          <a:stretch>
            <a:fillRect/>
          </a:stretch>
        </p:blipFill>
        <p:spPr>
          <a:xfrm>
            <a:off x="251793" y="151527"/>
            <a:ext cx="6930886" cy="6575822"/>
          </a:xfrm>
          <a:prstGeom prst="rect">
            <a:avLst/>
          </a:prstGeom>
        </p:spPr>
      </p:pic>
    </p:spTree>
    <p:extLst>
      <p:ext uri="{BB962C8B-B14F-4D97-AF65-F5344CB8AC3E}">
        <p14:creationId xmlns:p14="http://schemas.microsoft.com/office/powerpoint/2010/main" val="3059256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F88F1C-D03D-4C15-A51E-0019AEA1CA99}"/>
              </a:ext>
            </a:extLst>
          </p:cNvPr>
          <p:cNvSpPr>
            <a:spLocks noGrp="1"/>
          </p:cNvSpPr>
          <p:nvPr>
            <p:ph type="title"/>
          </p:nvPr>
        </p:nvSpPr>
        <p:spPr/>
        <p:txBody>
          <a:bodyPr/>
          <a:lstStyle/>
          <a:p>
            <a:r>
              <a:rPr lang="es-419" dirty="0"/>
              <a:t>Contraindicaciones</a:t>
            </a:r>
          </a:p>
        </p:txBody>
      </p:sp>
      <p:sp>
        <p:nvSpPr>
          <p:cNvPr id="3" name="Marcador de contenido 2">
            <a:extLst>
              <a:ext uri="{FF2B5EF4-FFF2-40B4-BE49-F238E27FC236}">
                <a16:creationId xmlns:a16="http://schemas.microsoft.com/office/drawing/2014/main" id="{20562EF5-4445-4D76-9CF6-B9B43461EFD5}"/>
              </a:ext>
            </a:extLst>
          </p:cNvPr>
          <p:cNvSpPr>
            <a:spLocks noGrp="1"/>
          </p:cNvSpPr>
          <p:nvPr>
            <p:ph idx="1"/>
          </p:nvPr>
        </p:nvSpPr>
        <p:spPr/>
        <p:txBody>
          <a:bodyPr>
            <a:normAutofit/>
          </a:bodyPr>
          <a:lstStyle/>
          <a:p>
            <a:r>
              <a:rPr lang="es-419" dirty="0"/>
              <a:t>Mujeres embarazadas o en periodo de lactancia.</a:t>
            </a:r>
          </a:p>
          <a:p>
            <a:r>
              <a:rPr lang="es-419" dirty="0"/>
              <a:t>Menores de 16 años.</a:t>
            </a:r>
          </a:p>
          <a:p>
            <a:r>
              <a:rPr lang="es-419" dirty="0"/>
              <a:t>Procesos autoinmunes</a:t>
            </a:r>
          </a:p>
          <a:p>
            <a:r>
              <a:rPr lang="es-419" dirty="0"/>
              <a:t>Alergia a los principios activos.</a:t>
            </a:r>
          </a:p>
          <a:p>
            <a:r>
              <a:rPr lang="es-419" dirty="0"/>
              <a:t>Infecciones bacterianas o virales.</a:t>
            </a:r>
          </a:p>
          <a:p>
            <a:r>
              <a:rPr lang="es-419" dirty="0"/>
              <a:t>Epilepsia </a:t>
            </a:r>
          </a:p>
          <a:p>
            <a:r>
              <a:rPr lang="es-419" dirty="0"/>
              <a:t>Dermatosis inflamatorias agudas</a:t>
            </a:r>
          </a:p>
        </p:txBody>
      </p:sp>
      <p:pic>
        <p:nvPicPr>
          <p:cNvPr id="18434" name="Picture 2" descr="EMBARAZO: ¿QUÉ CAMBIOS GENERA EN LA PIEL? – The Chemist Look">
            <a:extLst>
              <a:ext uri="{FF2B5EF4-FFF2-40B4-BE49-F238E27FC236}">
                <a16:creationId xmlns:a16="http://schemas.microsoft.com/office/drawing/2014/main" id="{0A74FC35-D3AF-4D61-AA76-FD7C64DF3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983" y="3313043"/>
            <a:ext cx="4499851" cy="2531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6616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BEA87D-3F47-49CC-8ADF-3737323350D3}"/>
              </a:ext>
            </a:extLst>
          </p:cNvPr>
          <p:cNvSpPr>
            <a:spLocks noGrp="1"/>
          </p:cNvSpPr>
          <p:nvPr>
            <p:ph type="title"/>
          </p:nvPr>
        </p:nvSpPr>
        <p:spPr>
          <a:xfrm>
            <a:off x="159658" y="2026557"/>
            <a:ext cx="11560628" cy="2804886"/>
          </a:xfrm>
        </p:spPr>
        <p:txBody>
          <a:bodyPr>
            <a:normAutofit/>
          </a:bodyPr>
          <a:lstStyle/>
          <a:p>
            <a:pPr algn="ctr"/>
            <a:r>
              <a:rPr lang="es-419" sz="6600" dirty="0"/>
              <a:t>Técnica</a:t>
            </a:r>
          </a:p>
        </p:txBody>
      </p:sp>
      <p:pic>
        <p:nvPicPr>
          <p:cNvPr id="3" name="Imagen 2">
            <a:extLst>
              <a:ext uri="{FF2B5EF4-FFF2-40B4-BE49-F238E27FC236}">
                <a16:creationId xmlns:a16="http://schemas.microsoft.com/office/drawing/2014/main" id="{87753BEF-C175-4EEE-BCF2-5733F139D7C2}"/>
              </a:ext>
            </a:extLst>
          </p:cNvPr>
          <p:cNvPicPr>
            <a:picLocks noChangeAspect="1"/>
          </p:cNvPicPr>
          <p:nvPr/>
        </p:nvPicPr>
        <p:blipFill>
          <a:blip r:embed="rId2"/>
          <a:stretch>
            <a:fillRect/>
          </a:stretch>
        </p:blipFill>
        <p:spPr>
          <a:xfrm>
            <a:off x="816664" y="2026557"/>
            <a:ext cx="3429000" cy="3777077"/>
          </a:xfrm>
          <a:prstGeom prst="rect">
            <a:avLst/>
          </a:prstGeom>
        </p:spPr>
      </p:pic>
    </p:spTree>
    <p:extLst>
      <p:ext uri="{BB962C8B-B14F-4D97-AF65-F5344CB8AC3E}">
        <p14:creationId xmlns:p14="http://schemas.microsoft.com/office/powerpoint/2010/main" val="1010167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482C0-79D9-4254-8933-650E7FB14264}"/>
              </a:ext>
            </a:extLst>
          </p:cNvPr>
          <p:cNvSpPr>
            <a:spLocks noGrp="1"/>
          </p:cNvSpPr>
          <p:nvPr>
            <p:ph type="title"/>
          </p:nvPr>
        </p:nvSpPr>
        <p:spPr>
          <a:xfrm>
            <a:off x="987287" y="861392"/>
            <a:ext cx="7308574" cy="753917"/>
          </a:xfrm>
        </p:spPr>
        <p:txBody>
          <a:bodyPr/>
          <a:lstStyle/>
          <a:p>
            <a:pPr algn="ctr"/>
            <a:r>
              <a:rPr lang="es-419" dirty="0"/>
              <a:t>Mesoterapia</a:t>
            </a:r>
          </a:p>
        </p:txBody>
      </p:sp>
      <p:sp>
        <p:nvSpPr>
          <p:cNvPr id="3" name="Marcador de contenido 2">
            <a:extLst>
              <a:ext uri="{FF2B5EF4-FFF2-40B4-BE49-F238E27FC236}">
                <a16:creationId xmlns:a16="http://schemas.microsoft.com/office/drawing/2014/main" id="{AD0C3596-6AD6-4F23-B1B9-C53A613C2063}"/>
              </a:ext>
            </a:extLst>
          </p:cNvPr>
          <p:cNvSpPr>
            <a:spLocks noGrp="1"/>
          </p:cNvSpPr>
          <p:nvPr>
            <p:ph idx="1"/>
          </p:nvPr>
        </p:nvSpPr>
        <p:spPr>
          <a:xfrm>
            <a:off x="708992" y="2643808"/>
            <a:ext cx="5148470" cy="3818083"/>
          </a:xfrm>
        </p:spPr>
        <p:txBody>
          <a:bodyPr>
            <a:normAutofit/>
          </a:bodyPr>
          <a:lstStyle/>
          <a:p>
            <a:r>
              <a:rPr lang="es-419" sz="2800" b="1" dirty="0"/>
              <a:t>Inyección </a:t>
            </a:r>
            <a:r>
              <a:rPr lang="es-419" sz="2800" b="1" dirty="0" err="1"/>
              <a:t>intra-cutánea</a:t>
            </a:r>
            <a:r>
              <a:rPr lang="es-419" sz="2800" b="1" dirty="0"/>
              <a:t>: </a:t>
            </a:r>
            <a:r>
              <a:rPr lang="es-419" sz="2800" dirty="0"/>
              <a:t>Profundidad de punción </a:t>
            </a:r>
            <a:r>
              <a:rPr lang="es-419" sz="2800" b="0" i="0" dirty="0">
                <a:effectLst/>
                <a:latin typeface="arial" panose="020B0604020202020204" pitchFamily="34" charset="0"/>
              </a:rPr>
              <a:t>≤ 1mm, cantidades ≥ 0.1ml forman una </a:t>
            </a:r>
            <a:r>
              <a:rPr lang="es-419" sz="2800" b="0" i="0" dirty="0" err="1">
                <a:effectLst/>
                <a:latin typeface="arial" panose="020B0604020202020204" pitchFamily="34" charset="0"/>
              </a:rPr>
              <a:t>papula</a:t>
            </a:r>
            <a:endParaRPr lang="es-419" sz="2800" b="1" dirty="0"/>
          </a:p>
        </p:txBody>
      </p:sp>
      <p:pic>
        <p:nvPicPr>
          <p:cNvPr id="5" name="Imagen 4">
            <a:extLst>
              <a:ext uri="{FF2B5EF4-FFF2-40B4-BE49-F238E27FC236}">
                <a16:creationId xmlns:a16="http://schemas.microsoft.com/office/drawing/2014/main" id="{AD80F2E3-38DF-433B-A19D-1DF4915A1474}"/>
              </a:ext>
            </a:extLst>
          </p:cNvPr>
          <p:cNvPicPr>
            <a:picLocks noChangeAspect="1"/>
          </p:cNvPicPr>
          <p:nvPr/>
        </p:nvPicPr>
        <p:blipFill>
          <a:blip r:embed="rId2"/>
          <a:stretch>
            <a:fillRect/>
          </a:stretch>
        </p:blipFill>
        <p:spPr>
          <a:xfrm>
            <a:off x="7069025" y="1092576"/>
            <a:ext cx="3949434" cy="3102465"/>
          </a:xfrm>
          <a:prstGeom prst="rect">
            <a:avLst/>
          </a:prstGeom>
        </p:spPr>
      </p:pic>
      <p:pic>
        <p:nvPicPr>
          <p:cNvPr id="6" name="Imagen 5">
            <a:extLst>
              <a:ext uri="{FF2B5EF4-FFF2-40B4-BE49-F238E27FC236}">
                <a16:creationId xmlns:a16="http://schemas.microsoft.com/office/drawing/2014/main" id="{FE479FC0-7EB8-445F-8C2B-D987863F70B7}"/>
              </a:ext>
            </a:extLst>
          </p:cNvPr>
          <p:cNvPicPr>
            <a:picLocks noChangeAspect="1"/>
          </p:cNvPicPr>
          <p:nvPr/>
        </p:nvPicPr>
        <p:blipFill>
          <a:blip r:embed="rId3"/>
          <a:stretch>
            <a:fillRect/>
          </a:stretch>
        </p:blipFill>
        <p:spPr>
          <a:xfrm>
            <a:off x="7142636" y="4713433"/>
            <a:ext cx="3949434" cy="1390650"/>
          </a:xfrm>
          <a:prstGeom prst="rect">
            <a:avLst/>
          </a:prstGeom>
        </p:spPr>
      </p:pic>
    </p:spTree>
    <p:extLst>
      <p:ext uri="{BB962C8B-B14F-4D97-AF65-F5344CB8AC3E}">
        <p14:creationId xmlns:p14="http://schemas.microsoft.com/office/powerpoint/2010/main" val="2624400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8DF272-2F83-422C-A003-19DBE3D14E63}"/>
              </a:ext>
            </a:extLst>
          </p:cNvPr>
          <p:cNvSpPr>
            <a:spLocks noGrp="1"/>
          </p:cNvSpPr>
          <p:nvPr>
            <p:ph type="title"/>
          </p:nvPr>
        </p:nvSpPr>
        <p:spPr>
          <a:xfrm>
            <a:off x="762000" y="247644"/>
            <a:ext cx="10668000" cy="1524000"/>
          </a:xfrm>
        </p:spPr>
        <p:txBody>
          <a:bodyPr/>
          <a:lstStyle/>
          <a:p>
            <a:r>
              <a:rPr lang="es-419" dirty="0"/>
              <a:t>Inyección epidérmica</a:t>
            </a:r>
          </a:p>
        </p:txBody>
      </p:sp>
      <p:sp>
        <p:nvSpPr>
          <p:cNvPr id="3" name="Marcador de contenido 2">
            <a:extLst>
              <a:ext uri="{FF2B5EF4-FFF2-40B4-BE49-F238E27FC236}">
                <a16:creationId xmlns:a16="http://schemas.microsoft.com/office/drawing/2014/main" id="{6A05CEE4-1C1C-466B-8EB4-9FB989B2191D}"/>
              </a:ext>
            </a:extLst>
          </p:cNvPr>
          <p:cNvSpPr>
            <a:spLocks noGrp="1"/>
          </p:cNvSpPr>
          <p:nvPr>
            <p:ph idx="1"/>
          </p:nvPr>
        </p:nvSpPr>
        <p:spPr>
          <a:xfrm>
            <a:off x="5549172" y="2643808"/>
            <a:ext cx="4774271" cy="3818083"/>
          </a:xfrm>
        </p:spPr>
        <p:txBody>
          <a:bodyPr/>
          <a:lstStyle/>
          <a:p>
            <a:r>
              <a:rPr lang="es-419" dirty="0"/>
              <a:t>Profundidad de punción </a:t>
            </a:r>
            <a:r>
              <a:rPr lang="es-419" b="0" i="0" dirty="0">
                <a:effectLst/>
                <a:latin typeface="arial" panose="020B0604020202020204" pitchFamily="34" charset="0"/>
              </a:rPr>
              <a:t>≤ 1mm, técnica epidérmica de tracción y puntos individuales, se aplican cantidades de 0.01ml (gotas individuales) por cada punción, de modo que no se observa una </a:t>
            </a:r>
            <a:r>
              <a:rPr lang="es-419" b="0" i="0" dirty="0" err="1">
                <a:effectLst/>
                <a:latin typeface="arial" panose="020B0604020202020204" pitchFamily="34" charset="0"/>
              </a:rPr>
              <a:t>papula</a:t>
            </a:r>
            <a:r>
              <a:rPr lang="es-419" b="0" i="0" dirty="0">
                <a:effectLst/>
                <a:latin typeface="arial" panose="020B0604020202020204" pitchFamily="34" charset="0"/>
              </a:rPr>
              <a:t>. </a:t>
            </a:r>
            <a:r>
              <a:rPr lang="es-419" dirty="0"/>
              <a:t> </a:t>
            </a:r>
          </a:p>
        </p:txBody>
      </p:sp>
      <p:pic>
        <p:nvPicPr>
          <p:cNvPr id="26626" name="Picture 2" descr="Mitlaser">
            <a:extLst>
              <a:ext uri="{FF2B5EF4-FFF2-40B4-BE49-F238E27FC236}">
                <a16:creationId xmlns:a16="http://schemas.microsoft.com/office/drawing/2014/main" id="{9C022001-9A5D-4D0E-B3AF-4B6AC7E0B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98" y="2286000"/>
            <a:ext cx="4558465" cy="3562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655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044A19-45BB-42B6-98E0-194B7DF34092}"/>
              </a:ext>
            </a:extLst>
          </p:cNvPr>
          <p:cNvSpPr>
            <a:spLocks noGrp="1"/>
          </p:cNvSpPr>
          <p:nvPr>
            <p:ph type="title"/>
          </p:nvPr>
        </p:nvSpPr>
        <p:spPr>
          <a:xfrm>
            <a:off x="1154953" y="847058"/>
            <a:ext cx="8761413" cy="1361569"/>
          </a:xfrm>
        </p:spPr>
        <p:txBody>
          <a:bodyPr>
            <a:normAutofit fontScale="90000"/>
          </a:bodyPr>
          <a:lstStyle/>
          <a:p>
            <a:pPr algn="ctr"/>
            <a:r>
              <a:rPr lang="es-ES" sz="4800" dirty="0">
                <a:solidFill>
                  <a:schemeClr val="accent1">
                    <a:lumMod val="40000"/>
                    <a:lumOff val="60000"/>
                  </a:schemeClr>
                </a:solidFill>
              </a:rPr>
              <a:t>Técnicas manuales</a:t>
            </a:r>
            <a:br>
              <a:rPr lang="es-ES" sz="4800" dirty="0">
                <a:solidFill>
                  <a:schemeClr val="accent1">
                    <a:lumMod val="40000"/>
                    <a:lumOff val="60000"/>
                  </a:schemeClr>
                </a:solidFill>
              </a:rPr>
            </a:br>
            <a:endParaRPr lang="es-ES" sz="4800" dirty="0">
              <a:solidFill>
                <a:schemeClr val="accent1">
                  <a:lumMod val="40000"/>
                  <a:lumOff val="60000"/>
                </a:schemeClr>
              </a:solidFill>
            </a:endParaRPr>
          </a:p>
        </p:txBody>
      </p:sp>
      <p:sp>
        <p:nvSpPr>
          <p:cNvPr id="6" name="CuadroTexto 5">
            <a:extLst>
              <a:ext uri="{FF2B5EF4-FFF2-40B4-BE49-F238E27FC236}">
                <a16:creationId xmlns:a16="http://schemas.microsoft.com/office/drawing/2014/main" id="{AC954B17-0BEF-466B-A9E0-D281960C8548}"/>
              </a:ext>
            </a:extLst>
          </p:cNvPr>
          <p:cNvSpPr txBox="1"/>
          <p:nvPr/>
        </p:nvSpPr>
        <p:spPr>
          <a:xfrm>
            <a:off x="516152" y="2414753"/>
            <a:ext cx="2927420" cy="4093428"/>
          </a:xfrm>
          <a:prstGeom prst="rect">
            <a:avLst/>
          </a:prstGeom>
          <a:noFill/>
        </p:spPr>
        <p:txBody>
          <a:bodyPr wrap="square">
            <a:spAutoFit/>
          </a:bodyPr>
          <a:lstStyle/>
          <a:p>
            <a:pPr algn="ctr"/>
            <a:r>
              <a:rPr lang="es-ES" sz="2000" dirty="0"/>
              <a:t>Técnica superficial de mesoterapia. La aguja se introduce por la tangente al cutis a un 2/3 del corte de la aguja. Con esto, una parte del preparado entra en la epidermis, una parte se queda en la superficie del cutis en la forma de unas pequeñas gotitas.</a:t>
            </a:r>
          </a:p>
        </p:txBody>
      </p:sp>
      <p:pic>
        <p:nvPicPr>
          <p:cNvPr id="7" name="Picture 2" descr="Mesoterapia">
            <a:extLst>
              <a:ext uri="{FF2B5EF4-FFF2-40B4-BE49-F238E27FC236}">
                <a16:creationId xmlns:a16="http://schemas.microsoft.com/office/drawing/2014/main" id="{0A732E69-8707-4C58-B12D-31E34B7B0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2" t="6989"/>
          <a:stretch/>
        </p:blipFill>
        <p:spPr bwMode="auto">
          <a:xfrm>
            <a:off x="3995224" y="2255718"/>
            <a:ext cx="7680624" cy="425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1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7BDBED-DE27-4924-9A79-91CE8F79D9FE}"/>
              </a:ext>
            </a:extLst>
          </p:cNvPr>
          <p:cNvSpPr>
            <a:spLocks noGrp="1"/>
          </p:cNvSpPr>
          <p:nvPr>
            <p:ph type="ctrTitle"/>
          </p:nvPr>
        </p:nvSpPr>
        <p:spPr>
          <a:xfrm>
            <a:off x="290946" y="2753632"/>
            <a:ext cx="11158932" cy="1373070"/>
          </a:xfrm>
        </p:spPr>
        <p:txBody>
          <a:bodyPr>
            <a:normAutofit/>
          </a:bodyPr>
          <a:lstStyle/>
          <a:p>
            <a:r>
              <a:rPr lang="es-ES" sz="7200" dirty="0"/>
              <a:t>PRINCIPIOS ACTIVOS </a:t>
            </a:r>
          </a:p>
        </p:txBody>
      </p:sp>
      <p:sp>
        <p:nvSpPr>
          <p:cNvPr id="3" name="Subtítulo 2">
            <a:extLst>
              <a:ext uri="{FF2B5EF4-FFF2-40B4-BE49-F238E27FC236}">
                <a16:creationId xmlns:a16="http://schemas.microsoft.com/office/drawing/2014/main" id="{23D210AB-FC43-4D82-8DE5-2211B7DB0392}"/>
              </a:ext>
            </a:extLst>
          </p:cNvPr>
          <p:cNvSpPr>
            <a:spLocks noGrp="1"/>
          </p:cNvSpPr>
          <p:nvPr>
            <p:ph type="subTitle" idx="1"/>
          </p:nvPr>
        </p:nvSpPr>
        <p:spPr>
          <a:xfrm>
            <a:off x="1595269" y="4091608"/>
            <a:ext cx="9001462" cy="1166192"/>
          </a:xfrm>
        </p:spPr>
        <p:txBody>
          <a:bodyPr>
            <a:normAutofit/>
          </a:bodyPr>
          <a:lstStyle/>
          <a:p>
            <a:pPr algn="l"/>
            <a:r>
              <a:rPr lang="es-ES" sz="4800" dirty="0"/>
              <a:t>FACIAL   CORPORAL CAPILAR</a:t>
            </a:r>
          </a:p>
        </p:txBody>
      </p:sp>
      <p:pic>
        <p:nvPicPr>
          <p:cNvPr id="6" name="Imagen 5">
            <a:extLst>
              <a:ext uri="{FF2B5EF4-FFF2-40B4-BE49-F238E27FC236}">
                <a16:creationId xmlns:a16="http://schemas.microsoft.com/office/drawing/2014/main" id="{F36AE0A1-3392-4978-B372-12DECE4EDDBF}"/>
              </a:ext>
            </a:extLst>
          </p:cNvPr>
          <p:cNvPicPr>
            <a:picLocks noChangeAspect="1"/>
          </p:cNvPicPr>
          <p:nvPr/>
        </p:nvPicPr>
        <p:blipFill>
          <a:blip r:embed="rId2"/>
          <a:stretch>
            <a:fillRect/>
          </a:stretch>
        </p:blipFill>
        <p:spPr>
          <a:xfrm>
            <a:off x="290946" y="297167"/>
            <a:ext cx="4115695" cy="2098213"/>
          </a:xfrm>
          <a:prstGeom prst="rect">
            <a:avLst/>
          </a:prstGeom>
        </p:spPr>
      </p:pic>
      <p:sp>
        <p:nvSpPr>
          <p:cNvPr id="7" name="Rectángulo 6">
            <a:extLst>
              <a:ext uri="{FF2B5EF4-FFF2-40B4-BE49-F238E27FC236}">
                <a16:creationId xmlns:a16="http://schemas.microsoft.com/office/drawing/2014/main" id="{7305D6E5-880C-4179-8F28-62B3A6E9EE1C}"/>
              </a:ext>
            </a:extLst>
          </p:cNvPr>
          <p:cNvSpPr/>
          <p:nvPr/>
        </p:nvSpPr>
        <p:spPr>
          <a:xfrm>
            <a:off x="5049078" y="648414"/>
            <a:ext cx="6135757" cy="1166191"/>
          </a:xfrm>
          <a:prstGeom prst="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dirty="0">
                <a:ln/>
                <a:solidFill>
                  <a:schemeClr val="accent3"/>
                </a:solidFill>
              </a:rPr>
              <a:t>CENTRO DE CAPACITACION CONTINUA PRAXIS </a:t>
            </a:r>
          </a:p>
        </p:txBody>
      </p:sp>
    </p:spTree>
    <p:extLst>
      <p:ext uri="{BB962C8B-B14F-4D97-AF65-F5344CB8AC3E}">
        <p14:creationId xmlns:p14="http://schemas.microsoft.com/office/powerpoint/2010/main" val="2528003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AA97F3-26E3-483F-A690-ABCC8FCFA834}"/>
              </a:ext>
            </a:extLst>
          </p:cNvPr>
          <p:cNvSpPr txBox="1"/>
          <p:nvPr/>
        </p:nvSpPr>
        <p:spPr>
          <a:xfrm>
            <a:off x="445477" y="2587508"/>
            <a:ext cx="4787704" cy="4031873"/>
          </a:xfrm>
          <a:prstGeom prst="rect">
            <a:avLst/>
          </a:prstGeom>
          <a:noFill/>
        </p:spPr>
        <p:txBody>
          <a:bodyPr wrap="square">
            <a:spAutoFit/>
          </a:bodyPr>
          <a:lstStyle/>
          <a:p>
            <a:r>
              <a:rPr lang="es-ES" sz="3200" dirty="0">
                <a:solidFill>
                  <a:schemeClr val="accent1">
                    <a:lumMod val="40000"/>
                    <a:lumOff val="60000"/>
                  </a:schemeClr>
                </a:solidFill>
              </a:rPr>
              <a:t>Micropapulas</a:t>
            </a:r>
          </a:p>
          <a:p>
            <a:r>
              <a:rPr lang="es-ES" sz="3200" dirty="0"/>
              <a:t>El preparado se introduce a 10º o 15º con profundidad de 1,5 – 2 mm, la distancia entre las punzadas de la aguja es de ~ 10 mm.</a:t>
            </a:r>
          </a:p>
        </p:txBody>
      </p:sp>
      <p:pic>
        <p:nvPicPr>
          <p:cNvPr id="12290" name="Picture 2" descr="Mesoterapia Facial – Clínica Le Ciel">
            <a:extLst>
              <a:ext uri="{FF2B5EF4-FFF2-40B4-BE49-F238E27FC236}">
                <a16:creationId xmlns:a16="http://schemas.microsoft.com/office/drawing/2014/main" id="{EF5D52D1-06D1-4AE6-88ED-279A34DD0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181" y="1350498"/>
            <a:ext cx="6513342" cy="5246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411F815D-B0CB-42A8-8B9C-EC6E74B29FC4}"/>
              </a:ext>
            </a:extLst>
          </p:cNvPr>
          <p:cNvSpPr>
            <a:spLocks noGrp="1"/>
          </p:cNvSpPr>
          <p:nvPr>
            <p:ph type="title"/>
          </p:nvPr>
        </p:nvSpPr>
        <p:spPr/>
        <p:txBody>
          <a:bodyPr>
            <a:normAutofit fontScale="90000"/>
          </a:bodyPr>
          <a:lstStyle/>
          <a:p>
            <a:pPr algn="ctr"/>
            <a:r>
              <a:rPr lang="es-ES" sz="4800" dirty="0">
                <a:solidFill>
                  <a:schemeClr val="accent1">
                    <a:lumMod val="40000"/>
                    <a:lumOff val="60000"/>
                  </a:schemeClr>
                </a:solidFill>
              </a:rPr>
              <a:t>Técnicas manuales</a:t>
            </a:r>
            <a:br>
              <a:rPr lang="es-ES" sz="4800" dirty="0">
                <a:solidFill>
                  <a:schemeClr val="accent1">
                    <a:lumMod val="40000"/>
                    <a:lumOff val="60000"/>
                  </a:schemeClr>
                </a:solidFill>
              </a:rPr>
            </a:br>
            <a:endParaRPr lang="es-ES" sz="4800" dirty="0">
              <a:solidFill>
                <a:schemeClr val="accent1">
                  <a:lumMod val="40000"/>
                  <a:lumOff val="60000"/>
                </a:schemeClr>
              </a:solidFill>
            </a:endParaRPr>
          </a:p>
        </p:txBody>
      </p:sp>
    </p:spTree>
    <p:extLst>
      <p:ext uri="{BB962C8B-B14F-4D97-AF65-F5344CB8AC3E}">
        <p14:creationId xmlns:p14="http://schemas.microsoft.com/office/powerpoint/2010/main" val="3548009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7C42C4-7542-43D4-95EC-4207A8F27A68}"/>
              </a:ext>
            </a:extLst>
          </p:cNvPr>
          <p:cNvSpPr txBox="1"/>
          <p:nvPr/>
        </p:nvSpPr>
        <p:spPr>
          <a:xfrm>
            <a:off x="5370341" y="2444989"/>
            <a:ext cx="6098344" cy="3908762"/>
          </a:xfrm>
          <a:prstGeom prst="rect">
            <a:avLst/>
          </a:prstGeom>
          <a:noFill/>
        </p:spPr>
        <p:txBody>
          <a:bodyPr wrap="square">
            <a:spAutoFit/>
          </a:bodyPr>
          <a:lstStyle/>
          <a:p>
            <a:pPr algn="ctr"/>
            <a:r>
              <a:rPr lang="es-ES" sz="3200" dirty="0">
                <a:solidFill>
                  <a:schemeClr val="accent1">
                    <a:lumMod val="40000"/>
                    <a:lumOff val="60000"/>
                  </a:schemeClr>
                </a:solidFill>
              </a:rPr>
              <a:t>Técnica lineal</a:t>
            </a:r>
          </a:p>
          <a:p>
            <a:pPr algn="ctr"/>
            <a:r>
              <a:rPr lang="es-ES" sz="2400" dirty="0"/>
              <a:t>Se utilizar una aguja de 12 – 13 mm, la cual se introduce a unos 15º por la tangente en el cutis, con el corte hacia arriba. El preparado se introduce en la profundidad de aproximadamente 2 mm, de manera retrograda (al salir la aguja). Modificaciones: técnica de abanico, técnica “a espiga”, técnica de reja (grill).</a:t>
            </a:r>
          </a:p>
        </p:txBody>
      </p:sp>
      <p:sp>
        <p:nvSpPr>
          <p:cNvPr id="6" name="Título 1">
            <a:extLst>
              <a:ext uri="{FF2B5EF4-FFF2-40B4-BE49-F238E27FC236}">
                <a16:creationId xmlns:a16="http://schemas.microsoft.com/office/drawing/2014/main" id="{F78BE342-969D-44BB-9B60-8FB61EABB48C}"/>
              </a:ext>
            </a:extLst>
          </p:cNvPr>
          <p:cNvSpPr>
            <a:spLocks noGrp="1"/>
          </p:cNvSpPr>
          <p:nvPr>
            <p:ph type="title"/>
          </p:nvPr>
        </p:nvSpPr>
        <p:spPr>
          <a:xfrm>
            <a:off x="1837871" y="1336175"/>
            <a:ext cx="8761413" cy="708025"/>
          </a:xfrm>
        </p:spPr>
        <p:txBody>
          <a:bodyPr>
            <a:normAutofit fontScale="90000"/>
          </a:bodyPr>
          <a:lstStyle/>
          <a:p>
            <a:pPr algn="ctr"/>
            <a:r>
              <a:rPr lang="es-ES" sz="4800" dirty="0">
                <a:solidFill>
                  <a:schemeClr val="accent1">
                    <a:lumMod val="40000"/>
                    <a:lumOff val="60000"/>
                  </a:schemeClr>
                </a:solidFill>
              </a:rPr>
              <a:t>Técnicas manuales</a:t>
            </a:r>
            <a:br>
              <a:rPr lang="es-ES" sz="4800" dirty="0">
                <a:solidFill>
                  <a:schemeClr val="accent1">
                    <a:lumMod val="40000"/>
                    <a:lumOff val="60000"/>
                  </a:schemeClr>
                </a:solidFill>
              </a:rPr>
            </a:br>
            <a:endParaRPr lang="es-ES" sz="4800" dirty="0">
              <a:solidFill>
                <a:schemeClr val="accent1">
                  <a:lumMod val="40000"/>
                  <a:lumOff val="60000"/>
                </a:schemeClr>
              </a:solidFill>
            </a:endParaRPr>
          </a:p>
        </p:txBody>
      </p:sp>
      <p:pic>
        <p:nvPicPr>
          <p:cNvPr id="2" name="Imagen 1">
            <a:extLst>
              <a:ext uri="{FF2B5EF4-FFF2-40B4-BE49-F238E27FC236}">
                <a16:creationId xmlns:a16="http://schemas.microsoft.com/office/drawing/2014/main" id="{8AC5800D-D738-4BBB-BE67-5213F8FB4103}"/>
              </a:ext>
            </a:extLst>
          </p:cNvPr>
          <p:cNvPicPr>
            <a:picLocks noChangeAspect="1"/>
          </p:cNvPicPr>
          <p:nvPr/>
        </p:nvPicPr>
        <p:blipFill rotWithShape="1">
          <a:blip r:embed="rId2"/>
          <a:srcRect b="20680"/>
          <a:stretch/>
        </p:blipFill>
        <p:spPr>
          <a:xfrm>
            <a:off x="438444" y="2645229"/>
            <a:ext cx="4647026" cy="3262085"/>
          </a:xfrm>
          <a:prstGeom prst="rect">
            <a:avLst/>
          </a:prstGeom>
        </p:spPr>
      </p:pic>
      <p:pic>
        <p:nvPicPr>
          <p:cNvPr id="3" name="Imagen 2">
            <a:extLst>
              <a:ext uri="{FF2B5EF4-FFF2-40B4-BE49-F238E27FC236}">
                <a16:creationId xmlns:a16="http://schemas.microsoft.com/office/drawing/2014/main" id="{E048187C-7843-4E9A-BE32-44C4BB977036}"/>
              </a:ext>
            </a:extLst>
          </p:cNvPr>
          <p:cNvPicPr>
            <a:picLocks noChangeAspect="1"/>
          </p:cNvPicPr>
          <p:nvPr/>
        </p:nvPicPr>
        <p:blipFill>
          <a:blip r:embed="rId3"/>
          <a:stretch>
            <a:fillRect/>
          </a:stretch>
        </p:blipFill>
        <p:spPr>
          <a:xfrm>
            <a:off x="255748" y="431300"/>
            <a:ext cx="2506209" cy="1809750"/>
          </a:xfrm>
          <a:prstGeom prst="rect">
            <a:avLst/>
          </a:prstGeom>
        </p:spPr>
      </p:pic>
    </p:spTree>
    <p:extLst>
      <p:ext uri="{BB962C8B-B14F-4D97-AF65-F5344CB8AC3E}">
        <p14:creationId xmlns:p14="http://schemas.microsoft.com/office/powerpoint/2010/main" val="3695578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77E597-EF39-4548-99C1-3C01DA1C9D6F}"/>
              </a:ext>
            </a:extLst>
          </p:cNvPr>
          <p:cNvSpPr txBox="1"/>
          <p:nvPr/>
        </p:nvSpPr>
        <p:spPr>
          <a:xfrm>
            <a:off x="5808992" y="2624987"/>
            <a:ext cx="5875205" cy="3539430"/>
          </a:xfrm>
          <a:prstGeom prst="rect">
            <a:avLst/>
          </a:prstGeom>
          <a:noFill/>
        </p:spPr>
        <p:txBody>
          <a:bodyPr wrap="square">
            <a:spAutoFit/>
          </a:bodyPr>
          <a:lstStyle/>
          <a:p>
            <a:pPr algn="ctr"/>
            <a:r>
              <a:rPr lang="es-ES" sz="3200" dirty="0">
                <a:solidFill>
                  <a:schemeClr val="accent1">
                    <a:lumMod val="40000"/>
                    <a:lumOff val="60000"/>
                  </a:schemeClr>
                </a:solidFill>
              </a:rPr>
              <a:t>Introducción profunda de preparados</a:t>
            </a:r>
          </a:p>
          <a:p>
            <a:pPr algn="ctr"/>
            <a:r>
              <a:rPr lang="es-ES" sz="2000" dirty="0"/>
              <a:t>En la medicina estética se utiliza, muy a menudo, en caso de existencia del problema de la celulitis y de adiposidad excesiva, en caso de grosor considerable del tejido celular grasoso subcutáneo. En casos semejantes, se utiliza una aguja de 13mm de largo, la cual se introduce completamente, bajo un de ángulo de 45º hasta 90º</a:t>
            </a:r>
          </a:p>
        </p:txBody>
      </p:sp>
      <p:sp>
        <p:nvSpPr>
          <p:cNvPr id="5" name="Título 1">
            <a:extLst>
              <a:ext uri="{FF2B5EF4-FFF2-40B4-BE49-F238E27FC236}">
                <a16:creationId xmlns:a16="http://schemas.microsoft.com/office/drawing/2014/main" id="{B2EC46CC-6FC9-406F-BC24-2D5EE4B5012C}"/>
              </a:ext>
            </a:extLst>
          </p:cNvPr>
          <p:cNvSpPr>
            <a:spLocks noGrp="1"/>
          </p:cNvSpPr>
          <p:nvPr>
            <p:ph type="title"/>
          </p:nvPr>
        </p:nvSpPr>
        <p:spPr>
          <a:xfrm>
            <a:off x="1154953" y="1198221"/>
            <a:ext cx="8761413" cy="708025"/>
          </a:xfrm>
        </p:spPr>
        <p:txBody>
          <a:bodyPr>
            <a:normAutofit fontScale="90000"/>
          </a:bodyPr>
          <a:lstStyle/>
          <a:p>
            <a:pPr algn="ctr"/>
            <a:r>
              <a:rPr lang="es-ES" sz="4800" dirty="0">
                <a:solidFill>
                  <a:schemeClr val="accent1">
                    <a:lumMod val="40000"/>
                    <a:lumOff val="60000"/>
                  </a:schemeClr>
                </a:solidFill>
              </a:rPr>
              <a:t>Técnicas manuales</a:t>
            </a:r>
            <a:br>
              <a:rPr lang="es-ES" sz="4800" dirty="0">
                <a:solidFill>
                  <a:schemeClr val="accent1">
                    <a:lumMod val="40000"/>
                    <a:lumOff val="60000"/>
                  </a:schemeClr>
                </a:solidFill>
              </a:rPr>
            </a:br>
            <a:endParaRPr lang="es-ES" sz="4800" dirty="0">
              <a:solidFill>
                <a:schemeClr val="accent1">
                  <a:lumMod val="40000"/>
                  <a:lumOff val="60000"/>
                </a:schemeClr>
              </a:solidFill>
            </a:endParaRPr>
          </a:p>
        </p:txBody>
      </p:sp>
      <p:pic>
        <p:nvPicPr>
          <p:cNvPr id="17412" name="Picture 4" descr="Mesoterapia">
            <a:extLst>
              <a:ext uri="{FF2B5EF4-FFF2-40B4-BE49-F238E27FC236}">
                <a16:creationId xmlns:a16="http://schemas.microsoft.com/office/drawing/2014/main" id="{1616C965-5E05-496F-857F-E86C7116D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03" y="1906246"/>
            <a:ext cx="5027856" cy="46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62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AEFEB-B106-4CA1-9BDD-BAD711D42C03}"/>
              </a:ext>
            </a:extLst>
          </p:cNvPr>
          <p:cNvSpPr>
            <a:spLocks noGrp="1"/>
          </p:cNvSpPr>
          <p:nvPr>
            <p:ph type="title"/>
          </p:nvPr>
        </p:nvSpPr>
        <p:spPr/>
        <p:txBody>
          <a:bodyPr/>
          <a:lstStyle/>
          <a:p>
            <a:endParaRPr lang="es-EC"/>
          </a:p>
        </p:txBody>
      </p:sp>
      <p:pic>
        <p:nvPicPr>
          <p:cNvPr id="5" name="Imagen 4">
            <a:extLst>
              <a:ext uri="{FF2B5EF4-FFF2-40B4-BE49-F238E27FC236}">
                <a16:creationId xmlns:a16="http://schemas.microsoft.com/office/drawing/2014/main" id="{E74FF688-4A3F-424A-8F77-73A68CFD86D5}"/>
              </a:ext>
            </a:extLst>
          </p:cNvPr>
          <p:cNvPicPr>
            <a:picLocks noChangeAspect="1"/>
          </p:cNvPicPr>
          <p:nvPr/>
        </p:nvPicPr>
        <p:blipFill rotWithShape="1">
          <a:blip r:embed="rId2"/>
          <a:srcRect l="25391" t="14445" r="28125" b="3611"/>
          <a:stretch/>
        </p:blipFill>
        <p:spPr>
          <a:xfrm>
            <a:off x="384313" y="557214"/>
            <a:ext cx="4041801" cy="2610056"/>
          </a:xfrm>
          <a:prstGeom prst="rect">
            <a:avLst/>
          </a:prstGeom>
        </p:spPr>
      </p:pic>
      <p:pic>
        <p:nvPicPr>
          <p:cNvPr id="7" name="Imagen 6">
            <a:extLst>
              <a:ext uri="{FF2B5EF4-FFF2-40B4-BE49-F238E27FC236}">
                <a16:creationId xmlns:a16="http://schemas.microsoft.com/office/drawing/2014/main" id="{ED0F5856-84D6-4015-AC06-7BC6D8B87A75}"/>
              </a:ext>
            </a:extLst>
          </p:cNvPr>
          <p:cNvPicPr>
            <a:picLocks noChangeAspect="1"/>
          </p:cNvPicPr>
          <p:nvPr/>
        </p:nvPicPr>
        <p:blipFill rotWithShape="1">
          <a:blip r:embed="rId3"/>
          <a:srcRect l="21719" t="17083" r="24141" b="19468"/>
          <a:stretch/>
        </p:blipFill>
        <p:spPr>
          <a:xfrm>
            <a:off x="4426114" y="557214"/>
            <a:ext cx="4399834" cy="2610056"/>
          </a:xfrm>
          <a:prstGeom prst="rect">
            <a:avLst/>
          </a:prstGeom>
        </p:spPr>
      </p:pic>
      <p:pic>
        <p:nvPicPr>
          <p:cNvPr id="6" name="Imagen 5">
            <a:extLst>
              <a:ext uri="{FF2B5EF4-FFF2-40B4-BE49-F238E27FC236}">
                <a16:creationId xmlns:a16="http://schemas.microsoft.com/office/drawing/2014/main" id="{FAD7A8B6-3BE1-4828-8E39-848FCEE89715}"/>
              </a:ext>
            </a:extLst>
          </p:cNvPr>
          <p:cNvPicPr>
            <a:picLocks noChangeAspect="1"/>
          </p:cNvPicPr>
          <p:nvPr/>
        </p:nvPicPr>
        <p:blipFill rotWithShape="1">
          <a:blip r:embed="rId4"/>
          <a:srcRect l="22032" t="20972" r="24062" b="22083"/>
          <a:stretch/>
        </p:blipFill>
        <p:spPr>
          <a:xfrm>
            <a:off x="8825948" y="557214"/>
            <a:ext cx="2981739" cy="2610056"/>
          </a:xfrm>
          <a:prstGeom prst="rect">
            <a:avLst/>
          </a:prstGeom>
        </p:spPr>
      </p:pic>
      <p:pic>
        <p:nvPicPr>
          <p:cNvPr id="8" name="Imagen 7">
            <a:extLst>
              <a:ext uri="{FF2B5EF4-FFF2-40B4-BE49-F238E27FC236}">
                <a16:creationId xmlns:a16="http://schemas.microsoft.com/office/drawing/2014/main" id="{880E1A66-6045-45C3-9256-804BF31331FA}"/>
              </a:ext>
            </a:extLst>
          </p:cNvPr>
          <p:cNvPicPr>
            <a:picLocks noChangeAspect="1"/>
          </p:cNvPicPr>
          <p:nvPr/>
        </p:nvPicPr>
        <p:blipFill rotWithShape="1">
          <a:blip r:embed="rId5"/>
          <a:srcRect l="22344" t="24653" r="23203" b="6944"/>
          <a:stretch/>
        </p:blipFill>
        <p:spPr>
          <a:xfrm>
            <a:off x="8825947" y="3255766"/>
            <a:ext cx="2981739" cy="2783290"/>
          </a:xfrm>
          <a:prstGeom prst="rect">
            <a:avLst/>
          </a:prstGeom>
        </p:spPr>
      </p:pic>
      <p:pic>
        <p:nvPicPr>
          <p:cNvPr id="9" name="Imagen 8">
            <a:extLst>
              <a:ext uri="{FF2B5EF4-FFF2-40B4-BE49-F238E27FC236}">
                <a16:creationId xmlns:a16="http://schemas.microsoft.com/office/drawing/2014/main" id="{6D58D467-76F5-4417-97AC-26AB715AC933}"/>
              </a:ext>
            </a:extLst>
          </p:cNvPr>
          <p:cNvPicPr>
            <a:picLocks noChangeAspect="1"/>
          </p:cNvPicPr>
          <p:nvPr/>
        </p:nvPicPr>
        <p:blipFill rotWithShape="1">
          <a:blip r:embed="rId6"/>
          <a:srcRect t="4372" r="1330"/>
          <a:stretch/>
        </p:blipFill>
        <p:spPr>
          <a:xfrm>
            <a:off x="384314" y="3255766"/>
            <a:ext cx="4399834" cy="2783290"/>
          </a:xfrm>
          <a:prstGeom prst="rect">
            <a:avLst/>
          </a:prstGeom>
        </p:spPr>
      </p:pic>
      <p:pic>
        <p:nvPicPr>
          <p:cNvPr id="10" name="Imagen 9">
            <a:extLst>
              <a:ext uri="{FF2B5EF4-FFF2-40B4-BE49-F238E27FC236}">
                <a16:creationId xmlns:a16="http://schemas.microsoft.com/office/drawing/2014/main" id="{417C264D-E40E-48B1-8A81-3C031E52A1DC}"/>
              </a:ext>
            </a:extLst>
          </p:cNvPr>
          <p:cNvPicPr>
            <a:picLocks noChangeAspect="1"/>
          </p:cNvPicPr>
          <p:nvPr/>
        </p:nvPicPr>
        <p:blipFill rotWithShape="1">
          <a:blip r:embed="rId7"/>
          <a:srcRect t="4372"/>
          <a:stretch/>
        </p:blipFill>
        <p:spPr>
          <a:xfrm>
            <a:off x="4797286" y="3255766"/>
            <a:ext cx="4041801" cy="2783290"/>
          </a:xfrm>
          <a:prstGeom prst="rect">
            <a:avLst/>
          </a:prstGeom>
        </p:spPr>
      </p:pic>
    </p:spTree>
    <p:extLst>
      <p:ext uri="{BB962C8B-B14F-4D97-AF65-F5344CB8AC3E}">
        <p14:creationId xmlns:p14="http://schemas.microsoft.com/office/powerpoint/2010/main" val="43794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0570C-81B5-475E-BF94-62612D870536}"/>
              </a:ext>
            </a:extLst>
          </p:cNvPr>
          <p:cNvSpPr>
            <a:spLocks noGrp="1"/>
          </p:cNvSpPr>
          <p:nvPr>
            <p:ph type="title"/>
          </p:nvPr>
        </p:nvSpPr>
        <p:spPr/>
        <p:txBody>
          <a:bodyPr/>
          <a:lstStyle/>
          <a:p>
            <a:pPr algn="ctr"/>
            <a:r>
              <a:rPr lang="es-419" dirty="0"/>
              <a:t>Principios Activos</a:t>
            </a:r>
          </a:p>
        </p:txBody>
      </p:sp>
      <p:sp>
        <p:nvSpPr>
          <p:cNvPr id="7" name="CuadroTexto 6">
            <a:extLst>
              <a:ext uri="{FF2B5EF4-FFF2-40B4-BE49-F238E27FC236}">
                <a16:creationId xmlns:a16="http://schemas.microsoft.com/office/drawing/2014/main" id="{08453B50-F9D6-4CB0-BC73-41338BFF77C6}"/>
              </a:ext>
            </a:extLst>
          </p:cNvPr>
          <p:cNvSpPr txBox="1"/>
          <p:nvPr/>
        </p:nvSpPr>
        <p:spPr>
          <a:xfrm>
            <a:off x="2439251" y="1975439"/>
            <a:ext cx="6096000" cy="646331"/>
          </a:xfrm>
          <a:prstGeom prst="rect">
            <a:avLst/>
          </a:prstGeom>
          <a:noFill/>
        </p:spPr>
        <p:txBody>
          <a:bodyPr wrap="square">
            <a:spAutoFit/>
          </a:bodyPr>
          <a:lstStyle/>
          <a:p>
            <a:pPr algn="ctr"/>
            <a:r>
              <a:rPr lang="es-ES" sz="3600" dirty="0"/>
              <a:t>Efecto lifting</a:t>
            </a:r>
          </a:p>
        </p:txBody>
      </p:sp>
      <p:pic>
        <p:nvPicPr>
          <p:cNvPr id="8" name="Imagen 7">
            <a:extLst>
              <a:ext uri="{FF2B5EF4-FFF2-40B4-BE49-F238E27FC236}">
                <a16:creationId xmlns:a16="http://schemas.microsoft.com/office/drawing/2014/main" id="{8FA0834A-0461-4164-83F4-25045C6F21C4}"/>
              </a:ext>
            </a:extLst>
          </p:cNvPr>
          <p:cNvPicPr>
            <a:picLocks noChangeAspect="1"/>
          </p:cNvPicPr>
          <p:nvPr/>
        </p:nvPicPr>
        <p:blipFill>
          <a:blip r:embed="rId2"/>
          <a:stretch>
            <a:fillRect/>
          </a:stretch>
        </p:blipFill>
        <p:spPr>
          <a:xfrm>
            <a:off x="7870299" y="599670"/>
            <a:ext cx="2619375" cy="2012170"/>
          </a:xfrm>
          <a:prstGeom prst="rect">
            <a:avLst/>
          </a:prstGeom>
        </p:spPr>
      </p:pic>
      <p:pic>
        <p:nvPicPr>
          <p:cNvPr id="9" name="Imagen 8">
            <a:extLst>
              <a:ext uri="{FF2B5EF4-FFF2-40B4-BE49-F238E27FC236}">
                <a16:creationId xmlns:a16="http://schemas.microsoft.com/office/drawing/2014/main" id="{6FCD9ECA-B786-4161-8A44-8E04AD75538F}"/>
              </a:ext>
            </a:extLst>
          </p:cNvPr>
          <p:cNvPicPr>
            <a:picLocks noChangeAspect="1"/>
          </p:cNvPicPr>
          <p:nvPr/>
        </p:nvPicPr>
        <p:blipFill>
          <a:blip r:embed="rId3"/>
          <a:stretch>
            <a:fillRect/>
          </a:stretch>
        </p:blipFill>
        <p:spPr>
          <a:xfrm>
            <a:off x="1073737" y="3429000"/>
            <a:ext cx="4698931" cy="2399755"/>
          </a:xfrm>
          <a:prstGeom prst="rect">
            <a:avLst/>
          </a:prstGeom>
        </p:spPr>
      </p:pic>
      <p:pic>
        <p:nvPicPr>
          <p:cNvPr id="10" name="Imagen 9">
            <a:extLst>
              <a:ext uri="{FF2B5EF4-FFF2-40B4-BE49-F238E27FC236}">
                <a16:creationId xmlns:a16="http://schemas.microsoft.com/office/drawing/2014/main" id="{AF447E0B-B5C0-453E-9710-AC029DDAA601}"/>
              </a:ext>
            </a:extLst>
          </p:cNvPr>
          <p:cNvPicPr>
            <a:picLocks noChangeAspect="1"/>
          </p:cNvPicPr>
          <p:nvPr/>
        </p:nvPicPr>
        <p:blipFill>
          <a:blip r:embed="rId4"/>
          <a:stretch>
            <a:fillRect/>
          </a:stretch>
        </p:blipFill>
        <p:spPr>
          <a:xfrm>
            <a:off x="6565995" y="3429000"/>
            <a:ext cx="3923679" cy="2399756"/>
          </a:xfrm>
          <a:prstGeom prst="rect">
            <a:avLst/>
          </a:prstGeom>
        </p:spPr>
      </p:pic>
      <p:pic>
        <p:nvPicPr>
          <p:cNvPr id="4098" name="Picture 2" descr="En qué consiste el lifting facial? Intervención, recuperación y precio">
            <a:extLst>
              <a:ext uri="{FF2B5EF4-FFF2-40B4-BE49-F238E27FC236}">
                <a16:creationId xmlns:a16="http://schemas.microsoft.com/office/drawing/2014/main" id="{36973E48-ACF8-4D80-ACF4-0E27530A0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503" y="609808"/>
            <a:ext cx="2552700" cy="200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21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9DBFC-51C7-49EE-B0F0-1D51010BB348}"/>
              </a:ext>
            </a:extLst>
          </p:cNvPr>
          <p:cNvSpPr>
            <a:spLocks noGrp="1"/>
          </p:cNvSpPr>
          <p:nvPr>
            <p:ph type="title"/>
          </p:nvPr>
        </p:nvSpPr>
        <p:spPr/>
        <p:txBody>
          <a:bodyPr/>
          <a:lstStyle/>
          <a:p>
            <a:pPr algn="ctr"/>
            <a:r>
              <a:rPr lang="es-419" dirty="0"/>
              <a:t>Silicio Orgánico</a:t>
            </a:r>
          </a:p>
        </p:txBody>
      </p:sp>
      <p:sp>
        <p:nvSpPr>
          <p:cNvPr id="3" name="Marcador de contenido 2">
            <a:extLst>
              <a:ext uri="{FF2B5EF4-FFF2-40B4-BE49-F238E27FC236}">
                <a16:creationId xmlns:a16="http://schemas.microsoft.com/office/drawing/2014/main" id="{80480B6B-EA24-4AF1-9B19-C10F5F171408}"/>
              </a:ext>
            </a:extLst>
          </p:cNvPr>
          <p:cNvSpPr>
            <a:spLocks noGrp="1"/>
          </p:cNvSpPr>
          <p:nvPr>
            <p:ph idx="1"/>
          </p:nvPr>
        </p:nvSpPr>
        <p:spPr>
          <a:xfrm>
            <a:off x="5487251" y="2880211"/>
            <a:ext cx="5247010" cy="2844728"/>
          </a:xfrm>
        </p:spPr>
        <p:txBody>
          <a:bodyPr/>
          <a:lstStyle/>
          <a:p>
            <a:pPr marL="0" indent="0">
              <a:buNone/>
            </a:pPr>
            <a:r>
              <a:rPr lang="es-419" dirty="0"/>
              <a:t>Ayuda a regenerar las células de la piel, reafirmación cutánea, mejora el aspecto de las estrías. E s un eficaz protector metabólico y posee un efecto lipolítico. Promueve síntesis de colágeno, permite el  estiramiento y afirmación de la piel.</a:t>
            </a:r>
          </a:p>
        </p:txBody>
      </p:sp>
      <p:pic>
        <p:nvPicPr>
          <p:cNvPr id="1026" name="Picture 2" descr="Ampolla - Silicio Organico - Equipos y Suministros par Spa - Euroestetica  Guayaquil Ecuador">
            <a:extLst>
              <a:ext uri="{FF2B5EF4-FFF2-40B4-BE49-F238E27FC236}">
                <a16:creationId xmlns:a16="http://schemas.microsoft.com/office/drawing/2014/main" id="{4225CEC4-9985-40C5-8992-585B26D14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79" t="31305" r="14058" b="29468"/>
          <a:stretch/>
        </p:blipFill>
        <p:spPr bwMode="auto">
          <a:xfrm>
            <a:off x="1060174" y="2505456"/>
            <a:ext cx="4134677" cy="3599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389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444A9-4567-40B4-A83C-C59BF6EACCE4}"/>
              </a:ext>
            </a:extLst>
          </p:cNvPr>
          <p:cNvSpPr>
            <a:spLocks noGrp="1"/>
          </p:cNvSpPr>
          <p:nvPr>
            <p:ph type="title"/>
          </p:nvPr>
        </p:nvSpPr>
        <p:spPr>
          <a:xfrm>
            <a:off x="1046921" y="873186"/>
            <a:ext cx="8322365" cy="762000"/>
          </a:xfrm>
        </p:spPr>
        <p:txBody>
          <a:bodyPr/>
          <a:lstStyle/>
          <a:p>
            <a:pPr algn="ctr"/>
            <a:r>
              <a:rPr lang="es-419" dirty="0" err="1"/>
              <a:t>Na</a:t>
            </a:r>
            <a:r>
              <a:rPr lang="es-419" dirty="0"/>
              <a:t>-Piruvato</a:t>
            </a:r>
          </a:p>
        </p:txBody>
      </p:sp>
      <p:sp>
        <p:nvSpPr>
          <p:cNvPr id="3" name="Marcador de contenido 2">
            <a:extLst>
              <a:ext uri="{FF2B5EF4-FFF2-40B4-BE49-F238E27FC236}">
                <a16:creationId xmlns:a16="http://schemas.microsoft.com/office/drawing/2014/main" id="{C3E2974C-0E0F-4A62-BCF9-EADA007F937E}"/>
              </a:ext>
            </a:extLst>
          </p:cNvPr>
          <p:cNvSpPr>
            <a:spLocks noGrp="1"/>
          </p:cNvSpPr>
          <p:nvPr>
            <p:ph idx="1"/>
          </p:nvPr>
        </p:nvSpPr>
        <p:spPr>
          <a:xfrm>
            <a:off x="1046921" y="3049182"/>
            <a:ext cx="5360504" cy="2637692"/>
          </a:xfrm>
        </p:spPr>
        <p:txBody>
          <a:bodyPr>
            <a:normAutofit/>
          </a:bodyPr>
          <a:lstStyle/>
          <a:p>
            <a:pPr marL="0" indent="0">
              <a:buNone/>
            </a:pPr>
            <a:r>
              <a:rPr lang="es-419" dirty="0"/>
              <a:t>Produce el efecto tensor de la piel, ayudando a mejorar el tono muscular, la flacidez corporal y facial.</a:t>
            </a:r>
            <a:r>
              <a:rPr lang="es-ES" dirty="0"/>
              <a:t> </a:t>
            </a:r>
          </a:p>
          <a:p>
            <a:pPr marL="0" indent="0">
              <a:buNone/>
            </a:pPr>
            <a:r>
              <a:rPr lang="es-ES" dirty="0"/>
              <a:t>Promueve la síntesis de aminoácidos y de colágeno, antioxidante incentiva el metabolismo celular.</a:t>
            </a:r>
            <a:endParaRPr lang="es-419" dirty="0"/>
          </a:p>
        </p:txBody>
      </p:sp>
      <p:pic>
        <p:nvPicPr>
          <p:cNvPr id="2050" name="Picture 2" descr="Piruvato Sodico Armesso Colombia Bogota">
            <a:extLst>
              <a:ext uri="{FF2B5EF4-FFF2-40B4-BE49-F238E27FC236}">
                <a16:creationId xmlns:a16="http://schemas.microsoft.com/office/drawing/2014/main" id="{1131EC61-A66D-41D5-9EDB-A6BB6A59B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28" b="14574"/>
          <a:stretch/>
        </p:blipFill>
        <p:spPr bwMode="auto">
          <a:xfrm>
            <a:off x="6896929" y="2268415"/>
            <a:ext cx="4248150" cy="3716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182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5718C-4700-4D34-ADF2-9F3C838FCA9E}"/>
              </a:ext>
            </a:extLst>
          </p:cNvPr>
          <p:cNvSpPr>
            <a:spLocks noGrp="1"/>
          </p:cNvSpPr>
          <p:nvPr>
            <p:ph type="title"/>
          </p:nvPr>
        </p:nvSpPr>
        <p:spPr/>
        <p:txBody>
          <a:bodyPr/>
          <a:lstStyle/>
          <a:p>
            <a:r>
              <a:rPr lang="es-419" dirty="0"/>
              <a:t>Ácido Hialurónico (No reticulado)</a:t>
            </a:r>
          </a:p>
        </p:txBody>
      </p:sp>
      <p:pic>
        <p:nvPicPr>
          <p:cNvPr id="3074" name="Picture 2" descr="HIDRAFILLER PLUS 1 VIAL X 10 ML * Denova Pharmaceutical España">
            <a:extLst>
              <a:ext uri="{FF2B5EF4-FFF2-40B4-BE49-F238E27FC236}">
                <a16:creationId xmlns:a16="http://schemas.microsoft.com/office/drawing/2014/main" id="{27195BD1-5AAF-49C6-9299-F456B8E0C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113" y="1768891"/>
            <a:ext cx="3572496" cy="3067879"/>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DB0EFBA5-8D61-4851-97D2-5FCFA36189B4}"/>
              </a:ext>
            </a:extLst>
          </p:cNvPr>
          <p:cNvSpPr txBox="1"/>
          <p:nvPr/>
        </p:nvSpPr>
        <p:spPr>
          <a:xfrm>
            <a:off x="8544857" y="5089108"/>
            <a:ext cx="3101008" cy="2031325"/>
          </a:xfrm>
          <a:prstGeom prst="rect">
            <a:avLst/>
          </a:prstGeom>
          <a:noFill/>
        </p:spPr>
        <p:txBody>
          <a:bodyPr wrap="square">
            <a:spAutoFit/>
          </a:bodyPr>
          <a:lstStyle/>
          <a:p>
            <a:r>
              <a:rPr lang="es-ES" dirty="0"/>
              <a:t>(Ácido Hialurónico Gel 2.0%)</a:t>
            </a:r>
          </a:p>
          <a:p>
            <a:r>
              <a:rPr lang="es-ES" dirty="0" err="1"/>
              <a:t>Composicion</a:t>
            </a:r>
            <a:endParaRPr lang="es-ES" dirty="0"/>
          </a:p>
          <a:p>
            <a:r>
              <a:rPr lang="es-ES" dirty="0" err="1"/>
              <a:t>Sodium</a:t>
            </a:r>
            <a:r>
              <a:rPr lang="es-ES" dirty="0"/>
              <a:t>, </a:t>
            </a:r>
            <a:r>
              <a:rPr lang="es-ES" dirty="0" err="1"/>
              <a:t>Hyaluronate</a:t>
            </a:r>
            <a:r>
              <a:rPr lang="es-ES" dirty="0"/>
              <a:t>, </a:t>
            </a:r>
            <a:r>
              <a:rPr lang="es-ES" dirty="0" err="1"/>
              <a:t>Panthenol</a:t>
            </a:r>
            <a:r>
              <a:rPr lang="es-ES" dirty="0"/>
              <a:t>, </a:t>
            </a:r>
            <a:r>
              <a:rPr lang="es-ES" dirty="0" err="1"/>
              <a:t>Thioctic</a:t>
            </a:r>
            <a:r>
              <a:rPr lang="es-ES" dirty="0"/>
              <a:t>, </a:t>
            </a:r>
            <a:r>
              <a:rPr lang="es-ES" dirty="0" err="1"/>
              <a:t>Acid</a:t>
            </a:r>
            <a:r>
              <a:rPr lang="es-ES" dirty="0"/>
              <a:t> </a:t>
            </a:r>
            <a:r>
              <a:rPr lang="es-ES" dirty="0" err="1"/>
              <a:t>Sodium</a:t>
            </a:r>
            <a:r>
              <a:rPr lang="es-ES" dirty="0"/>
              <a:t>, DNA</a:t>
            </a:r>
          </a:p>
          <a:p>
            <a:endParaRPr lang="es-ES" dirty="0"/>
          </a:p>
          <a:p>
            <a:endParaRPr lang="es-ES" dirty="0"/>
          </a:p>
        </p:txBody>
      </p:sp>
      <p:sp>
        <p:nvSpPr>
          <p:cNvPr id="8" name="CuadroTexto 7">
            <a:extLst>
              <a:ext uri="{FF2B5EF4-FFF2-40B4-BE49-F238E27FC236}">
                <a16:creationId xmlns:a16="http://schemas.microsoft.com/office/drawing/2014/main" id="{50FE49B5-5B30-47AF-87A0-16099091771C}"/>
              </a:ext>
            </a:extLst>
          </p:cNvPr>
          <p:cNvSpPr txBox="1"/>
          <p:nvPr/>
        </p:nvSpPr>
        <p:spPr>
          <a:xfrm>
            <a:off x="407505" y="2060941"/>
            <a:ext cx="7255564" cy="1754326"/>
          </a:xfrm>
          <a:prstGeom prst="rect">
            <a:avLst/>
          </a:prstGeom>
          <a:noFill/>
        </p:spPr>
        <p:txBody>
          <a:bodyPr wrap="square">
            <a:spAutoFit/>
          </a:bodyPr>
          <a:lstStyle/>
          <a:p>
            <a:r>
              <a:rPr lang="es-ES" dirty="0"/>
              <a:t>El ácido hialuronico es uno de los principales mucopolisacáridos que conforman la sustancial fundamental que rodea las células, fibras elásticas y de colágeno del tejido conjuntivo en la dermis.</a:t>
            </a:r>
          </a:p>
          <a:p>
            <a:r>
              <a:rPr lang="es-ES" dirty="0"/>
              <a:t>Posee las características de tener un alto poder hidrófilo y, por ende, un alto grado de retención hídrica, formando un gel, con lo cual cumple la función de mantener el agua de la piel.</a:t>
            </a:r>
          </a:p>
        </p:txBody>
      </p:sp>
      <p:sp>
        <p:nvSpPr>
          <p:cNvPr id="12" name="CuadroTexto 11">
            <a:extLst>
              <a:ext uri="{FF2B5EF4-FFF2-40B4-BE49-F238E27FC236}">
                <a16:creationId xmlns:a16="http://schemas.microsoft.com/office/drawing/2014/main" id="{6D80C38D-8446-426F-95AF-B051DC386046}"/>
              </a:ext>
            </a:extLst>
          </p:cNvPr>
          <p:cNvSpPr txBox="1"/>
          <p:nvPr/>
        </p:nvSpPr>
        <p:spPr>
          <a:xfrm>
            <a:off x="407505" y="3849842"/>
            <a:ext cx="6780763" cy="1754326"/>
          </a:xfrm>
          <a:prstGeom prst="rect">
            <a:avLst/>
          </a:prstGeom>
          <a:noFill/>
        </p:spPr>
        <p:txBody>
          <a:bodyPr wrap="square">
            <a:spAutoFit/>
          </a:bodyPr>
          <a:lstStyle/>
          <a:p>
            <a:r>
              <a:rPr lang="es-ES" dirty="0"/>
              <a:t>Fuerte humectante superficial.</a:t>
            </a:r>
          </a:p>
          <a:p>
            <a:r>
              <a:rPr lang="es-ES" dirty="0"/>
              <a:t>Alisamiento de arrugas.</a:t>
            </a:r>
          </a:p>
          <a:p>
            <a:r>
              <a:rPr lang="es-ES" dirty="0"/>
              <a:t>Protector de radicales libres por la exposición de rayos UVB.</a:t>
            </a:r>
          </a:p>
          <a:p>
            <a:r>
              <a:rPr lang="es-ES" dirty="0"/>
              <a:t>Cicatrizante y regenerador.</a:t>
            </a:r>
          </a:p>
          <a:p>
            <a:r>
              <a:rPr lang="es-ES" dirty="0"/>
              <a:t>Aclarante de la piel.</a:t>
            </a:r>
          </a:p>
          <a:p>
            <a:r>
              <a:rPr lang="es-ES" dirty="0"/>
              <a:t>Reparador de micro heridas en la piel.</a:t>
            </a:r>
          </a:p>
        </p:txBody>
      </p:sp>
      <p:sp>
        <p:nvSpPr>
          <p:cNvPr id="14" name="CuadroTexto 13">
            <a:extLst>
              <a:ext uri="{FF2B5EF4-FFF2-40B4-BE49-F238E27FC236}">
                <a16:creationId xmlns:a16="http://schemas.microsoft.com/office/drawing/2014/main" id="{E45A7A28-FB33-4B3C-A143-CD1A844B5185}"/>
              </a:ext>
            </a:extLst>
          </p:cNvPr>
          <p:cNvSpPr txBox="1"/>
          <p:nvPr/>
        </p:nvSpPr>
        <p:spPr>
          <a:xfrm>
            <a:off x="407505" y="5643106"/>
            <a:ext cx="7536137" cy="923330"/>
          </a:xfrm>
          <a:prstGeom prst="rect">
            <a:avLst/>
          </a:prstGeom>
          <a:noFill/>
        </p:spPr>
        <p:txBody>
          <a:bodyPr wrap="square">
            <a:spAutoFit/>
          </a:bodyPr>
          <a:lstStyle/>
          <a:p>
            <a:r>
              <a:rPr lang="es-ES" dirty="0"/>
              <a:t>El ácido hialurónico de DENOVA con sus propiedades antioxidantes, antienvejecimiento, de humectación y reafirmación intensas es la respuesta a esta necesidad.</a:t>
            </a:r>
          </a:p>
        </p:txBody>
      </p:sp>
    </p:spTree>
    <p:extLst>
      <p:ext uri="{BB962C8B-B14F-4D97-AF65-F5344CB8AC3E}">
        <p14:creationId xmlns:p14="http://schemas.microsoft.com/office/powerpoint/2010/main" val="30826404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Damasco</Template>
  <TotalTime>3651</TotalTime>
  <Words>2462</Words>
  <Application>Microsoft Office PowerPoint</Application>
  <PresentationFormat>Panorámica</PresentationFormat>
  <Paragraphs>176</Paragraphs>
  <Slides>53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53</vt:i4>
      </vt:variant>
    </vt:vector>
  </HeadingPairs>
  <TitlesOfParts>
    <vt:vector size="60" baseType="lpstr">
      <vt:lpstr>Arial</vt:lpstr>
      <vt:lpstr>Arial</vt:lpstr>
      <vt:lpstr>Bookman Old Style</vt:lpstr>
      <vt:lpstr>Lato</vt:lpstr>
      <vt:lpstr>Rockwell</vt:lpstr>
      <vt:lpstr>Trebuchet MS</vt:lpstr>
      <vt:lpstr>Damask</vt:lpstr>
      <vt:lpstr>QUIMICA FARMACEUTICA </vt:lpstr>
      <vt:lpstr>Presentación de PowerPoint</vt:lpstr>
      <vt:lpstr>Presentación de PowerPoint</vt:lpstr>
      <vt:lpstr>Presentación de PowerPoint</vt:lpstr>
      <vt:lpstr>PRINCIPIOS ACTIVOS </vt:lpstr>
      <vt:lpstr>Principios Activos</vt:lpstr>
      <vt:lpstr>Silicio Orgánico</vt:lpstr>
      <vt:lpstr>Na-Piruvato</vt:lpstr>
      <vt:lpstr>Ácido Hialurónico (No reticulado)</vt:lpstr>
      <vt:lpstr>Sistema Antiedad: D.M.A.E</vt:lpstr>
      <vt:lpstr>Vitamina C</vt:lpstr>
      <vt:lpstr>Vitamina B5 (Ácido Pantonténico)</vt:lpstr>
      <vt:lpstr>Ácido Glicólico 1%</vt:lpstr>
      <vt:lpstr>Taurina</vt:lpstr>
      <vt:lpstr>Principios activos crecimiento capilar</vt:lpstr>
      <vt:lpstr>CÓCTELES DE VITAMINAS</vt:lpstr>
      <vt:lpstr>Colágeno y elastina</vt:lpstr>
      <vt:lpstr>Procaína</vt:lpstr>
      <vt:lpstr>Biotina</vt:lpstr>
      <vt:lpstr>Ácido Pantoténico </vt:lpstr>
      <vt:lpstr>Péptidos Cupríferos</vt:lpstr>
      <vt:lpstr>Taurina</vt:lpstr>
      <vt:lpstr>PLASMA RICO EN PLAQUETAS (PRP) </vt:lpstr>
      <vt:lpstr>Beneficios  </vt:lpstr>
      <vt:lpstr>Líneas de Langer</vt:lpstr>
      <vt:lpstr>Agujas</vt:lpstr>
      <vt:lpstr>Dermapen</vt:lpstr>
      <vt:lpstr>Presentación de PowerPoint</vt:lpstr>
      <vt:lpstr>Presentación de PowerPoint</vt:lpstr>
      <vt:lpstr>Aplicación Dermapen</vt:lpstr>
      <vt:lpstr>Indicaciones</vt:lpstr>
      <vt:lpstr>Tipos de Mesoterapia Virtual</vt:lpstr>
      <vt:lpstr>Presentación de PowerPoint</vt:lpstr>
      <vt:lpstr>Presentación de PowerPoint</vt:lpstr>
      <vt:lpstr>Mesoterapia corporal </vt:lpstr>
      <vt:lpstr>Principios activos  Tratamiento de la celulitis</vt:lpstr>
      <vt:lpstr>Fosfatidilcolina</vt:lpstr>
      <vt:lpstr>Buflomedil</vt:lpstr>
      <vt:lpstr>Dicynone</vt:lpstr>
      <vt:lpstr>Pentoxifilina</vt:lpstr>
      <vt:lpstr>Cafeína</vt:lpstr>
      <vt:lpstr>L- Carnitina</vt:lpstr>
      <vt:lpstr>Presentación de PowerPoint</vt:lpstr>
      <vt:lpstr>Presentación de PowerPoint</vt:lpstr>
      <vt:lpstr>Contraindicaciones</vt:lpstr>
      <vt:lpstr>Técnica</vt:lpstr>
      <vt:lpstr>Mesoterapia</vt:lpstr>
      <vt:lpstr>Inyección epidérmica</vt:lpstr>
      <vt:lpstr>Técnicas manuales </vt:lpstr>
      <vt:lpstr>Técnicas manuales </vt:lpstr>
      <vt:lpstr>Técnicas manuales </vt:lpstr>
      <vt:lpstr>Técnicas manuales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Usuario;MCarolina machado</dc:creator>
  <cp:lastModifiedBy>Elizabeth Sarango</cp:lastModifiedBy>
  <cp:revision>52</cp:revision>
  <dcterms:created xsi:type="dcterms:W3CDTF">2021-04-22T01:21:46Z</dcterms:created>
  <dcterms:modified xsi:type="dcterms:W3CDTF">2024-02-02T04:40:04Z</dcterms:modified>
</cp:coreProperties>
</file>