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6" r:id="rId5"/>
    <p:sldId id="262" r:id="rId6"/>
    <p:sldId id="263" r:id="rId7"/>
    <p:sldId id="264" r:id="rId8"/>
    <p:sldId id="310" r:id="rId9"/>
    <p:sldId id="265" r:id="rId10"/>
    <p:sldId id="311" r:id="rId11"/>
    <p:sldId id="267" r:id="rId12"/>
    <p:sldId id="312" r:id="rId13"/>
    <p:sldId id="313" r:id="rId14"/>
    <p:sldId id="270" r:id="rId15"/>
    <p:sldId id="271" r:id="rId16"/>
    <p:sldId id="272" r:id="rId17"/>
    <p:sldId id="273" r:id="rId18"/>
    <p:sldId id="274" r:id="rId19"/>
    <p:sldId id="261" r:id="rId20"/>
    <p:sldId id="268" r:id="rId21"/>
    <p:sldId id="269" r:id="rId22"/>
    <p:sldId id="275" r:id="rId23"/>
    <p:sldId id="276" r:id="rId24"/>
    <p:sldId id="277" r:id="rId25"/>
    <p:sldId id="278" r:id="rId26"/>
    <p:sldId id="291" r:id="rId27"/>
    <p:sldId id="293" r:id="rId28"/>
    <p:sldId id="294" r:id="rId29"/>
    <p:sldId id="279" r:id="rId30"/>
    <p:sldId id="281" r:id="rId31"/>
    <p:sldId id="295" r:id="rId32"/>
    <p:sldId id="282" r:id="rId33"/>
    <p:sldId id="283" r:id="rId34"/>
    <p:sldId id="284" r:id="rId35"/>
    <p:sldId id="285" r:id="rId36"/>
    <p:sldId id="286" r:id="rId37"/>
    <p:sldId id="287" r:id="rId38"/>
    <p:sldId id="288" r:id="rId39"/>
    <p:sldId id="290" r:id="rId40"/>
    <p:sldId id="303" r:id="rId41"/>
    <p:sldId id="304" r:id="rId42"/>
    <p:sldId id="305" r:id="rId43"/>
    <p:sldId id="306" r:id="rId44"/>
    <p:sldId id="289" r:id="rId45"/>
    <p:sldId id="296" r:id="rId46"/>
    <p:sldId id="307" r:id="rId47"/>
    <p:sldId id="308" r:id="rId48"/>
    <p:sldId id="309" r:id="rId49"/>
    <p:sldId id="297" r:id="rId50"/>
    <p:sldId id="315" r:id="rId51"/>
    <p:sldId id="314" r:id="rId52"/>
    <p:sldId id="316" r:id="rId53"/>
    <p:sldId id="317" r:id="rId54"/>
    <p:sldId id="298" r:id="rId55"/>
    <p:sldId id="299" r:id="rId56"/>
    <p:sldId id="300" r:id="rId57"/>
    <p:sldId id="301" r:id="rId58"/>
    <p:sldId id="302"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F239A9A-B4B0-4B32-B8CD-2E25E95134C4}"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25518A9-B687-4302-9395-2322403C6656}"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A99A684-0CB7-41E9-A4DF-5D1C2CA5BF6F}"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EDD7C35-9E19-4518-A4B2-3B09CD8CC756}"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6196DA8-8897-4DDF-BFB6-5D83863C837A}"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CBBA708-C5F0-412D-90E2-1919F0D196AE}"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A9C8F8FA-EF43-4642-9368-3F4E33039BD9}"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B61E721-B01C-4D5D-A3CA-2E5518383F10}"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513FEF9-69D0-4F8C-A336-59491FBEDC47}" type="datetimeFigureOut">
              <a:rPr lang="en-US" dirty="0"/>
              <a:t>1/29/2024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91E21DC-8981-44E6-BC8C-2BA8F673FFBB}"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EB9C5D3-0140-4E75-8D7F-C0623D06DFD7}" type="datetimeFigureOut">
              <a:rPr lang="en-US" dirty="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A5666F9-5B40-48E0-8DFD-99EF944CDD22}"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80322" y="3030008"/>
            <a:ext cx="4698355" cy="290617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594123" y="3030008"/>
            <a:ext cx="4700059" cy="290617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A698D6B-2C72-4E21-9893-A649C6E2A47D}" type="datetimeFigureOut">
              <a:rPr lang="en-US" dirty="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86811C9-A66C-49F0-970E-F7B68D9109A0}" type="datetimeFigureOut">
              <a:rPr lang="en-US" dirty="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C01AE78-96A2-4A23-B183-3B6DB4374FE7}" type="datetimeFigureOut">
              <a:rPr lang="en-US" dirty="0"/>
              <a:t>1/29/2024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3AE0757-B101-4811-9189-10EB2F458E2D}"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EBDC078-589F-40E3-816C-EE21D62B5BBA}" type="datetimeFigureOut">
              <a:rPr lang="en-US" dirty="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7004436-CA73-4D53-89B4-2A5C7347BF2F}" type="datetimeFigureOut">
              <a:rPr lang="en-US" dirty="0"/>
              <a:t>1/29/2024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hyperlink" Target="https://www.actasdermo.org/es-peeling-quimico-una-herramienta-util-articulo-S0001731016303362#bib0275" TargetMode="External"/><Relationship Id="rId2" Type="http://schemas.openxmlformats.org/officeDocument/2006/relationships/hyperlink" Target="https://www.actasdermo.org/es-peeling-quimico-una-herramienta-util-articulo-S0001731016303362#bib0265" TargetMode="External"/><Relationship Id="rId1" Type="http://schemas.openxmlformats.org/officeDocument/2006/relationships/slideLayout" Target="../slideLayouts/slideLayout7.xml"/><Relationship Id="rId6" Type="http://schemas.openxmlformats.org/officeDocument/2006/relationships/hyperlink" Target="https://www.actasdermo.org/es-peeling-quimico-una-herramienta-util-articulo-S0001731016303362#bib0225" TargetMode="External"/><Relationship Id="rId5" Type="http://schemas.openxmlformats.org/officeDocument/2006/relationships/hyperlink" Target="https://www.actasdermo.org/es-peeling-quimico-una-herramienta-util-articulo-S0001731016303362#bib0190" TargetMode="External"/><Relationship Id="rId4" Type="http://schemas.openxmlformats.org/officeDocument/2006/relationships/hyperlink" Target="https://www.actasdermo.org/es-peeling-quimico-una-herramienta-util-articulo-S0001731016303362#bib028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3C3819-02FB-3E9F-8E58-A6ABAD6D4D8B}"/>
              </a:ext>
            </a:extLst>
          </p:cNvPr>
          <p:cNvSpPr>
            <a:spLocks noGrp="1"/>
          </p:cNvSpPr>
          <p:nvPr>
            <p:ph type="ctrTitle"/>
          </p:nvPr>
        </p:nvSpPr>
        <p:spPr/>
        <p:txBody>
          <a:bodyPr/>
          <a:lstStyle/>
          <a:p>
            <a:r>
              <a:rPr lang="es-ES" dirty="0"/>
              <a:t>PEELING QUIMICOS </a:t>
            </a:r>
          </a:p>
        </p:txBody>
      </p:sp>
      <p:sp>
        <p:nvSpPr>
          <p:cNvPr id="3" name="Subtítulo 2">
            <a:extLst>
              <a:ext uri="{FF2B5EF4-FFF2-40B4-BE49-F238E27FC236}">
                <a16:creationId xmlns:a16="http://schemas.microsoft.com/office/drawing/2014/main" id="{EAF37E53-0516-A279-83FA-A4DB0815498C}"/>
              </a:ext>
            </a:extLst>
          </p:cNvPr>
          <p:cNvSpPr>
            <a:spLocks noGrp="1"/>
          </p:cNvSpPr>
          <p:nvPr>
            <p:ph type="subTitle" idx="1"/>
          </p:nvPr>
        </p:nvSpPr>
        <p:spPr>
          <a:xfrm>
            <a:off x="8679313" y="5656782"/>
            <a:ext cx="3265485" cy="802076"/>
          </a:xfrm>
        </p:spPr>
        <p:txBody>
          <a:bodyPr/>
          <a:lstStyle/>
          <a:p>
            <a:pPr algn="ctr"/>
            <a:r>
              <a:rPr lang="es-ES" dirty="0"/>
              <a:t>Lic. Elizabeth Sarango </a:t>
            </a:r>
          </a:p>
          <a:p>
            <a:pPr algn="ctr"/>
            <a:r>
              <a:rPr lang="es-ES" dirty="0"/>
              <a:t>Dermatocosmeatra</a:t>
            </a:r>
          </a:p>
        </p:txBody>
      </p:sp>
    </p:spTree>
    <p:extLst>
      <p:ext uri="{BB962C8B-B14F-4D97-AF65-F5344CB8AC3E}">
        <p14:creationId xmlns:p14="http://schemas.microsoft.com/office/powerpoint/2010/main" val="3203605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DC8361-DC3C-8D36-AD74-B60F0F8A7D66}"/>
              </a:ext>
            </a:extLst>
          </p:cNvPr>
          <p:cNvSpPr>
            <a:spLocks noGrp="1"/>
          </p:cNvSpPr>
          <p:nvPr>
            <p:ph type="title"/>
          </p:nvPr>
        </p:nvSpPr>
        <p:spPr/>
        <p:txBody>
          <a:bodyPr>
            <a:normAutofit fontScale="90000"/>
          </a:bodyPr>
          <a:lstStyle/>
          <a:p>
            <a:pPr algn="ctr"/>
            <a:br>
              <a:rPr lang="es-ES" dirty="0"/>
            </a:br>
            <a:r>
              <a:rPr lang="es-ES" dirty="0"/>
              <a:t>Medios (dermis papilar) </a:t>
            </a:r>
            <a:br>
              <a:rPr lang="es-ES" dirty="0"/>
            </a:br>
            <a:br>
              <a:rPr lang="es-ES" dirty="0"/>
            </a:br>
            <a:endParaRPr lang="es-ES" dirty="0"/>
          </a:p>
        </p:txBody>
      </p:sp>
      <p:sp>
        <p:nvSpPr>
          <p:cNvPr id="4" name="CuadroTexto 3">
            <a:extLst>
              <a:ext uri="{FF2B5EF4-FFF2-40B4-BE49-F238E27FC236}">
                <a16:creationId xmlns:a16="http://schemas.microsoft.com/office/drawing/2014/main" id="{0F3D93D2-51DC-55A1-B460-E9B4C0BBA733}"/>
              </a:ext>
            </a:extLst>
          </p:cNvPr>
          <p:cNvSpPr txBox="1"/>
          <p:nvPr/>
        </p:nvSpPr>
        <p:spPr>
          <a:xfrm>
            <a:off x="2177993" y="2061883"/>
            <a:ext cx="7517549" cy="4401205"/>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endParaRPr lang="pt-BR" sz="2000" dirty="0">
              <a:solidFill>
                <a:schemeClr val="bg1"/>
              </a:solidFill>
            </a:endParaRPr>
          </a:p>
          <a:p>
            <a:r>
              <a:rPr lang="pt-BR" sz="2000" dirty="0">
                <a:solidFill>
                  <a:schemeClr val="bg1"/>
                </a:solidFill>
              </a:rPr>
              <a:t>·          Acido tricloroacetico (ATA) 35 a 50%</a:t>
            </a:r>
          </a:p>
          <a:p>
            <a:endParaRPr lang="pt-BR" sz="2000" dirty="0">
              <a:solidFill>
                <a:schemeClr val="bg1"/>
              </a:solidFill>
            </a:endParaRPr>
          </a:p>
          <a:p>
            <a:r>
              <a:rPr lang="pt-BR" sz="2000" dirty="0">
                <a:solidFill>
                  <a:schemeClr val="bg1"/>
                </a:solidFill>
              </a:rPr>
              <a:t>·          Acido glicólico 50% - por 3 a 30 minutos</a:t>
            </a:r>
          </a:p>
          <a:p>
            <a:endParaRPr lang="pt-BR" sz="2000" dirty="0">
              <a:solidFill>
                <a:schemeClr val="bg1"/>
              </a:solidFill>
            </a:endParaRPr>
          </a:p>
          <a:p>
            <a:r>
              <a:rPr lang="pt-BR" sz="2000" dirty="0">
                <a:solidFill>
                  <a:schemeClr val="bg1"/>
                </a:solidFill>
              </a:rPr>
              <a:t>·          Acido mandélico 50 % - por 5 a 30 minutos</a:t>
            </a:r>
          </a:p>
          <a:p>
            <a:endParaRPr lang="pt-BR" sz="2000" dirty="0">
              <a:solidFill>
                <a:schemeClr val="bg1"/>
              </a:solidFill>
            </a:endParaRPr>
          </a:p>
          <a:p>
            <a:r>
              <a:rPr lang="pt-BR" sz="2000" dirty="0">
                <a:solidFill>
                  <a:schemeClr val="bg1"/>
                </a:solidFill>
              </a:rPr>
              <a:t>·          Jessner + ATA 35%</a:t>
            </a:r>
          </a:p>
          <a:p>
            <a:endParaRPr lang="pt-BR" sz="2000" dirty="0">
              <a:solidFill>
                <a:schemeClr val="bg1"/>
              </a:solidFill>
            </a:endParaRPr>
          </a:p>
          <a:p>
            <a:r>
              <a:rPr lang="pt-BR" sz="2000" dirty="0">
                <a:solidFill>
                  <a:schemeClr val="bg1"/>
                </a:solidFill>
              </a:rPr>
              <a:t>·          Acido glicólico + ATA 35%</a:t>
            </a:r>
          </a:p>
          <a:p>
            <a:endParaRPr lang="pt-BR" sz="2000" dirty="0">
              <a:solidFill>
                <a:schemeClr val="bg1"/>
              </a:solidFill>
            </a:endParaRPr>
          </a:p>
          <a:p>
            <a:r>
              <a:rPr lang="pt-BR" sz="2000" dirty="0">
                <a:solidFill>
                  <a:schemeClr val="bg1"/>
                </a:solidFill>
              </a:rPr>
              <a:t>·          Acido pirúvico</a:t>
            </a:r>
          </a:p>
          <a:p>
            <a:endParaRPr lang="pt-BR" sz="2000" dirty="0">
              <a:solidFill>
                <a:schemeClr val="bg1"/>
              </a:solidFill>
            </a:endParaRPr>
          </a:p>
          <a:p>
            <a:r>
              <a:rPr lang="pt-BR" sz="2000" dirty="0">
                <a:solidFill>
                  <a:schemeClr val="bg1"/>
                </a:solidFill>
              </a:rPr>
              <a:t>·          Jessner + acido glicólico 40 a 70</a:t>
            </a:r>
            <a:endParaRPr lang="es-ES" sz="2000" dirty="0">
              <a:solidFill>
                <a:schemeClr val="bg1"/>
              </a:solidFill>
            </a:endParaRPr>
          </a:p>
        </p:txBody>
      </p:sp>
    </p:spTree>
    <p:extLst>
      <p:ext uri="{BB962C8B-B14F-4D97-AF65-F5344CB8AC3E}">
        <p14:creationId xmlns:p14="http://schemas.microsoft.com/office/powerpoint/2010/main" val="3302301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DEE8DC-6CF6-79D4-2818-27678211E209}"/>
              </a:ext>
            </a:extLst>
          </p:cNvPr>
          <p:cNvSpPr>
            <a:spLocks noGrp="1"/>
          </p:cNvSpPr>
          <p:nvPr>
            <p:ph type="title"/>
          </p:nvPr>
        </p:nvSpPr>
        <p:spPr/>
        <p:txBody>
          <a:bodyPr/>
          <a:lstStyle/>
          <a:p>
            <a:pPr algn="ctr"/>
            <a:r>
              <a:rPr lang="es-ES" dirty="0"/>
              <a:t>Peeling químico profundo</a:t>
            </a:r>
            <a:br>
              <a:rPr lang="es-ES" dirty="0"/>
            </a:br>
            <a:endParaRPr lang="es-ES" dirty="0"/>
          </a:p>
        </p:txBody>
      </p:sp>
      <p:sp>
        <p:nvSpPr>
          <p:cNvPr id="4" name="CuadroTexto 3">
            <a:extLst>
              <a:ext uri="{FF2B5EF4-FFF2-40B4-BE49-F238E27FC236}">
                <a16:creationId xmlns:a16="http://schemas.microsoft.com/office/drawing/2014/main" id="{B74F7104-E544-B856-0A95-C96206822A52}"/>
              </a:ext>
            </a:extLst>
          </p:cNvPr>
          <p:cNvSpPr txBox="1"/>
          <p:nvPr/>
        </p:nvSpPr>
        <p:spPr>
          <a:xfrm>
            <a:off x="3628571" y="2319120"/>
            <a:ext cx="6270171" cy="3785652"/>
          </a:xfrm>
          <a:prstGeom prst="rect">
            <a:avLst/>
          </a:prstGeom>
          <a:noFill/>
        </p:spPr>
        <p:txBody>
          <a:bodyPr wrap="square">
            <a:spAutoFit/>
          </a:bodyPr>
          <a:lstStyle/>
          <a:p>
            <a:r>
              <a:rPr lang="es-ES" sz="2000" dirty="0">
                <a:solidFill>
                  <a:schemeClr val="bg1"/>
                </a:solidFill>
              </a:rPr>
              <a:t>Elimina células de la epidermis así como partes de la capa inferior de la dermis. </a:t>
            </a:r>
          </a:p>
          <a:p>
            <a:r>
              <a:rPr lang="es-ES" sz="2000" dirty="0">
                <a:solidFill>
                  <a:schemeClr val="bg1"/>
                </a:solidFill>
              </a:rPr>
              <a:t>Se recomienda una exfoliación química profunda si tiene arrugas más profundas, cicatrices. </a:t>
            </a:r>
          </a:p>
          <a:p>
            <a:r>
              <a:rPr lang="es-ES" sz="2000" dirty="0">
                <a:solidFill>
                  <a:schemeClr val="bg1"/>
                </a:solidFill>
              </a:rPr>
              <a:t>El acido más popular es </a:t>
            </a:r>
            <a:r>
              <a:rPr lang="es-ES" sz="2000" dirty="0">
                <a:solidFill>
                  <a:srgbClr val="C00000"/>
                </a:solidFill>
              </a:rPr>
              <a:t>el peeling de fenol</a:t>
            </a:r>
            <a:r>
              <a:rPr lang="es-ES" sz="2000" dirty="0">
                <a:solidFill>
                  <a:schemeClr val="bg1"/>
                </a:solidFill>
              </a:rPr>
              <a:t>, un ácido capaz de aclarar la piel en gran medida. Sin embargo, es preciso tener en cuenta que este producto es bastante fuerte, por lo que la piel a menudo pierde su pigmentación durante un tiempo, siendo necesario protegerla del sol durante al menos 2 semanas, es decir, un periodo mínimo de recuperación de 2 semanas.</a:t>
            </a:r>
          </a:p>
        </p:txBody>
      </p:sp>
      <p:pic>
        <p:nvPicPr>
          <p:cNvPr id="5" name="Imagen 4">
            <a:extLst>
              <a:ext uri="{FF2B5EF4-FFF2-40B4-BE49-F238E27FC236}">
                <a16:creationId xmlns:a16="http://schemas.microsoft.com/office/drawing/2014/main" id="{40C57FAE-FE52-020A-B4A0-5689D1B55B19}"/>
              </a:ext>
            </a:extLst>
          </p:cNvPr>
          <p:cNvPicPr>
            <a:picLocks noChangeAspect="1"/>
          </p:cNvPicPr>
          <p:nvPr/>
        </p:nvPicPr>
        <p:blipFill>
          <a:blip r:embed="rId2"/>
          <a:stretch>
            <a:fillRect/>
          </a:stretch>
        </p:blipFill>
        <p:spPr>
          <a:xfrm>
            <a:off x="495980" y="2319120"/>
            <a:ext cx="2740706" cy="3477875"/>
          </a:xfrm>
          <a:prstGeom prst="rect">
            <a:avLst/>
          </a:prstGeom>
        </p:spPr>
      </p:pic>
    </p:spTree>
    <p:extLst>
      <p:ext uri="{BB962C8B-B14F-4D97-AF65-F5344CB8AC3E}">
        <p14:creationId xmlns:p14="http://schemas.microsoft.com/office/powerpoint/2010/main" val="975770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0B0E0A-EFA2-E632-BC4C-F317B7EEF79B}"/>
              </a:ext>
            </a:extLst>
          </p:cNvPr>
          <p:cNvSpPr>
            <a:spLocks noGrp="1"/>
          </p:cNvSpPr>
          <p:nvPr>
            <p:ph type="title"/>
          </p:nvPr>
        </p:nvSpPr>
        <p:spPr/>
        <p:txBody>
          <a:bodyPr/>
          <a:lstStyle/>
          <a:p>
            <a:pPr algn="ctr"/>
            <a:r>
              <a:rPr lang="es-ES" dirty="0"/>
              <a:t>Profundos (dermis reticular)</a:t>
            </a:r>
          </a:p>
        </p:txBody>
      </p:sp>
      <p:sp>
        <p:nvSpPr>
          <p:cNvPr id="4" name="CuadroTexto 3">
            <a:extLst>
              <a:ext uri="{FF2B5EF4-FFF2-40B4-BE49-F238E27FC236}">
                <a16:creationId xmlns:a16="http://schemas.microsoft.com/office/drawing/2014/main" id="{032F3907-2D70-839C-EE8E-4AED1FDC748A}"/>
              </a:ext>
            </a:extLst>
          </p:cNvPr>
          <p:cNvSpPr txBox="1"/>
          <p:nvPr/>
        </p:nvSpPr>
        <p:spPr>
          <a:xfrm>
            <a:off x="2322285" y="2546367"/>
            <a:ext cx="7750629" cy="286232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s-ES" sz="2000" dirty="0">
                <a:solidFill>
                  <a:schemeClr val="bg1"/>
                </a:solidFill>
              </a:rPr>
              <a:t>.          Fenol 88% con oclusión</a:t>
            </a:r>
          </a:p>
          <a:p>
            <a:endParaRPr lang="es-ES" sz="2000" dirty="0">
              <a:solidFill>
                <a:schemeClr val="bg1"/>
              </a:solidFill>
            </a:endParaRPr>
          </a:p>
          <a:p>
            <a:r>
              <a:rPr lang="es-ES" sz="2000" dirty="0">
                <a:solidFill>
                  <a:schemeClr val="bg1"/>
                </a:solidFill>
              </a:rPr>
              <a:t>·          Baker y Gordon (fenol modificado a 45-50%).</a:t>
            </a:r>
          </a:p>
          <a:p>
            <a:endParaRPr lang="es-ES" sz="2000" dirty="0">
              <a:solidFill>
                <a:schemeClr val="bg1"/>
              </a:solidFill>
            </a:endParaRPr>
          </a:p>
          <a:p>
            <a:r>
              <a:rPr lang="es-ES" sz="2000" dirty="0">
                <a:solidFill>
                  <a:schemeClr val="bg1"/>
                </a:solidFill>
              </a:rPr>
              <a:t> </a:t>
            </a:r>
          </a:p>
          <a:p>
            <a:endParaRPr lang="es-ES" sz="2000" dirty="0">
              <a:solidFill>
                <a:schemeClr val="bg1"/>
              </a:solidFill>
            </a:endParaRPr>
          </a:p>
          <a:p>
            <a:r>
              <a:rPr lang="es-ES" sz="2000" dirty="0">
                <a:solidFill>
                  <a:schemeClr val="bg1"/>
                </a:solidFill>
              </a:rPr>
              <a:t>Por ser el fenol una sustancia cardiotóxica y nefrotóxica, necesita monitoreo y cuidados especiales, siendo, por tanto, realizado en centros quirúrgicos.</a:t>
            </a:r>
          </a:p>
        </p:txBody>
      </p:sp>
    </p:spTree>
    <p:extLst>
      <p:ext uri="{BB962C8B-B14F-4D97-AF65-F5344CB8AC3E}">
        <p14:creationId xmlns:p14="http://schemas.microsoft.com/office/powerpoint/2010/main" val="381966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CF954C-3630-C78D-21F8-837E08060CBA}"/>
              </a:ext>
            </a:extLst>
          </p:cNvPr>
          <p:cNvSpPr>
            <a:spLocks noGrp="1"/>
          </p:cNvSpPr>
          <p:nvPr>
            <p:ph type="title"/>
          </p:nvPr>
        </p:nvSpPr>
        <p:spPr/>
        <p:txBody>
          <a:bodyPr/>
          <a:lstStyle/>
          <a:p>
            <a:pPr algn="ctr"/>
            <a:r>
              <a:rPr lang="es-ES" dirty="0"/>
              <a:t>lista comparativa entre el tipo de lesión y la clase de peeling a escoger </a:t>
            </a:r>
          </a:p>
        </p:txBody>
      </p:sp>
      <p:sp>
        <p:nvSpPr>
          <p:cNvPr id="4" name="CuadroTexto 3">
            <a:extLst>
              <a:ext uri="{FF2B5EF4-FFF2-40B4-BE49-F238E27FC236}">
                <a16:creationId xmlns:a16="http://schemas.microsoft.com/office/drawing/2014/main" id="{2F8B9677-2114-A90A-6C33-35DBFBEEA7BB}"/>
              </a:ext>
            </a:extLst>
          </p:cNvPr>
          <p:cNvSpPr txBox="1"/>
          <p:nvPr/>
        </p:nvSpPr>
        <p:spPr>
          <a:xfrm>
            <a:off x="783770" y="2056686"/>
            <a:ext cx="3672115" cy="3970318"/>
          </a:xfrm>
          <a:prstGeom prst="rect">
            <a:avLst/>
          </a:prstGeom>
          <a:noFill/>
        </p:spPr>
        <p:txBody>
          <a:bodyPr wrap="square">
            <a:spAutoFit/>
          </a:bodyPr>
          <a:lstStyle/>
          <a:p>
            <a:r>
              <a:rPr lang="es-ES" dirty="0">
                <a:solidFill>
                  <a:schemeClr val="bg1"/>
                </a:solidFill>
              </a:rPr>
              <a:t>Lista comparativa entre el tipo de lesión y la clase de peeling a escoger, basados en la necesidad de profundidad de acuerdo a cada patología, quedando claro que las lesiones epidérmicas necesitan solo trabajar en ella, mientras que las lesiones que necesitan modificar la dermis, y de ellas en especial el fotoenvejecimiento deben trabajar tanto en la primera como en la segunda capa cutánea.</a:t>
            </a:r>
          </a:p>
        </p:txBody>
      </p:sp>
      <p:pic>
        <p:nvPicPr>
          <p:cNvPr id="5" name="Imagen 4">
            <a:extLst>
              <a:ext uri="{FF2B5EF4-FFF2-40B4-BE49-F238E27FC236}">
                <a16:creationId xmlns:a16="http://schemas.microsoft.com/office/drawing/2014/main" id="{927DBC01-E756-BD66-6718-78D5A87250F6}"/>
              </a:ext>
            </a:extLst>
          </p:cNvPr>
          <p:cNvPicPr>
            <a:picLocks noChangeAspect="1"/>
          </p:cNvPicPr>
          <p:nvPr/>
        </p:nvPicPr>
        <p:blipFill>
          <a:blip r:embed="rId2"/>
          <a:stretch>
            <a:fillRect/>
          </a:stretch>
        </p:blipFill>
        <p:spPr>
          <a:xfrm>
            <a:off x="4863645" y="2073092"/>
            <a:ext cx="6341383" cy="4474743"/>
          </a:xfrm>
          <a:prstGeom prst="rect">
            <a:avLst/>
          </a:prstGeom>
        </p:spPr>
      </p:pic>
    </p:spTree>
    <p:extLst>
      <p:ext uri="{BB962C8B-B14F-4D97-AF65-F5344CB8AC3E}">
        <p14:creationId xmlns:p14="http://schemas.microsoft.com/office/powerpoint/2010/main" val="1364378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E70AEF-4C49-6A62-5FBC-5DA5C5808F1A}"/>
              </a:ext>
            </a:extLst>
          </p:cNvPr>
          <p:cNvSpPr>
            <a:spLocks noGrp="1"/>
          </p:cNvSpPr>
          <p:nvPr>
            <p:ph type="title"/>
          </p:nvPr>
        </p:nvSpPr>
        <p:spPr/>
        <p:txBody>
          <a:bodyPr/>
          <a:lstStyle/>
          <a:p>
            <a:pPr algn="ctr"/>
            <a:r>
              <a:rPr lang="es-ES" dirty="0"/>
              <a:t>¿Qué es el pH de la piel?</a:t>
            </a:r>
          </a:p>
        </p:txBody>
      </p:sp>
      <p:sp>
        <p:nvSpPr>
          <p:cNvPr id="7" name="CuadroTexto 6">
            <a:extLst>
              <a:ext uri="{FF2B5EF4-FFF2-40B4-BE49-F238E27FC236}">
                <a16:creationId xmlns:a16="http://schemas.microsoft.com/office/drawing/2014/main" id="{640A8AEC-5944-C17D-B8CC-1F97FA514001}"/>
              </a:ext>
            </a:extLst>
          </p:cNvPr>
          <p:cNvSpPr txBox="1"/>
          <p:nvPr/>
        </p:nvSpPr>
        <p:spPr>
          <a:xfrm>
            <a:off x="1915546" y="2459504"/>
            <a:ext cx="8142514" cy="1938992"/>
          </a:xfrm>
          <a:prstGeom prst="rect">
            <a:avLst/>
          </a:prstGeom>
          <a:noFill/>
        </p:spPr>
        <p:txBody>
          <a:bodyPr wrap="square">
            <a:spAutoFit/>
          </a:bodyPr>
          <a:lstStyle/>
          <a:p>
            <a:r>
              <a:rPr lang="es-ES" sz="2000" dirty="0">
                <a:solidFill>
                  <a:schemeClr val="bg1"/>
                </a:solidFill>
              </a:rPr>
              <a:t>El pH -abreviatura de potencial de hidrógeno- es un parámetro que indica la concentración de iones de hidrogeno [H]+ que existen en una solución. Dicho de otro modo, es una unidad de medida que nos indica el grado de acidez de una solución. Este pH ligeramente ácido es consecuencia del manto ácido, la parte acuosa de la película hidrolipídica que protege las capas externas de la piel. </a:t>
            </a:r>
          </a:p>
        </p:txBody>
      </p:sp>
      <p:pic>
        <p:nvPicPr>
          <p:cNvPr id="3" name="Imagen 2">
            <a:extLst>
              <a:ext uri="{FF2B5EF4-FFF2-40B4-BE49-F238E27FC236}">
                <a16:creationId xmlns:a16="http://schemas.microsoft.com/office/drawing/2014/main" id="{0C983BEF-CC98-38FE-059F-02843CEF0B4F}"/>
              </a:ext>
            </a:extLst>
          </p:cNvPr>
          <p:cNvPicPr>
            <a:picLocks noChangeAspect="1"/>
          </p:cNvPicPr>
          <p:nvPr/>
        </p:nvPicPr>
        <p:blipFill>
          <a:blip r:embed="rId2"/>
          <a:stretch>
            <a:fillRect/>
          </a:stretch>
        </p:blipFill>
        <p:spPr>
          <a:xfrm>
            <a:off x="2133939" y="4605337"/>
            <a:ext cx="7924121" cy="1914525"/>
          </a:xfrm>
          <a:prstGeom prst="rect">
            <a:avLst/>
          </a:prstGeom>
        </p:spPr>
      </p:pic>
    </p:spTree>
    <p:extLst>
      <p:ext uri="{BB962C8B-B14F-4D97-AF65-F5344CB8AC3E}">
        <p14:creationId xmlns:p14="http://schemas.microsoft.com/office/powerpoint/2010/main" val="2541387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B36B5E-E6D5-E161-F830-CD0C05867031}"/>
              </a:ext>
            </a:extLst>
          </p:cNvPr>
          <p:cNvSpPr>
            <a:spLocks noGrp="1"/>
          </p:cNvSpPr>
          <p:nvPr>
            <p:ph type="title"/>
          </p:nvPr>
        </p:nvSpPr>
        <p:spPr/>
        <p:txBody>
          <a:bodyPr/>
          <a:lstStyle/>
          <a:p>
            <a:pPr algn="ctr"/>
            <a:r>
              <a:rPr lang="es-ES" dirty="0"/>
              <a:t>¿Cuál es la diferencia del pH de la piel en las distintas partes del cuerpo?</a:t>
            </a:r>
          </a:p>
        </p:txBody>
      </p:sp>
      <p:sp>
        <p:nvSpPr>
          <p:cNvPr id="3" name="CuadroTexto 2">
            <a:extLst>
              <a:ext uri="{FF2B5EF4-FFF2-40B4-BE49-F238E27FC236}">
                <a16:creationId xmlns:a16="http://schemas.microsoft.com/office/drawing/2014/main" id="{3EA8523F-A763-68C7-63A3-573042DDC9D7}"/>
              </a:ext>
            </a:extLst>
          </p:cNvPr>
          <p:cNvSpPr txBox="1"/>
          <p:nvPr/>
        </p:nvSpPr>
        <p:spPr>
          <a:xfrm>
            <a:off x="4826001" y="2436990"/>
            <a:ext cx="5471885" cy="3785652"/>
          </a:xfrm>
          <a:prstGeom prst="rect">
            <a:avLst/>
          </a:prstGeom>
          <a:noFill/>
        </p:spPr>
        <p:txBody>
          <a:bodyPr wrap="square">
            <a:spAutoFit/>
          </a:bodyPr>
          <a:lstStyle/>
          <a:p>
            <a:r>
              <a:rPr lang="es-ES" sz="2000" dirty="0">
                <a:solidFill>
                  <a:schemeClr val="bg1"/>
                </a:solidFill>
              </a:rPr>
              <a:t>El manto ácido es el que aporta la acidez a la piel, que generalmente tiene un pH cercano a 5.75.</a:t>
            </a:r>
          </a:p>
          <a:p>
            <a:r>
              <a:rPr lang="es-ES" sz="2000" dirty="0">
                <a:solidFill>
                  <a:schemeClr val="bg1"/>
                </a:solidFill>
              </a:rPr>
              <a:t>El valor de pH óptimo de la piel en la mayor parte de la cara y el cuerpo oscila entre 4,7 y 5,75. El pH puede variar ligeramente según la zona, el estado y los cuidados que le procuremos. La piel de los pliegues inguinales, de las axilas (pH 6,5) y de la zona interdigital tiene un pH algo más alcalino, zonas genitales (pH 6,5),lo que la hace más vulnerable a las agresiones externas. </a:t>
            </a:r>
          </a:p>
        </p:txBody>
      </p:sp>
      <p:pic>
        <p:nvPicPr>
          <p:cNvPr id="6" name="Imagen 5">
            <a:extLst>
              <a:ext uri="{FF2B5EF4-FFF2-40B4-BE49-F238E27FC236}">
                <a16:creationId xmlns:a16="http://schemas.microsoft.com/office/drawing/2014/main" id="{A59196B8-C7D8-2ADC-3DD8-ACB443F9867C}"/>
              </a:ext>
            </a:extLst>
          </p:cNvPr>
          <p:cNvPicPr>
            <a:picLocks noChangeAspect="1"/>
          </p:cNvPicPr>
          <p:nvPr/>
        </p:nvPicPr>
        <p:blipFill>
          <a:blip r:embed="rId2"/>
          <a:stretch>
            <a:fillRect/>
          </a:stretch>
        </p:blipFill>
        <p:spPr>
          <a:xfrm>
            <a:off x="388461" y="2135461"/>
            <a:ext cx="4241597" cy="4388710"/>
          </a:xfrm>
          <a:prstGeom prst="rect">
            <a:avLst/>
          </a:prstGeom>
        </p:spPr>
      </p:pic>
    </p:spTree>
    <p:extLst>
      <p:ext uri="{BB962C8B-B14F-4D97-AF65-F5344CB8AC3E}">
        <p14:creationId xmlns:p14="http://schemas.microsoft.com/office/powerpoint/2010/main" val="3508439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405156-9736-FE30-9D3F-60EF76A3F236}"/>
              </a:ext>
            </a:extLst>
          </p:cNvPr>
          <p:cNvSpPr>
            <a:spLocks noGrp="1"/>
          </p:cNvSpPr>
          <p:nvPr>
            <p:ph type="title"/>
          </p:nvPr>
        </p:nvSpPr>
        <p:spPr/>
        <p:txBody>
          <a:bodyPr/>
          <a:lstStyle/>
          <a:p>
            <a:pPr algn="ctr"/>
            <a:r>
              <a:rPr lang="es-ES" dirty="0"/>
              <a:t>¿Por qué es importante el pH de la piel?</a:t>
            </a:r>
          </a:p>
        </p:txBody>
      </p:sp>
      <p:pic>
        <p:nvPicPr>
          <p:cNvPr id="1026" name="Picture 2" descr="Función de barrera deteriorada">
            <a:extLst>
              <a:ext uri="{FF2B5EF4-FFF2-40B4-BE49-F238E27FC236}">
                <a16:creationId xmlns:a16="http://schemas.microsoft.com/office/drawing/2014/main" id="{F85A9424-012C-4992-2EA1-CBA5ACC21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057" y="2249716"/>
            <a:ext cx="6858000" cy="418737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BA71DE5B-6F98-6CDC-86D3-ACF8EA205AEC}"/>
              </a:ext>
            </a:extLst>
          </p:cNvPr>
          <p:cNvSpPr txBox="1"/>
          <p:nvPr/>
        </p:nvSpPr>
        <p:spPr>
          <a:xfrm>
            <a:off x="680321" y="2312076"/>
            <a:ext cx="3790079" cy="4093428"/>
          </a:xfrm>
          <a:prstGeom prst="rect">
            <a:avLst/>
          </a:prstGeom>
          <a:noFill/>
        </p:spPr>
        <p:txBody>
          <a:bodyPr wrap="square">
            <a:spAutoFit/>
          </a:bodyPr>
          <a:lstStyle/>
          <a:p>
            <a:r>
              <a:rPr lang="es-ES" sz="2000" dirty="0">
                <a:solidFill>
                  <a:schemeClr val="bg1"/>
                </a:solidFill>
              </a:rPr>
              <a:t>El pH de la piel juega un papel importante en el estado de la piel. El manto ácido es clave para la creación de la barrera protectora de ésta, neutraliza los agentes agresivos de base alcalina (como los humectantes fuertes), inhibe el crecimiento de las bacterias y restaura y mantiene el entorno ácido óptimo para que pueda prosperar la flora natural de la piel.</a:t>
            </a:r>
          </a:p>
        </p:txBody>
      </p:sp>
    </p:spTree>
    <p:extLst>
      <p:ext uri="{BB962C8B-B14F-4D97-AF65-F5344CB8AC3E}">
        <p14:creationId xmlns:p14="http://schemas.microsoft.com/office/powerpoint/2010/main" val="423158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A37303-2167-50B5-A18B-4FAE9DEF3B13}"/>
              </a:ext>
            </a:extLst>
          </p:cNvPr>
          <p:cNvSpPr>
            <a:spLocks noGrp="1"/>
          </p:cNvSpPr>
          <p:nvPr>
            <p:ph type="title"/>
          </p:nvPr>
        </p:nvSpPr>
        <p:spPr/>
        <p:txBody>
          <a:bodyPr/>
          <a:lstStyle/>
          <a:p>
            <a:pPr algn="ctr"/>
            <a:r>
              <a:rPr lang="es-ES" dirty="0"/>
              <a:t>¿Qué ocurre si hay alteraciones del pH?</a:t>
            </a:r>
          </a:p>
        </p:txBody>
      </p:sp>
      <p:sp>
        <p:nvSpPr>
          <p:cNvPr id="4" name="CuadroTexto 3">
            <a:extLst>
              <a:ext uri="{FF2B5EF4-FFF2-40B4-BE49-F238E27FC236}">
                <a16:creationId xmlns:a16="http://schemas.microsoft.com/office/drawing/2014/main" id="{5F85D915-219C-CEAA-2ED1-F7F416D2FECD}"/>
              </a:ext>
            </a:extLst>
          </p:cNvPr>
          <p:cNvSpPr txBox="1"/>
          <p:nvPr/>
        </p:nvSpPr>
        <p:spPr>
          <a:xfrm>
            <a:off x="3759200" y="2416966"/>
            <a:ext cx="6096000" cy="3416320"/>
          </a:xfrm>
          <a:prstGeom prst="rect">
            <a:avLst/>
          </a:prstGeom>
          <a:noFill/>
        </p:spPr>
        <p:txBody>
          <a:bodyPr wrap="square">
            <a:spAutoFit/>
          </a:bodyPr>
          <a:lstStyle/>
          <a:p>
            <a:r>
              <a:rPr lang="es-ES" sz="2400" dirty="0">
                <a:solidFill>
                  <a:schemeClr val="bg1"/>
                </a:solidFill>
              </a:rPr>
              <a:t>Si el pH sube y se vuelve más alcalino, el equilibrio se altera, las enzimas cutáneas pierden su actividad, la piel se seca, pierde agua y no puede formar los lípidos que necesita. Además, la función barrera se altera, queda más desprotegida ante las infecciones, aparece picor… Si el pH baja y se acidifica demasiado se produce inflamación y enrojecimiento de la piel.</a:t>
            </a:r>
          </a:p>
        </p:txBody>
      </p:sp>
      <p:pic>
        <p:nvPicPr>
          <p:cNvPr id="5" name="Imagen 4">
            <a:extLst>
              <a:ext uri="{FF2B5EF4-FFF2-40B4-BE49-F238E27FC236}">
                <a16:creationId xmlns:a16="http://schemas.microsoft.com/office/drawing/2014/main" id="{FB603D20-5DAE-C9E6-0AA5-DBE848440D0C}"/>
              </a:ext>
            </a:extLst>
          </p:cNvPr>
          <p:cNvPicPr>
            <a:picLocks noChangeAspect="1"/>
          </p:cNvPicPr>
          <p:nvPr/>
        </p:nvPicPr>
        <p:blipFill>
          <a:blip r:embed="rId2"/>
          <a:stretch>
            <a:fillRect/>
          </a:stretch>
        </p:blipFill>
        <p:spPr>
          <a:xfrm>
            <a:off x="839979" y="2753526"/>
            <a:ext cx="2498308" cy="2743200"/>
          </a:xfrm>
          <a:prstGeom prst="rect">
            <a:avLst/>
          </a:prstGeom>
        </p:spPr>
      </p:pic>
    </p:spTree>
    <p:extLst>
      <p:ext uri="{BB962C8B-B14F-4D97-AF65-F5344CB8AC3E}">
        <p14:creationId xmlns:p14="http://schemas.microsoft.com/office/powerpoint/2010/main" val="2033085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8DCDE3-278B-FDEE-8137-0CE8475A0B86}"/>
              </a:ext>
            </a:extLst>
          </p:cNvPr>
          <p:cNvSpPr>
            <a:spLocks noGrp="1"/>
          </p:cNvSpPr>
          <p:nvPr>
            <p:ph type="title"/>
          </p:nvPr>
        </p:nvSpPr>
        <p:spPr/>
        <p:txBody>
          <a:bodyPr/>
          <a:lstStyle/>
          <a:p>
            <a:pPr algn="ctr"/>
            <a:r>
              <a:rPr lang="es-ES" dirty="0"/>
              <a:t>¿Qué factores pueden afectar al pH de la piel?</a:t>
            </a:r>
          </a:p>
        </p:txBody>
      </p:sp>
      <p:sp>
        <p:nvSpPr>
          <p:cNvPr id="4" name="CuadroTexto 3">
            <a:extLst>
              <a:ext uri="{FF2B5EF4-FFF2-40B4-BE49-F238E27FC236}">
                <a16:creationId xmlns:a16="http://schemas.microsoft.com/office/drawing/2014/main" id="{B381152E-EE79-DB77-AE60-EC0492087525}"/>
              </a:ext>
            </a:extLst>
          </p:cNvPr>
          <p:cNvSpPr txBox="1"/>
          <p:nvPr/>
        </p:nvSpPr>
        <p:spPr>
          <a:xfrm>
            <a:off x="798286" y="2554629"/>
            <a:ext cx="4310743" cy="3416320"/>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r>
              <a:rPr lang="es-ES" sz="2400" dirty="0">
                <a:solidFill>
                  <a:schemeClr val="bg1"/>
                </a:solidFill>
              </a:rPr>
              <a:t>Los factores externos:</a:t>
            </a:r>
          </a:p>
          <a:p>
            <a:endParaRPr lang="es-ES" sz="2400" dirty="0">
              <a:solidFill>
                <a:schemeClr val="bg1"/>
              </a:solidFill>
            </a:endParaRPr>
          </a:p>
          <a:p>
            <a:pPr marL="342900" indent="-342900">
              <a:buClr>
                <a:srgbClr val="FFC000"/>
              </a:buClr>
              <a:buFont typeface="Wingdings" panose="05000000000000000000" pitchFamily="2" charset="2"/>
              <a:buChar char="q"/>
            </a:pPr>
            <a:r>
              <a:rPr lang="es-ES" sz="2400" dirty="0">
                <a:solidFill>
                  <a:schemeClr val="bg1"/>
                </a:solidFill>
              </a:rPr>
              <a:t>Cambios en la temperatura y humedad</a:t>
            </a:r>
          </a:p>
          <a:p>
            <a:pPr marL="342900" indent="-342900">
              <a:buClr>
                <a:srgbClr val="FFC000"/>
              </a:buClr>
              <a:buFont typeface="Wingdings" panose="05000000000000000000" pitchFamily="2" charset="2"/>
              <a:buChar char="q"/>
            </a:pPr>
            <a:r>
              <a:rPr lang="es-ES" sz="2400" dirty="0">
                <a:solidFill>
                  <a:schemeClr val="bg1"/>
                </a:solidFill>
              </a:rPr>
              <a:t>Suciedad y contaminación</a:t>
            </a:r>
          </a:p>
          <a:p>
            <a:pPr marL="342900" indent="-342900">
              <a:buClr>
                <a:srgbClr val="FFC000"/>
              </a:buClr>
              <a:buFont typeface="Wingdings" panose="05000000000000000000" pitchFamily="2" charset="2"/>
              <a:buChar char="q"/>
            </a:pPr>
            <a:r>
              <a:rPr lang="es-ES" sz="2400" dirty="0">
                <a:solidFill>
                  <a:schemeClr val="bg1"/>
                </a:solidFill>
              </a:rPr>
              <a:t>Excesiva frecuencia de lavado</a:t>
            </a:r>
          </a:p>
          <a:p>
            <a:pPr marL="342900" indent="-342900">
              <a:buClr>
                <a:srgbClr val="FFC000"/>
              </a:buClr>
              <a:buFont typeface="Wingdings" panose="05000000000000000000" pitchFamily="2" charset="2"/>
              <a:buChar char="q"/>
            </a:pPr>
            <a:r>
              <a:rPr lang="es-ES" sz="2400" dirty="0">
                <a:solidFill>
                  <a:schemeClr val="bg1"/>
                </a:solidFill>
              </a:rPr>
              <a:t>Cosméticos alcalinos</a:t>
            </a:r>
          </a:p>
          <a:p>
            <a:pPr marL="342900" indent="-342900">
              <a:buClr>
                <a:srgbClr val="FFC000"/>
              </a:buClr>
              <a:buFont typeface="Wingdings" panose="05000000000000000000" pitchFamily="2" charset="2"/>
              <a:buChar char="q"/>
            </a:pPr>
            <a:r>
              <a:rPr lang="es-ES" sz="2400" dirty="0">
                <a:solidFill>
                  <a:schemeClr val="bg1"/>
                </a:solidFill>
              </a:rPr>
              <a:t>Productos químicos</a:t>
            </a:r>
          </a:p>
        </p:txBody>
      </p:sp>
      <p:sp>
        <p:nvSpPr>
          <p:cNvPr id="6" name="CuadroTexto 5">
            <a:extLst>
              <a:ext uri="{FF2B5EF4-FFF2-40B4-BE49-F238E27FC236}">
                <a16:creationId xmlns:a16="http://schemas.microsoft.com/office/drawing/2014/main" id="{80B5A320-EC8D-0EA6-A097-BE553C750C19}"/>
              </a:ext>
            </a:extLst>
          </p:cNvPr>
          <p:cNvSpPr txBox="1"/>
          <p:nvPr/>
        </p:nvSpPr>
        <p:spPr>
          <a:xfrm>
            <a:off x="6096000" y="2563842"/>
            <a:ext cx="4198182" cy="258532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r>
              <a:rPr lang="es-ES" sz="2400" dirty="0">
                <a:solidFill>
                  <a:schemeClr val="bg1"/>
                </a:solidFill>
              </a:rPr>
              <a:t>Factores internos</a:t>
            </a:r>
          </a:p>
          <a:p>
            <a:endParaRPr lang="es-ES" sz="2400" dirty="0">
              <a:solidFill>
                <a:schemeClr val="bg1"/>
              </a:solidFill>
            </a:endParaRPr>
          </a:p>
          <a:p>
            <a:r>
              <a:rPr lang="es-ES" sz="2400" dirty="0">
                <a:solidFill>
                  <a:schemeClr val="bg1"/>
                </a:solidFill>
              </a:rPr>
              <a:t>Los productos que apoyan el pH natural de la piel ayudan a mantenerla en buen estado.</a:t>
            </a:r>
          </a:p>
          <a:p>
            <a:endParaRPr lang="es-ES" dirty="0"/>
          </a:p>
        </p:txBody>
      </p:sp>
    </p:spTree>
    <p:extLst>
      <p:ext uri="{BB962C8B-B14F-4D97-AF65-F5344CB8AC3E}">
        <p14:creationId xmlns:p14="http://schemas.microsoft.com/office/powerpoint/2010/main" val="2350048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755DB-547A-9911-4AF7-1724314AC856}"/>
              </a:ext>
            </a:extLst>
          </p:cNvPr>
          <p:cNvSpPr>
            <a:spLocks noGrp="1"/>
          </p:cNvSpPr>
          <p:nvPr>
            <p:ph type="title"/>
          </p:nvPr>
        </p:nvSpPr>
        <p:spPr/>
        <p:txBody>
          <a:bodyPr/>
          <a:lstStyle/>
          <a:p>
            <a:pPr algn="ctr"/>
            <a:r>
              <a:rPr lang="es-ES" dirty="0"/>
              <a:t>ALFAHIDROXIACIDOS</a:t>
            </a:r>
          </a:p>
        </p:txBody>
      </p:sp>
      <p:sp>
        <p:nvSpPr>
          <p:cNvPr id="7" name="CuadroTexto 6">
            <a:extLst>
              <a:ext uri="{FF2B5EF4-FFF2-40B4-BE49-F238E27FC236}">
                <a16:creationId xmlns:a16="http://schemas.microsoft.com/office/drawing/2014/main" id="{1450CD00-7AC3-E67D-0FA1-C82E07D781CC}"/>
              </a:ext>
            </a:extLst>
          </p:cNvPr>
          <p:cNvSpPr txBox="1"/>
          <p:nvPr/>
        </p:nvSpPr>
        <p:spPr>
          <a:xfrm>
            <a:off x="1538515" y="2285334"/>
            <a:ext cx="8447314" cy="1815882"/>
          </a:xfrm>
          <a:prstGeom prst="rect">
            <a:avLst/>
          </a:prstGeom>
          <a:noFill/>
        </p:spPr>
        <p:txBody>
          <a:bodyPr wrap="square">
            <a:spAutoFit/>
          </a:bodyPr>
          <a:lstStyle/>
          <a:p>
            <a:r>
              <a:rPr lang="es-ES" sz="2800" dirty="0">
                <a:solidFill>
                  <a:schemeClr val="bg1"/>
                </a:solidFill>
              </a:rPr>
              <a:t>Los alfa hidroxiácidos (AHA) son moléculas hidrosolubles que ayudan a exfoliar la piel, eliminando las células muertas y produciendo una transformación epidérmica. </a:t>
            </a:r>
          </a:p>
        </p:txBody>
      </p:sp>
      <p:pic>
        <p:nvPicPr>
          <p:cNvPr id="2050" name="Picture 2">
            <a:extLst>
              <a:ext uri="{FF2B5EF4-FFF2-40B4-BE49-F238E27FC236}">
                <a16:creationId xmlns:a16="http://schemas.microsoft.com/office/drawing/2014/main" id="{5ABED23D-736E-9E5D-D6C4-C7E51793E0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6460" y="4467190"/>
            <a:ext cx="6851423" cy="20588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091D021C-441C-B6D4-95E6-8950C02796A1}"/>
              </a:ext>
            </a:extLst>
          </p:cNvPr>
          <p:cNvPicPr>
            <a:picLocks noChangeAspect="1"/>
          </p:cNvPicPr>
          <p:nvPr/>
        </p:nvPicPr>
        <p:blipFill>
          <a:blip r:embed="rId3"/>
          <a:stretch>
            <a:fillRect/>
          </a:stretch>
        </p:blipFill>
        <p:spPr>
          <a:xfrm>
            <a:off x="342823" y="549959"/>
            <a:ext cx="2647120" cy="1552388"/>
          </a:xfrm>
          <a:prstGeom prst="rect">
            <a:avLst/>
          </a:prstGeom>
        </p:spPr>
      </p:pic>
    </p:spTree>
    <p:extLst>
      <p:ext uri="{BB962C8B-B14F-4D97-AF65-F5344CB8AC3E}">
        <p14:creationId xmlns:p14="http://schemas.microsoft.com/office/powerpoint/2010/main" val="36931567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D18AED5-1D49-572A-B2FF-B73B75460559}"/>
              </a:ext>
            </a:extLst>
          </p:cNvPr>
          <p:cNvPicPr>
            <a:picLocks noChangeAspect="1"/>
          </p:cNvPicPr>
          <p:nvPr/>
        </p:nvPicPr>
        <p:blipFill>
          <a:blip r:embed="rId2"/>
          <a:stretch>
            <a:fillRect/>
          </a:stretch>
        </p:blipFill>
        <p:spPr>
          <a:xfrm>
            <a:off x="7924799" y="2156935"/>
            <a:ext cx="3860801" cy="43091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ítulo 1">
            <a:extLst>
              <a:ext uri="{FF2B5EF4-FFF2-40B4-BE49-F238E27FC236}">
                <a16:creationId xmlns:a16="http://schemas.microsoft.com/office/drawing/2014/main" id="{346D6F9C-E437-18AE-3974-C5FBE18D905E}"/>
              </a:ext>
            </a:extLst>
          </p:cNvPr>
          <p:cNvSpPr>
            <a:spLocks noGrp="1"/>
          </p:cNvSpPr>
          <p:nvPr>
            <p:ph type="title"/>
          </p:nvPr>
        </p:nvSpPr>
        <p:spPr>
          <a:xfrm>
            <a:off x="680321" y="753228"/>
            <a:ext cx="9613861" cy="1080938"/>
          </a:xfrm>
        </p:spPr>
        <p:txBody>
          <a:bodyPr/>
          <a:lstStyle/>
          <a:p>
            <a:pPr algn="ctr"/>
            <a:r>
              <a:rPr lang="es-ES" dirty="0"/>
              <a:t>El peeling o exfoliación cutánea </a:t>
            </a:r>
          </a:p>
        </p:txBody>
      </p:sp>
      <p:sp>
        <p:nvSpPr>
          <p:cNvPr id="4" name="CuadroTexto 3">
            <a:extLst>
              <a:ext uri="{FF2B5EF4-FFF2-40B4-BE49-F238E27FC236}">
                <a16:creationId xmlns:a16="http://schemas.microsoft.com/office/drawing/2014/main" id="{F1651CA4-3E02-4B2D-5468-9BA89618CFCF}"/>
              </a:ext>
            </a:extLst>
          </p:cNvPr>
          <p:cNvSpPr txBox="1"/>
          <p:nvPr/>
        </p:nvSpPr>
        <p:spPr>
          <a:xfrm>
            <a:off x="870857" y="2708478"/>
            <a:ext cx="7463896" cy="2677656"/>
          </a:xfrm>
          <a:prstGeom prst="rect">
            <a:avLst/>
          </a:prstGeom>
          <a:noFill/>
        </p:spPr>
        <p:txBody>
          <a:bodyPr wrap="square">
            <a:spAutoFit/>
          </a:bodyPr>
          <a:lstStyle/>
          <a:p>
            <a:r>
              <a:rPr lang="es-ES" sz="2800" dirty="0">
                <a:solidFill>
                  <a:schemeClr val="bg1"/>
                </a:solidFill>
              </a:rPr>
              <a:t>El “peeling” o exfoliación cutánea es una abrasión de la piel promovida por ácidos, lijado o láser, que tiene como objetivo acelerar y facilitar el recambio celular, renovando la piel y manteniendo así la vitalidad del tejido.</a:t>
            </a:r>
          </a:p>
        </p:txBody>
      </p:sp>
    </p:spTree>
    <p:extLst>
      <p:ext uri="{BB962C8B-B14F-4D97-AF65-F5344CB8AC3E}">
        <p14:creationId xmlns:p14="http://schemas.microsoft.com/office/powerpoint/2010/main" val="3929874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5D238C7-3271-B292-4C0B-3D6BAD092B1A}"/>
              </a:ext>
            </a:extLst>
          </p:cNvPr>
          <p:cNvSpPr>
            <a:spLocks noGrp="1"/>
          </p:cNvSpPr>
          <p:nvPr>
            <p:ph type="title"/>
          </p:nvPr>
        </p:nvSpPr>
        <p:spPr/>
        <p:txBody>
          <a:bodyPr/>
          <a:lstStyle/>
          <a:p>
            <a:pPr algn="ctr"/>
            <a:r>
              <a:rPr lang="es-ES" dirty="0"/>
              <a:t>Los principales efectos que producen estos ácidos en la piel son:</a:t>
            </a:r>
          </a:p>
        </p:txBody>
      </p:sp>
      <p:sp>
        <p:nvSpPr>
          <p:cNvPr id="8" name="CuadroTexto 7">
            <a:extLst>
              <a:ext uri="{FF2B5EF4-FFF2-40B4-BE49-F238E27FC236}">
                <a16:creationId xmlns:a16="http://schemas.microsoft.com/office/drawing/2014/main" id="{6992E615-1079-5F66-CD20-1C6C34274955}"/>
              </a:ext>
            </a:extLst>
          </p:cNvPr>
          <p:cNvSpPr txBox="1"/>
          <p:nvPr/>
        </p:nvSpPr>
        <p:spPr>
          <a:xfrm>
            <a:off x="4096583" y="2311683"/>
            <a:ext cx="6487887" cy="4093428"/>
          </a:xfrm>
          <a:prstGeom prst="rect">
            <a:avLst/>
          </a:prstGeom>
          <a:noFill/>
        </p:spPr>
        <p:txBody>
          <a:bodyPr wrap="square">
            <a:spAutoFit/>
          </a:bodyPr>
          <a:lstStyle/>
          <a:p>
            <a:pPr marL="342900" indent="-342900">
              <a:buClr>
                <a:srgbClr val="FFC000"/>
              </a:buClr>
              <a:buFont typeface="Wingdings" panose="05000000000000000000" pitchFamily="2" charset="2"/>
              <a:buChar char="Ø"/>
            </a:pPr>
            <a:r>
              <a:rPr lang="es-ES" sz="2000" dirty="0">
                <a:solidFill>
                  <a:schemeClr val="bg1"/>
                </a:solidFill>
              </a:rPr>
              <a:t>Facilitan la degradación de los desmosomas (estructuras que mantienen a las células unidas), lo que conduce a un aumento de la </a:t>
            </a:r>
            <a:r>
              <a:rPr lang="es-ES" sz="2000" dirty="0">
                <a:solidFill>
                  <a:srgbClr val="C00000"/>
                </a:solidFill>
              </a:rPr>
              <a:t>descamación de los cornecitos</a:t>
            </a:r>
            <a:r>
              <a:rPr lang="es-ES" sz="2000" dirty="0">
                <a:solidFill>
                  <a:schemeClr val="bg1"/>
                </a:solidFill>
              </a:rPr>
              <a:t>.</a:t>
            </a:r>
          </a:p>
          <a:p>
            <a:pPr marL="342900" indent="-342900">
              <a:buClr>
                <a:srgbClr val="FFC000"/>
              </a:buClr>
              <a:buFont typeface="Wingdings" panose="05000000000000000000" pitchFamily="2" charset="2"/>
              <a:buChar char="Ø"/>
            </a:pPr>
            <a:r>
              <a:rPr lang="es-ES" sz="2000" dirty="0">
                <a:solidFill>
                  <a:schemeClr val="bg1"/>
                </a:solidFill>
              </a:rPr>
              <a:t>Inducen la producción de citoquinas por los queratinocitos, que inducen la </a:t>
            </a:r>
            <a:r>
              <a:rPr lang="es-ES" sz="2000" dirty="0">
                <a:solidFill>
                  <a:srgbClr val="C00000"/>
                </a:solidFill>
              </a:rPr>
              <a:t>síntesis de colágeno </a:t>
            </a:r>
            <a:r>
              <a:rPr lang="es-ES" sz="2000" dirty="0">
                <a:solidFill>
                  <a:schemeClr val="bg1"/>
                </a:solidFill>
              </a:rPr>
              <a:t>en los fibroblastos de la dermis.</a:t>
            </a:r>
          </a:p>
          <a:p>
            <a:pPr marL="342900" indent="-342900">
              <a:buClr>
                <a:srgbClr val="FFC000"/>
              </a:buClr>
              <a:buFont typeface="Wingdings" panose="05000000000000000000" pitchFamily="2" charset="2"/>
              <a:buChar char="Ø"/>
            </a:pPr>
            <a:r>
              <a:rPr lang="es-ES" sz="2000" dirty="0">
                <a:solidFill>
                  <a:schemeClr val="bg1"/>
                </a:solidFill>
              </a:rPr>
              <a:t>Aumentan la </a:t>
            </a:r>
            <a:r>
              <a:rPr lang="es-ES" sz="2000" dirty="0">
                <a:solidFill>
                  <a:srgbClr val="C00000"/>
                </a:solidFill>
              </a:rPr>
              <a:t>proliferación de las células de la epidermis</a:t>
            </a:r>
          </a:p>
          <a:p>
            <a:pPr marL="342900" indent="-342900">
              <a:buClr>
                <a:srgbClr val="FFC000"/>
              </a:buClr>
              <a:buFont typeface="Wingdings" panose="05000000000000000000" pitchFamily="2" charset="2"/>
              <a:buChar char="Ø"/>
            </a:pPr>
            <a:r>
              <a:rPr lang="es-ES" sz="2000" dirty="0">
                <a:solidFill>
                  <a:schemeClr val="bg1"/>
                </a:solidFill>
              </a:rPr>
              <a:t>Incrementan </a:t>
            </a:r>
            <a:r>
              <a:rPr lang="es-ES" sz="2000" dirty="0">
                <a:solidFill>
                  <a:srgbClr val="C00000"/>
                </a:solidFill>
              </a:rPr>
              <a:t>la producción de ácido hialurónico</a:t>
            </a:r>
            <a:r>
              <a:rPr lang="es-ES" sz="2000" dirty="0">
                <a:solidFill>
                  <a:schemeClr val="bg1"/>
                </a:solidFill>
              </a:rPr>
              <a:t>, lo que conduce a una mayor retención de agua.</a:t>
            </a:r>
          </a:p>
          <a:p>
            <a:pPr marL="342900" indent="-342900">
              <a:buClr>
                <a:srgbClr val="FFC000"/>
              </a:buClr>
              <a:buFont typeface="Wingdings" panose="05000000000000000000" pitchFamily="2" charset="2"/>
              <a:buChar char="Ø"/>
            </a:pPr>
            <a:r>
              <a:rPr lang="es-ES" sz="2000" dirty="0">
                <a:solidFill>
                  <a:schemeClr val="bg1"/>
                </a:solidFill>
              </a:rPr>
              <a:t>Por su acción sobre el estrato corneo, </a:t>
            </a:r>
            <a:r>
              <a:rPr lang="es-ES" sz="2000" dirty="0">
                <a:solidFill>
                  <a:srgbClr val="C00000"/>
                </a:solidFill>
              </a:rPr>
              <a:t>potencian la penetración dérmica de ciertas sustancias</a:t>
            </a:r>
            <a:r>
              <a:rPr lang="es-ES" sz="2000" dirty="0">
                <a:solidFill>
                  <a:schemeClr val="bg1"/>
                </a:solidFill>
              </a:rPr>
              <a:t>.</a:t>
            </a:r>
          </a:p>
        </p:txBody>
      </p:sp>
      <p:pic>
        <p:nvPicPr>
          <p:cNvPr id="9" name="Imagen 8">
            <a:extLst>
              <a:ext uri="{FF2B5EF4-FFF2-40B4-BE49-F238E27FC236}">
                <a16:creationId xmlns:a16="http://schemas.microsoft.com/office/drawing/2014/main" id="{21DA4241-C32D-FACD-2829-04B254E4D6E4}"/>
              </a:ext>
            </a:extLst>
          </p:cNvPr>
          <p:cNvPicPr>
            <a:picLocks noChangeAspect="1"/>
          </p:cNvPicPr>
          <p:nvPr/>
        </p:nvPicPr>
        <p:blipFill>
          <a:blip r:embed="rId2"/>
          <a:stretch>
            <a:fillRect/>
          </a:stretch>
        </p:blipFill>
        <p:spPr>
          <a:xfrm>
            <a:off x="527277" y="2311683"/>
            <a:ext cx="3652838" cy="4058839"/>
          </a:xfrm>
          <a:prstGeom prst="rect">
            <a:avLst/>
          </a:prstGeom>
        </p:spPr>
      </p:pic>
    </p:spTree>
    <p:extLst>
      <p:ext uri="{BB962C8B-B14F-4D97-AF65-F5344CB8AC3E}">
        <p14:creationId xmlns:p14="http://schemas.microsoft.com/office/powerpoint/2010/main" val="1284972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820D6F-3426-C6AF-46DE-11F86E0929B0}"/>
              </a:ext>
            </a:extLst>
          </p:cNvPr>
          <p:cNvSpPr>
            <a:spLocks noGrp="1"/>
          </p:cNvSpPr>
          <p:nvPr>
            <p:ph type="title"/>
          </p:nvPr>
        </p:nvSpPr>
        <p:spPr/>
        <p:txBody>
          <a:bodyPr/>
          <a:lstStyle/>
          <a:p>
            <a:pPr algn="ctr"/>
            <a:r>
              <a:rPr lang="es-ES" dirty="0"/>
              <a:t>¿Dónde encontramos los </a:t>
            </a:r>
            <a:r>
              <a:rPr lang="es-ES" dirty="0" err="1"/>
              <a:t>acidos</a:t>
            </a:r>
            <a:r>
              <a:rPr lang="es-ES" dirty="0"/>
              <a:t>?</a:t>
            </a:r>
          </a:p>
        </p:txBody>
      </p:sp>
      <p:sp>
        <p:nvSpPr>
          <p:cNvPr id="4" name="CuadroTexto 3">
            <a:extLst>
              <a:ext uri="{FF2B5EF4-FFF2-40B4-BE49-F238E27FC236}">
                <a16:creationId xmlns:a16="http://schemas.microsoft.com/office/drawing/2014/main" id="{568678DF-27EA-DFA3-BB5A-63DF7E3417F9}"/>
              </a:ext>
            </a:extLst>
          </p:cNvPr>
          <p:cNvSpPr txBox="1"/>
          <p:nvPr/>
        </p:nvSpPr>
        <p:spPr>
          <a:xfrm>
            <a:off x="1030514" y="2227053"/>
            <a:ext cx="6667047" cy="4154984"/>
          </a:xfrm>
          <a:prstGeom prst="rect">
            <a:avLst/>
          </a:prstGeom>
          <a:noFill/>
        </p:spPr>
        <p:txBody>
          <a:bodyPr wrap="square">
            <a:spAutoFit/>
          </a:bodyPr>
          <a:lstStyle/>
          <a:p>
            <a:r>
              <a:rPr lang="es-ES" sz="2400" dirty="0">
                <a:solidFill>
                  <a:schemeClr val="bg1"/>
                </a:solidFill>
              </a:rPr>
              <a:t>Los AHA se encuentran naturalmente en frutas y otros alimentos (“ácidos frutales”). </a:t>
            </a:r>
          </a:p>
          <a:p>
            <a:r>
              <a:rPr lang="es-ES" sz="2400" dirty="0">
                <a:solidFill>
                  <a:schemeClr val="bg1"/>
                </a:solidFill>
              </a:rPr>
              <a:t>Los de mayor uso en cosmética son los ácidos: </a:t>
            </a:r>
            <a:r>
              <a:rPr lang="es-ES" sz="2400" dirty="0">
                <a:solidFill>
                  <a:srgbClr val="C00000"/>
                </a:solidFill>
              </a:rPr>
              <a:t>glicólico, láctico, cítrico y mandélico</a:t>
            </a:r>
            <a:r>
              <a:rPr lang="es-ES" sz="2400" dirty="0">
                <a:solidFill>
                  <a:schemeClr val="bg1"/>
                </a:solidFill>
              </a:rPr>
              <a:t>.</a:t>
            </a:r>
          </a:p>
          <a:p>
            <a:r>
              <a:rPr lang="es-ES" sz="2400" dirty="0">
                <a:solidFill>
                  <a:schemeClr val="bg1"/>
                </a:solidFill>
              </a:rPr>
              <a:t>La acción de los alfa-hidroxiácidos es pH dependiente. A pH menor de 3,0 el preparado se usa para peeling.</a:t>
            </a:r>
          </a:p>
          <a:p>
            <a:r>
              <a:rPr lang="es-ES" sz="2400" dirty="0">
                <a:solidFill>
                  <a:schemeClr val="bg1"/>
                </a:solidFill>
              </a:rPr>
              <a:t>A pH entre 3,8 y 4,5 se utiliza para tratamiento domiciliario. </a:t>
            </a:r>
          </a:p>
          <a:p>
            <a:r>
              <a:rPr lang="es-ES" sz="2400" dirty="0">
                <a:solidFill>
                  <a:schemeClr val="bg1"/>
                </a:solidFill>
              </a:rPr>
              <a:t>Cuando el valor de pH supera 4,5 no existe actividad terapéutica.</a:t>
            </a:r>
          </a:p>
        </p:txBody>
      </p:sp>
      <p:pic>
        <p:nvPicPr>
          <p:cNvPr id="6" name="Imagen 5">
            <a:extLst>
              <a:ext uri="{FF2B5EF4-FFF2-40B4-BE49-F238E27FC236}">
                <a16:creationId xmlns:a16="http://schemas.microsoft.com/office/drawing/2014/main" id="{A5E44662-3048-E879-2EED-C2FAD7B7CE22}"/>
              </a:ext>
            </a:extLst>
          </p:cNvPr>
          <p:cNvPicPr>
            <a:picLocks noChangeAspect="1"/>
          </p:cNvPicPr>
          <p:nvPr/>
        </p:nvPicPr>
        <p:blipFill>
          <a:blip r:embed="rId2"/>
          <a:stretch>
            <a:fillRect/>
          </a:stretch>
        </p:blipFill>
        <p:spPr>
          <a:xfrm>
            <a:off x="7808687" y="2046514"/>
            <a:ext cx="3933370" cy="4335523"/>
          </a:xfrm>
          <a:prstGeom prst="rect">
            <a:avLst/>
          </a:prstGeom>
        </p:spPr>
      </p:pic>
    </p:spTree>
    <p:extLst>
      <p:ext uri="{BB962C8B-B14F-4D97-AF65-F5344CB8AC3E}">
        <p14:creationId xmlns:p14="http://schemas.microsoft.com/office/powerpoint/2010/main" val="3541137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ED13CA-09C6-01F1-4FEE-342688D44869}"/>
              </a:ext>
            </a:extLst>
          </p:cNvPr>
          <p:cNvSpPr>
            <a:spLocks noGrp="1"/>
          </p:cNvSpPr>
          <p:nvPr>
            <p:ph type="title"/>
          </p:nvPr>
        </p:nvSpPr>
        <p:spPr>
          <a:xfrm>
            <a:off x="-714828" y="805238"/>
            <a:ext cx="9613861" cy="1080938"/>
          </a:xfrm>
        </p:spPr>
        <p:txBody>
          <a:bodyPr>
            <a:normAutofit/>
          </a:bodyPr>
          <a:lstStyle/>
          <a:p>
            <a:pPr algn="ctr"/>
            <a:r>
              <a:rPr lang="es-ES" sz="3200" dirty="0"/>
              <a:t>Concentraciones y eficacia de los ácidos</a:t>
            </a:r>
          </a:p>
        </p:txBody>
      </p:sp>
      <p:sp>
        <p:nvSpPr>
          <p:cNvPr id="4" name="CuadroTexto 3">
            <a:extLst>
              <a:ext uri="{FF2B5EF4-FFF2-40B4-BE49-F238E27FC236}">
                <a16:creationId xmlns:a16="http://schemas.microsoft.com/office/drawing/2014/main" id="{C0DFE278-0F10-2EE8-CEA3-FEB242DC5EBF}"/>
              </a:ext>
            </a:extLst>
          </p:cNvPr>
          <p:cNvSpPr txBox="1"/>
          <p:nvPr/>
        </p:nvSpPr>
        <p:spPr>
          <a:xfrm>
            <a:off x="564208" y="2248429"/>
            <a:ext cx="7302536" cy="4247317"/>
          </a:xfrm>
          <a:prstGeom prst="rect">
            <a:avLst/>
          </a:prstGeom>
          <a:noFill/>
        </p:spPr>
        <p:txBody>
          <a:bodyPr wrap="square">
            <a:spAutoFit/>
          </a:bodyPr>
          <a:lstStyle/>
          <a:p>
            <a:r>
              <a:rPr lang="es-ES" dirty="0">
                <a:solidFill>
                  <a:schemeClr val="bg1"/>
                </a:solidFill>
              </a:rPr>
              <a:t>La eficacia de los alfa hidroxiácidos, su modo de uso y su tolerancia en la piel depende de diversos factores como:</a:t>
            </a:r>
          </a:p>
          <a:p>
            <a:r>
              <a:rPr lang="es-ES" dirty="0">
                <a:solidFill>
                  <a:schemeClr val="bg1"/>
                </a:solidFill>
              </a:rPr>
              <a:t>La concentración</a:t>
            </a:r>
          </a:p>
          <a:p>
            <a:r>
              <a:rPr lang="es-ES" dirty="0">
                <a:solidFill>
                  <a:schemeClr val="bg1"/>
                </a:solidFill>
              </a:rPr>
              <a:t>El tamaño de la molécula</a:t>
            </a:r>
          </a:p>
          <a:p>
            <a:r>
              <a:rPr lang="es-ES" dirty="0">
                <a:solidFill>
                  <a:schemeClr val="bg1"/>
                </a:solidFill>
              </a:rPr>
              <a:t>El pH</a:t>
            </a:r>
          </a:p>
          <a:p>
            <a:r>
              <a:rPr lang="es-ES" dirty="0">
                <a:solidFill>
                  <a:schemeClr val="bg1"/>
                </a:solidFill>
              </a:rPr>
              <a:t>A menor pH, más eficacia y menos tolerancia. </a:t>
            </a:r>
          </a:p>
          <a:p>
            <a:r>
              <a:rPr lang="es-ES" dirty="0">
                <a:solidFill>
                  <a:schemeClr val="bg1"/>
                </a:solidFill>
              </a:rPr>
              <a:t>A menor tamaño tenga la molécula, más eficaz. El ácido glicólico, por ejemplo, es el más pequeño de todos y penetra más rápidamente.</a:t>
            </a:r>
          </a:p>
          <a:p>
            <a:r>
              <a:rPr lang="es-ES" dirty="0">
                <a:solidFill>
                  <a:schemeClr val="bg1"/>
                </a:solidFill>
              </a:rPr>
              <a:t>A mayor concentración del AHA, la eficacia también es mayor, pero se tolera peor. La máxima concentración permitida es del 10 %.</a:t>
            </a:r>
          </a:p>
          <a:p>
            <a:r>
              <a:rPr lang="es-ES" dirty="0">
                <a:solidFill>
                  <a:schemeClr val="bg1"/>
                </a:solidFill>
              </a:rPr>
              <a:t>Mientras que los valores del pH en los que deben formularse se sitúan entre 3,5 y 4,2 para evitar irritaciones. </a:t>
            </a:r>
          </a:p>
          <a:p>
            <a:r>
              <a:rPr lang="es-ES" dirty="0">
                <a:solidFill>
                  <a:schemeClr val="bg1"/>
                </a:solidFill>
              </a:rPr>
              <a:t>Es importante encontrar el equilibrio entre concentración y tolerancia.</a:t>
            </a:r>
          </a:p>
        </p:txBody>
      </p:sp>
      <p:pic>
        <p:nvPicPr>
          <p:cNvPr id="5" name="Imagen 4">
            <a:extLst>
              <a:ext uri="{FF2B5EF4-FFF2-40B4-BE49-F238E27FC236}">
                <a16:creationId xmlns:a16="http://schemas.microsoft.com/office/drawing/2014/main" id="{CF552739-628E-1571-B15E-8C5A32C8A2E1}"/>
              </a:ext>
            </a:extLst>
          </p:cNvPr>
          <p:cNvPicPr>
            <a:picLocks noChangeAspect="1"/>
          </p:cNvPicPr>
          <p:nvPr/>
        </p:nvPicPr>
        <p:blipFill>
          <a:blip r:embed="rId2"/>
          <a:stretch>
            <a:fillRect/>
          </a:stretch>
        </p:blipFill>
        <p:spPr>
          <a:xfrm>
            <a:off x="7866744" y="1886176"/>
            <a:ext cx="4325256" cy="4971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75683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449F63-59C9-8DC6-F8D1-E0F6B0C3489B}"/>
              </a:ext>
            </a:extLst>
          </p:cNvPr>
          <p:cNvSpPr>
            <a:spLocks noGrp="1"/>
          </p:cNvSpPr>
          <p:nvPr>
            <p:ph type="title"/>
          </p:nvPr>
        </p:nvSpPr>
        <p:spPr>
          <a:xfrm>
            <a:off x="2177143" y="753228"/>
            <a:ext cx="9118525" cy="1080938"/>
          </a:xfrm>
        </p:spPr>
        <p:txBody>
          <a:bodyPr/>
          <a:lstStyle/>
          <a:p>
            <a:pPr algn="ctr"/>
            <a:r>
              <a:rPr lang="es-ES" dirty="0"/>
              <a:t>Cómo utilizar los alfa hidroxiácidos</a:t>
            </a:r>
          </a:p>
        </p:txBody>
      </p:sp>
      <p:sp>
        <p:nvSpPr>
          <p:cNvPr id="4" name="CuadroTexto 3">
            <a:extLst>
              <a:ext uri="{FF2B5EF4-FFF2-40B4-BE49-F238E27FC236}">
                <a16:creationId xmlns:a16="http://schemas.microsoft.com/office/drawing/2014/main" id="{F96120B0-BF62-FE62-D0DD-0791A7ADA38E}"/>
              </a:ext>
            </a:extLst>
          </p:cNvPr>
          <p:cNvSpPr txBox="1"/>
          <p:nvPr/>
        </p:nvSpPr>
        <p:spPr>
          <a:xfrm>
            <a:off x="4528458" y="2676886"/>
            <a:ext cx="5631543" cy="3046988"/>
          </a:xfrm>
          <a:prstGeom prst="rect">
            <a:avLst/>
          </a:prstGeom>
          <a:noFill/>
        </p:spPr>
        <p:txBody>
          <a:bodyPr wrap="square">
            <a:spAutoFit/>
          </a:bodyPr>
          <a:lstStyle/>
          <a:p>
            <a:r>
              <a:rPr lang="es-ES" sz="2400" dirty="0">
                <a:solidFill>
                  <a:schemeClr val="bg1"/>
                </a:solidFill>
              </a:rPr>
              <a:t>El principal problema de los alfa hidroxiácidos es su tolerancia. Por eso se recomienda un uso progresivo, empezando por las concentraciones más bajas y limitando su uso en </a:t>
            </a:r>
            <a:r>
              <a:rPr lang="es-ES" sz="2400" dirty="0">
                <a:solidFill>
                  <a:srgbClr val="FF0000"/>
                </a:solidFill>
              </a:rPr>
              <a:t>pieles sensibles, intolerantes y con problemas dermatológicos como la rosácea o la dermatitis atópica. </a:t>
            </a:r>
          </a:p>
        </p:txBody>
      </p:sp>
      <p:pic>
        <p:nvPicPr>
          <p:cNvPr id="5" name="Imagen 4">
            <a:extLst>
              <a:ext uri="{FF2B5EF4-FFF2-40B4-BE49-F238E27FC236}">
                <a16:creationId xmlns:a16="http://schemas.microsoft.com/office/drawing/2014/main" id="{8ED0610E-163F-B58A-5335-FF626D9EC7D4}"/>
              </a:ext>
            </a:extLst>
          </p:cNvPr>
          <p:cNvPicPr>
            <a:picLocks noChangeAspect="1"/>
          </p:cNvPicPr>
          <p:nvPr/>
        </p:nvPicPr>
        <p:blipFill>
          <a:blip r:embed="rId2"/>
          <a:stretch>
            <a:fillRect/>
          </a:stretch>
        </p:blipFill>
        <p:spPr>
          <a:xfrm>
            <a:off x="604837" y="609599"/>
            <a:ext cx="2447925" cy="1393371"/>
          </a:xfrm>
          <a:prstGeom prst="rect">
            <a:avLst/>
          </a:prstGeom>
        </p:spPr>
      </p:pic>
      <p:pic>
        <p:nvPicPr>
          <p:cNvPr id="6" name="Imagen 5">
            <a:extLst>
              <a:ext uri="{FF2B5EF4-FFF2-40B4-BE49-F238E27FC236}">
                <a16:creationId xmlns:a16="http://schemas.microsoft.com/office/drawing/2014/main" id="{EC2C6A2E-DD77-8383-2653-1201113684D3}"/>
              </a:ext>
            </a:extLst>
          </p:cNvPr>
          <p:cNvPicPr>
            <a:picLocks noChangeAspect="1"/>
          </p:cNvPicPr>
          <p:nvPr/>
        </p:nvPicPr>
        <p:blipFill>
          <a:blip r:embed="rId3"/>
          <a:stretch>
            <a:fillRect/>
          </a:stretch>
        </p:blipFill>
        <p:spPr>
          <a:xfrm>
            <a:off x="604838" y="2333480"/>
            <a:ext cx="3386591" cy="1866900"/>
          </a:xfrm>
          <a:prstGeom prst="rect">
            <a:avLst/>
          </a:prstGeom>
        </p:spPr>
      </p:pic>
      <p:pic>
        <p:nvPicPr>
          <p:cNvPr id="7" name="Imagen 6">
            <a:extLst>
              <a:ext uri="{FF2B5EF4-FFF2-40B4-BE49-F238E27FC236}">
                <a16:creationId xmlns:a16="http://schemas.microsoft.com/office/drawing/2014/main" id="{FA2CB42E-FCAF-4F42-FA07-E9A85CAACEC4}"/>
              </a:ext>
            </a:extLst>
          </p:cNvPr>
          <p:cNvPicPr>
            <a:picLocks noChangeAspect="1"/>
          </p:cNvPicPr>
          <p:nvPr/>
        </p:nvPicPr>
        <p:blipFill>
          <a:blip r:embed="rId4"/>
          <a:stretch>
            <a:fillRect/>
          </a:stretch>
        </p:blipFill>
        <p:spPr>
          <a:xfrm>
            <a:off x="604837" y="4306713"/>
            <a:ext cx="3386591" cy="2286796"/>
          </a:xfrm>
          <a:prstGeom prst="rect">
            <a:avLst/>
          </a:prstGeom>
        </p:spPr>
      </p:pic>
    </p:spTree>
    <p:extLst>
      <p:ext uri="{BB962C8B-B14F-4D97-AF65-F5344CB8AC3E}">
        <p14:creationId xmlns:p14="http://schemas.microsoft.com/office/powerpoint/2010/main" val="196560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7E2469-865F-FA28-F31E-FEDA78141FCB}"/>
              </a:ext>
            </a:extLst>
          </p:cNvPr>
          <p:cNvSpPr>
            <a:spLocks noGrp="1"/>
          </p:cNvSpPr>
          <p:nvPr>
            <p:ph type="title"/>
          </p:nvPr>
        </p:nvSpPr>
        <p:spPr/>
        <p:txBody>
          <a:bodyPr/>
          <a:lstStyle/>
          <a:p>
            <a:pPr algn="ctr"/>
            <a:r>
              <a:rPr lang="es-ES" dirty="0"/>
              <a:t>¿Qué propiedades tienen?</a:t>
            </a:r>
          </a:p>
        </p:txBody>
      </p:sp>
      <p:sp>
        <p:nvSpPr>
          <p:cNvPr id="4" name="CuadroTexto 3">
            <a:extLst>
              <a:ext uri="{FF2B5EF4-FFF2-40B4-BE49-F238E27FC236}">
                <a16:creationId xmlns:a16="http://schemas.microsoft.com/office/drawing/2014/main" id="{B8D29D52-96F0-4FBD-712A-86537191F35D}"/>
              </a:ext>
            </a:extLst>
          </p:cNvPr>
          <p:cNvSpPr txBox="1"/>
          <p:nvPr/>
        </p:nvSpPr>
        <p:spPr>
          <a:xfrm>
            <a:off x="658964" y="2107256"/>
            <a:ext cx="8273143" cy="4401205"/>
          </a:xfrm>
          <a:prstGeom prst="rect">
            <a:avLst/>
          </a:prstGeom>
          <a:noFill/>
        </p:spPr>
        <p:txBody>
          <a:bodyPr wrap="square">
            <a:spAutoFit/>
          </a:bodyPr>
          <a:lstStyle/>
          <a:p>
            <a:r>
              <a:rPr lang="es-ES" sz="2000" dirty="0">
                <a:solidFill>
                  <a:srgbClr val="C00000"/>
                </a:solidFill>
              </a:rPr>
              <a:t>Exfoliantes:</a:t>
            </a:r>
            <a:r>
              <a:rPr lang="es-ES" sz="2000" dirty="0">
                <a:solidFill>
                  <a:schemeClr val="bg1"/>
                </a:solidFill>
              </a:rPr>
              <a:t> ayudan a renovar la superficie de la piel, eliminando las células muertas.</a:t>
            </a:r>
          </a:p>
          <a:p>
            <a:r>
              <a:rPr lang="es-ES" sz="2000" dirty="0">
                <a:solidFill>
                  <a:srgbClr val="C00000"/>
                </a:solidFill>
              </a:rPr>
              <a:t>Hidratantes:</a:t>
            </a:r>
            <a:r>
              <a:rPr lang="es-ES" sz="2000" dirty="0">
                <a:solidFill>
                  <a:schemeClr val="bg1"/>
                </a:solidFill>
              </a:rPr>
              <a:t> disminuyen la pérdida de agua de la epidermis y evitan la deshidratación.</a:t>
            </a:r>
          </a:p>
          <a:p>
            <a:r>
              <a:rPr lang="es-ES" sz="2000" dirty="0">
                <a:solidFill>
                  <a:srgbClr val="C00000"/>
                </a:solidFill>
              </a:rPr>
              <a:t>Antiarrugas:</a:t>
            </a:r>
            <a:r>
              <a:rPr lang="es-ES" sz="2000" dirty="0">
                <a:solidFill>
                  <a:schemeClr val="bg1"/>
                </a:solidFill>
              </a:rPr>
              <a:t> mejoran las líneas de expresión y las arrugas, al favorecer la renovación celular.</a:t>
            </a:r>
          </a:p>
          <a:p>
            <a:r>
              <a:rPr lang="es-ES" sz="2000" dirty="0">
                <a:solidFill>
                  <a:srgbClr val="C00000"/>
                </a:solidFill>
              </a:rPr>
              <a:t>Despigmentantes: </a:t>
            </a:r>
            <a:r>
              <a:rPr lang="es-ES" sz="2000" dirty="0">
                <a:solidFill>
                  <a:schemeClr val="bg1"/>
                </a:solidFill>
              </a:rPr>
              <a:t>mejoran y tratan las manchas y favorecen una homogeneización del tono de la piel.</a:t>
            </a:r>
          </a:p>
          <a:p>
            <a:r>
              <a:rPr lang="es-ES" sz="2000" dirty="0">
                <a:solidFill>
                  <a:srgbClr val="C00000"/>
                </a:solidFill>
              </a:rPr>
              <a:t>Antiacnéicos:</a:t>
            </a:r>
            <a:r>
              <a:rPr lang="es-ES" sz="2000" dirty="0">
                <a:solidFill>
                  <a:schemeClr val="bg1"/>
                </a:solidFill>
              </a:rPr>
              <a:t> algunos alfahidroxiácidos como el ácido salicílico, ayudan a regular el exceso de grasa, limpiando los poros y disminuyendo los brotes de acné.</a:t>
            </a:r>
          </a:p>
          <a:p>
            <a:r>
              <a:rPr lang="es-ES" sz="2000" dirty="0">
                <a:solidFill>
                  <a:srgbClr val="C00000"/>
                </a:solidFill>
              </a:rPr>
              <a:t>Favorecen una mejor penetración </a:t>
            </a:r>
            <a:r>
              <a:rPr lang="es-ES" sz="2000" dirty="0">
                <a:solidFill>
                  <a:schemeClr val="bg1"/>
                </a:solidFill>
              </a:rPr>
              <a:t>de los activos que se usan después.</a:t>
            </a:r>
          </a:p>
          <a:p>
            <a:r>
              <a:rPr lang="es-ES" sz="2000" dirty="0">
                <a:solidFill>
                  <a:srgbClr val="C00000"/>
                </a:solidFill>
              </a:rPr>
              <a:t>Suavizan</a:t>
            </a:r>
            <a:r>
              <a:rPr lang="es-ES" sz="2000" dirty="0">
                <a:solidFill>
                  <a:schemeClr val="bg1"/>
                </a:solidFill>
              </a:rPr>
              <a:t> la textura de la piel.</a:t>
            </a:r>
          </a:p>
          <a:p>
            <a:r>
              <a:rPr lang="es-ES" sz="2000" dirty="0">
                <a:solidFill>
                  <a:srgbClr val="C00000"/>
                </a:solidFill>
              </a:rPr>
              <a:t>Aportan </a:t>
            </a:r>
            <a:r>
              <a:rPr lang="es-ES" sz="2000" dirty="0">
                <a:solidFill>
                  <a:schemeClr val="bg1"/>
                </a:solidFill>
              </a:rPr>
              <a:t>luminosidad.</a:t>
            </a:r>
          </a:p>
        </p:txBody>
      </p:sp>
      <p:pic>
        <p:nvPicPr>
          <p:cNvPr id="5" name="Imagen 4">
            <a:extLst>
              <a:ext uri="{FF2B5EF4-FFF2-40B4-BE49-F238E27FC236}">
                <a16:creationId xmlns:a16="http://schemas.microsoft.com/office/drawing/2014/main" id="{3A9C1154-6963-50BC-8386-C08121F1B9AD}"/>
              </a:ext>
            </a:extLst>
          </p:cNvPr>
          <p:cNvPicPr>
            <a:picLocks noChangeAspect="1"/>
          </p:cNvPicPr>
          <p:nvPr/>
        </p:nvPicPr>
        <p:blipFill>
          <a:blip r:embed="rId2"/>
          <a:stretch>
            <a:fillRect/>
          </a:stretch>
        </p:blipFill>
        <p:spPr>
          <a:xfrm>
            <a:off x="8932107" y="2675000"/>
            <a:ext cx="2724150" cy="3497943"/>
          </a:xfrm>
          <a:prstGeom prst="rect">
            <a:avLst/>
          </a:prstGeom>
        </p:spPr>
      </p:pic>
    </p:spTree>
    <p:extLst>
      <p:ext uri="{BB962C8B-B14F-4D97-AF65-F5344CB8AC3E}">
        <p14:creationId xmlns:p14="http://schemas.microsoft.com/office/powerpoint/2010/main" val="4281027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89BDE-7978-ECDC-0DB3-0FD837F13725}"/>
              </a:ext>
            </a:extLst>
          </p:cNvPr>
          <p:cNvSpPr>
            <a:spLocks noGrp="1"/>
          </p:cNvSpPr>
          <p:nvPr>
            <p:ph type="title"/>
          </p:nvPr>
        </p:nvSpPr>
        <p:spPr/>
        <p:txBody>
          <a:bodyPr/>
          <a:lstStyle/>
          <a:p>
            <a:pPr algn="ctr"/>
            <a:r>
              <a:rPr lang="es-ES" dirty="0"/>
              <a:t>Ácido Glicólico</a:t>
            </a:r>
          </a:p>
        </p:txBody>
      </p:sp>
      <p:sp>
        <p:nvSpPr>
          <p:cNvPr id="4" name="CuadroTexto 3">
            <a:extLst>
              <a:ext uri="{FF2B5EF4-FFF2-40B4-BE49-F238E27FC236}">
                <a16:creationId xmlns:a16="http://schemas.microsoft.com/office/drawing/2014/main" id="{7E68AECC-E6CB-7193-640C-25B3F03BA98F}"/>
              </a:ext>
            </a:extLst>
          </p:cNvPr>
          <p:cNvSpPr txBox="1"/>
          <p:nvPr/>
        </p:nvSpPr>
        <p:spPr>
          <a:xfrm>
            <a:off x="3018970" y="2391456"/>
            <a:ext cx="7503885" cy="3785652"/>
          </a:xfrm>
          <a:prstGeom prst="rect">
            <a:avLst/>
          </a:prstGeom>
          <a:noFill/>
        </p:spPr>
        <p:txBody>
          <a:bodyPr wrap="square">
            <a:spAutoFit/>
          </a:bodyPr>
          <a:lstStyle/>
          <a:p>
            <a:r>
              <a:rPr lang="es-ES" sz="2400" dirty="0">
                <a:solidFill>
                  <a:schemeClr val="bg1"/>
                </a:solidFill>
              </a:rPr>
              <a:t>El alfa-hidroxiácido es un ingrediente cosmético hidrosoluble es de menor tamaño dentro del grupo AHA y por eso se le atribuye mayor penetración. Es extraído de manera natural de la caña de azúcar.</a:t>
            </a:r>
          </a:p>
          <a:p>
            <a:r>
              <a:rPr lang="es-ES" sz="2400" dirty="0">
                <a:solidFill>
                  <a:schemeClr val="bg1"/>
                </a:solidFill>
              </a:rPr>
              <a:t>Tiene un pH menor de 3, logrando mas eficacia, pero también mayor irritación.</a:t>
            </a:r>
          </a:p>
          <a:p>
            <a:r>
              <a:rPr lang="es-ES" sz="2400" dirty="0">
                <a:solidFill>
                  <a:schemeClr val="bg1"/>
                </a:solidFill>
              </a:rPr>
              <a:t>Mientras si su pH es mayor a 4.5 tiene mejor tolerancia pero disminuye su poder de exfoliación. En cosmética solemos encontrarlo en concentraciones de  8% al 25%.</a:t>
            </a:r>
          </a:p>
        </p:txBody>
      </p:sp>
      <p:pic>
        <p:nvPicPr>
          <p:cNvPr id="5" name="Imagen 4">
            <a:extLst>
              <a:ext uri="{FF2B5EF4-FFF2-40B4-BE49-F238E27FC236}">
                <a16:creationId xmlns:a16="http://schemas.microsoft.com/office/drawing/2014/main" id="{55AD2689-652C-DECC-423E-D4D545482325}"/>
              </a:ext>
            </a:extLst>
          </p:cNvPr>
          <p:cNvPicPr>
            <a:picLocks noChangeAspect="1"/>
          </p:cNvPicPr>
          <p:nvPr/>
        </p:nvPicPr>
        <p:blipFill>
          <a:blip r:embed="rId2"/>
          <a:stretch>
            <a:fillRect/>
          </a:stretch>
        </p:blipFill>
        <p:spPr>
          <a:xfrm>
            <a:off x="-219783" y="2162629"/>
            <a:ext cx="4351315" cy="4243306"/>
          </a:xfrm>
          <a:prstGeom prst="rect">
            <a:avLst/>
          </a:prstGeom>
        </p:spPr>
      </p:pic>
    </p:spTree>
    <p:extLst>
      <p:ext uri="{BB962C8B-B14F-4D97-AF65-F5344CB8AC3E}">
        <p14:creationId xmlns:p14="http://schemas.microsoft.com/office/powerpoint/2010/main" val="524694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3396E01-264B-91C0-A1B4-07CAC4740768}"/>
              </a:ext>
            </a:extLst>
          </p:cNvPr>
          <p:cNvSpPr>
            <a:spLocks noGrp="1"/>
          </p:cNvSpPr>
          <p:nvPr>
            <p:ph type="title"/>
          </p:nvPr>
        </p:nvSpPr>
        <p:spPr>
          <a:xfrm>
            <a:off x="681038" y="752475"/>
            <a:ext cx="9613900" cy="1081088"/>
          </a:xfrm>
        </p:spPr>
        <p:txBody>
          <a:bodyPr/>
          <a:lstStyle/>
          <a:p>
            <a:pPr algn="ctr"/>
            <a:r>
              <a:rPr lang="es-ES" dirty="0"/>
              <a:t>Para que sirve Ácido Glicólico</a:t>
            </a:r>
          </a:p>
        </p:txBody>
      </p:sp>
      <p:sp>
        <p:nvSpPr>
          <p:cNvPr id="4" name="Rectángulo 3">
            <a:extLst>
              <a:ext uri="{FF2B5EF4-FFF2-40B4-BE49-F238E27FC236}">
                <a16:creationId xmlns:a16="http://schemas.microsoft.com/office/drawing/2014/main" id="{5A474C45-9FC1-911C-4E63-A8457F39BE58}"/>
              </a:ext>
            </a:extLst>
          </p:cNvPr>
          <p:cNvSpPr/>
          <p:nvPr/>
        </p:nvSpPr>
        <p:spPr>
          <a:xfrm>
            <a:off x="1197429" y="2351314"/>
            <a:ext cx="9797142" cy="34689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es-ES" sz="2000" dirty="0">
                <a:solidFill>
                  <a:schemeClr val="bg1"/>
                </a:solidFill>
              </a:rPr>
              <a:t>El acido glicólico destruye la unión entre los cornecitos de la epidermis lo que facilita su desprendimiento y por lo tanto la renovación celular.</a:t>
            </a:r>
          </a:p>
          <a:p>
            <a:pPr algn="just"/>
            <a:r>
              <a:rPr lang="es-ES" sz="2000" dirty="0">
                <a:solidFill>
                  <a:schemeClr val="bg1"/>
                </a:solidFill>
              </a:rPr>
              <a:t>Dependiendo de la concentración que se use puede realizar una acción u la otra .</a:t>
            </a:r>
          </a:p>
          <a:p>
            <a:pPr algn="just"/>
            <a:r>
              <a:rPr lang="es-ES" sz="2000" dirty="0">
                <a:solidFill>
                  <a:srgbClr val="C00000"/>
                </a:solidFill>
              </a:rPr>
              <a:t>A bajas concentraciones </a:t>
            </a:r>
            <a:r>
              <a:rPr lang="es-ES" sz="2000" dirty="0">
                <a:solidFill>
                  <a:schemeClr val="bg1"/>
                </a:solidFill>
              </a:rPr>
              <a:t>su principal función es exfoliante, realiza un peeling químico en la capa mas superficial de la piel debido a su gran poder de penetración consigue dar un aspecto y textura mas suave y luminosa.</a:t>
            </a:r>
          </a:p>
          <a:p>
            <a:pPr algn="just"/>
            <a:r>
              <a:rPr lang="es-ES" sz="2000" dirty="0">
                <a:solidFill>
                  <a:srgbClr val="C00000"/>
                </a:solidFill>
              </a:rPr>
              <a:t>A concentraciones mayores </a:t>
            </a:r>
            <a:r>
              <a:rPr lang="es-ES" sz="2000" dirty="0">
                <a:solidFill>
                  <a:schemeClr val="bg1"/>
                </a:solidFill>
              </a:rPr>
              <a:t>estimula la síntesis del colágeno ayudando a redensificar la piel, hidratándola y mejorando las líneas de expresión.</a:t>
            </a:r>
          </a:p>
          <a:p>
            <a:pPr algn="just"/>
            <a:r>
              <a:rPr lang="es-ES" sz="2000" dirty="0">
                <a:solidFill>
                  <a:srgbClr val="C00000"/>
                </a:solidFill>
              </a:rPr>
              <a:t>Altas dosis</a:t>
            </a:r>
            <a:r>
              <a:rPr lang="es-ES" sz="2000" dirty="0">
                <a:solidFill>
                  <a:schemeClr val="bg1"/>
                </a:solidFill>
              </a:rPr>
              <a:t> también se emplean en cremas con acido glicólico para eliminar manchas, marcas de acné y cicatrices. Esta función se conseguirá siempre que se use junto a otros ingredientes como la hidroquinona u otros ácidos. </a:t>
            </a:r>
          </a:p>
          <a:p>
            <a:pPr algn="just"/>
            <a:r>
              <a:rPr lang="es-ES" sz="2000" dirty="0">
                <a:solidFill>
                  <a:srgbClr val="C00000"/>
                </a:solidFill>
              </a:rPr>
              <a:t>El acido glicólico </a:t>
            </a:r>
            <a:r>
              <a:rPr lang="es-ES" sz="2000" dirty="0">
                <a:solidFill>
                  <a:schemeClr val="bg1"/>
                </a:solidFill>
              </a:rPr>
              <a:t>para el acné o pieles grasas funciona muy bien ya que controla el exceso de sebo y favorece la renovación celular .</a:t>
            </a:r>
          </a:p>
        </p:txBody>
      </p:sp>
    </p:spTree>
    <p:extLst>
      <p:ext uri="{BB962C8B-B14F-4D97-AF65-F5344CB8AC3E}">
        <p14:creationId xmlns:p14="http://schemas.microsoft.com/office/powerpoint/2010/main" val="2462823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74E9E848-9A30-2274-63D2-A41E50FC8C0A}"/>
              </a:ext>
            </a:extLst>
          </p:cNvPr>
          <p:cNvSpPr>
            <a:spLocks noGrp="1"/>
          </p:cNvSpPr>
          <p:nvPr>
            <p:ph type="title"/>
          </p:nvPr>
        </p:nvSpPr>
        <p:spPr>
          <a:xfrm>
            <a:off x="681038" y="752475"/>
            <a:ext cx="9613900" cy="1081088"/>
          </a:xfrm>
        </p:spPr>
        <p:txBody>
          <a:bodyPr/>
          <a:lstStyle/>
          <a:p>
            <a:pPr algn="ctr"/>
            <a:r>
              <a:rPr lang="es-ES" dirty="0"/>
              <a:t>Propiedades del Acido Glicólico </a:t>
            </a:r>
          </a:p>
        </p:txBody>
      </p:sp>
      <p:sp>
        <p:nvSpPr>
          <p:cNvPr id="4" name="Rectángulo 3">
            <a:extLst>
              <a:ext uri="{FF2B5EF4-FFF2-40B4-BE49-F238E27FC236}">
                <a16:creationId xmlns:a16="http://schemas.microsoft.com/office/drawing/2014/main" id="{BDE4046E-B893-D80B-9CD7-DDFA35707CD6}"/>
              </a:ext>
            </a:extLst>
          </p:cNvPr>
          <p:cNvSpPr/>
          <p:nvPr/>
        </p:nvSpPr>
        <p:spPr>
          <a:xfrm>
            <a:off x="2670538" y="2476500"/>
            <a:ext cx="7624400" cy="127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dirty="0">
                <a:solidFill>
                  <a:schemeClr val="tx1"/>
                </a:solidFill>
              </a:rPr>
              <a:t>EXFOLIANTE: elimina las capas muertas de la epidermis y mejora el aspecto de la misma, dejando la tez mas suave y lisa, beneficia las pieles gruesas como las pieles grasas o </a:t>
            </a:r>
            <a:r>
              <a:rPr lang="es-ES" dirty="0" err="1">
                <a:solidFill>
                  <a:schemeClr val="tx1"/>
                </a:solidFill>
              </a:rPr>
              <a:t>acneicas</a:t>
            </a:r>
            <a:endParaRPr lang="es-ES" dirty="0">
              <a:solidFill>
                <a:schemeClr val="tx1"/>
              </a:solidFill>
            </a:endParaRPr>
          </a:p>
        </p:txBody>
      </p:sp>
      <p:sp>
        <p:nvSpPr>
          <p:cNvPr id="5" name="Rectángulo 4">
            <a:extLst>
              <a:ext uri="{FF2B5EF4-FFF2-40B4-BE49-F238E27FC236}">
                <a16:creationId xmlns:a16="http://schemas.microsoft.com/office/drawing/2014/main" id="{0E74E5F8-EE5E-9C01-4ABD-EF0DE0A2BA3A}"/>
              </a:ext>
            </a:extLst>
          </p:cNvPr>
          <p:cNvSpPr/>
          <p:nvPr/>
        </p:nvSpPr>
        <p:spPr>
          <a:xfrm>
            <a:off x="2670538" y="3973056"/>
            <a:ext cx="8420100" cy="1270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dirty="0"/>
              <a:t>HUMECTANTE E HIDRATANTE: tiene la capacidad de penetrar en la capas mas profundas, estimulando la síntesis de colágeno natural, por lo tanto mejora la hidratación.</a:t>
            </a:r>
          </a:p>
        </p:txBody>
      </p:sp>
      <p:sp>
        <p:nvSpPr>
          <p:cNvPr id="6" name="Rectángulo 5">
            <a:extLst>
              <a:ext uri="{FF2B5EF4-FFF2-40B4-BE49-F238E27FC236}">
                <a16:creationId xmlns:a16="http://schemas.microsoft.com/office/drawing/2014/main" id="{5DEBE570-AD4E-D93D-247A-9617D5FB06B9}"/>
              </a:ext>
            </a:extLst>
          </p:cNvPr>
          <p:cNvSpPr/>
          <p:nvPr/>
        </p:nvSpPr>
        <p:spPr>
          <a:xfrm>
            <a:off x="2651761" y="5402350"/>
            <a:ext cx="9159286" cy="124795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s-ES" dirty="0"/>
              <a:t>ANTIARRUGAS: su función Antiedad o antiarrugas engloba las dos propiedades mencionadas anteriormente, porque gracias a la exfoliación se van removiendo las capas superficiales y se reducen las líneas de expresión. A demás de la producción de colágeno y elastina mejorando las línea y retrasando el envejecimiento cutáneo</a:t>
            </a:r>
          </a:p>
        </p:txBody>
      </p:sp>
      <p:pic>
        <p:nvPicPr>
          <p:cNvPr id="7" name="Imagen 6">
            <a:extLst>
              <a:ext uri="{FF2B5EF4-FFF2-40B4-BE49-F238E27FC236}">
                <a16:creationId xmlns:a16="http://schemas.microsoft.com/office/drawing/2014/main" id="{2345398A-8515-38E4-8971-35395AE78685}"/>
              </a:ext>
            </a:extLst>
          </p:cNvPr>
          <p:cNvPicPr>
            <a:picLocks noChangeAspect="1"/>
          </p:cNvPicPr>
          <p:nvPr/>
        </p:nvPicPr>
        <p:blipFill>
          <a:blip r:embed="rId2"/>
          <a:stretch>
            <a:fillRect/>
          </a:stretch>
        </p:blipFill>
        <p:spPr>
          <a:xfrm>
            <a:off x="157369" y="2476500"/>
            <a:ext cx="2494392" cy="4173807"/>
          </a:xfrm>
          <a:prstGeom prst="rect">
            <a:avLst/>
          </a:prstGeom>
        </p:spPr>
      </p:pic>
    </p:spTree>
    <p:extLst>
      <p:ext uri="{BB962C8B-B14F-4D97-AF65-F5344CB8AC3E}">
        <p14:creationId xmlns:p14="http://schemas.microsoft.com/office/powerpoint/2010/main" val="36449518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440025B8-986E-8CEC-E20B-C9CB3288FDF2}"/>
              </a:ext>
            </a:extLst>
          </p:cNvPr>
          <p:cNvSpPr>
            <a:spLocks noGrp="1"/>
          </p:cNvSpPr>
          <p:nvPr>
            <p:ph type="title"/>
          </p:nvPr>
        </p:nvSpPr>
        <p:spPr>
          <a:xfrm>
            <a:off x="681038" y="752475"/>
            <a:ext cx="9613900" cy="1081088"/>
          </a:xfrm>
        </p:spPr>
        <p:txBody>
          <a:bodyPr/>
          <a:lstStyle/>
          <a:p>
            <a:pPr algn="ctr"/>
            <a:r>
              <a:rPr lang="es-ES" dirty="0"/>
              <a:t>Propiedades del Acido Glicólico </a:t>
            </a:r>
          </a:p>
        </p:txBody>
      </p:sp>
      <p:sp>
        <p:nvSpPr>
          <p:cNvPr id="4" name="Rectángulo 3">
            <a:extLst>
              <a:ext uri="{FF2B5EF4-FFF2-40B4-BE49-F238E27FC236}">
                <a16:creationId xmlns:a16="http://schemas.microsoft.com/office/drawing/2014/main" id="{3F23492C-23EE-1AA5-CD87-9366A3844EE4}"/>
              </a:ext>
            </a:extLst>
          </p:cNvPr>
          <p:cNvSpPr/>
          <p:nvPr/>
        </p:nvSpPr>
        <p:spPr>
          <a:xfrm>
            <a:off x="4484188" y="2880915"/>
            <a:ext cx="4607561" cy="269781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s-ES" sz="2000" dirty="0">
                <a:solidFill>
                  <a:schemeClr val="tx1"/>
                </a:solidFill>
              </a:rPr>
              <a:t>ANTI ACNE Y ANTI MANCHAS: </a:t>
            </a:r>
          </a:p>
          <a:p>
            <a:pPr algn="ctr"/>
            <a:r>
              <a:rPr lang="es-ES" sz="2000" dirty="0">
                <a:solidFill>
                  <a:schemeClr val="tx1"/>
                </a:solidFill>
              </a:rPr>
              <a:t>las cremas de acido glicólico o </a:t>
            </a:r>
            <a:r>
              <a:rPr lang="es-ES" sz="2000" dirty="0" err="1">
                <a:solidFill>
                  <a:schemeClr val="tx1"/>
                </a:solidFill>
              </a:rPr>
              <a:t>serums</a:t>
            </a:r>
            <a:r>
              <a:rPr lang="es-ES" sz="2000" dirty="0">
                <a:solidFill>
                  <a:schemeClr val="tx1"/>
                </a:solidFill>
              </a:rPr>
              <a:t> también poseen propiedades anti manchas gracias a su exfoliación, la piel se renueva y las manchas que suelen estar en la zona mas superficial del estrato corneo se elimina con mayor facilidad </a:t>
            </a:r>
          </a:p>
        </p:txBody>
      </p:sp>
      <p:pic>
        <p:nvPicPr>
          <p:cNvPr id="5" name="Picture 2">
            <a:extLst>
              <a:ext uri="{FF2B5EF4-FFF2-40B4-BE49-F238E27FC236}">
                <a16:creationId xmlns:a16="http://schemas.microsoft.com/office/drawing/2014/main" id="{261EC085-A70E-8CAA-BE84-726CAD9CA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2877" y="2586762"/>
            <a:ext cx="2870237"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1235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5695D7-6BE6-9ED9-F0DA-CA9E70E84698}"/>
              </a:ext>
            </a:extLst>
          </p:cNvPr>
          <p:cNvSpPr>
            <a:spLocks noGrp="1"/>
          </p:cNvSpPr>
          <p:nvPr>
            <p:ph type="title"/>
          </p:nvPr>
        </p:nvSpPr>
        <p:spPr/>
        <p:txBody>
          <a:bodyPr/>
          <a:lstStyle/>
          <a:p>
            <a:pPr algn="ctr"/>
            <a:r>
              <a:rPr lang="es-ES" dirty="0"/>
              <a:t>Indicaciones </a:t>
            </a:r>
          </a:p>
        </p:txBody>
      </p:sp>
      <p:pic>
        <p:nvPicPr>
          <p:cNvPr id="5" name="Imagen 4">
            <a:extLst>
              <a:ext uri="{FF2B5EF4-FFF2-40B4-BE49-F238E27FC236}">
                <a16:creationId xmlns:a16="http://schemas.microsoft.com/office/drawing/2014/main" id="{277E4A36-28A4-D486-41EA-F01E3C3E86C0}"/>
              </a:ext>
            </a:extLst>
          </p:cNvPr>
          <p:cNvPicPr>
            <a:picLocks noChangeAspect="1"/>
          </p:cNvPicPr>
          <p:nvPr/>
        </p:nvPicPr>
        <p:blipFill>
          <a:blip r:embed="rId2"/>
          <a:stretch>
            <a:fillRect/>
          </a:stretch>
        </p:blipFill>
        <p:spPr>
          <a:xfrm>
            <a:off x="325647" y="4804228"/>
            <a:ext cx="2112754" cy="1661886"/>
          </a:xfrm>
          <a:prstGeom prst="rect">
            <a:avLst/>
          </a:prstGeom>
        </p:spPr>
      </p:pic>
      <p:pic>
        <p:nvPicPr>
          <p:cNvPr id="6" name="Imagen 5">
            <a:extLst>
              <a:ext uri="{FF2B5EF4-FFF2-40B4-BE49-F238E27FC236}">
                <a16:creationId xmlns:a16="http://schemas.microsoft.com/office/drawing/2014/main" id="{D173AFF7-1613-95FE-175C-462A15DA85E9}"/>
              </a:ext>
            </a:extLst>
          </p:cNvPr>
          <p:cNvPicPr>
            <a:picLocks noChangeAspect="1"/>
          </p:cNvPicPr>
          <p:nvPr/>
        </p:nvPicPr>
        <p:blipFill>
          <a:blip r:embed="rId3"/>
          <a:stretch>
            <a:fillRect/>
          </a:stretch>
        </p:blipFill>
        <p:spPr>
          <a:xfrm>
            <a:off x="2579239" y="4804228"/>
            <a:ext cx="2394854" cy="1661886"/>
          </a:xfrm>
          <a:prstGeom prst="rect">
            <a:avLst/>
          </a:prstGeom>
        </p:spPr>
      </p:pic>
      <p:pic>
        <p:nvPicPr>
          <p:cNvPr id="7" name="Imagen 6">
            <a:extLst>
              <a:ext uri="{FF2B5EF4-FFF2-40B4-BE49-F238E27FC236}">
                <a16:creationId xmlns:a16="http://schemas.microsoft.com/office/drawing/2014/main" id="{98893A01-B383-2303-94D6-AE1A98200712}"/>
              </a:ext>
            </a:extLst>
          </p:cNvPr>
          <p:cNvPicPr>
            <a:picLocks noChangeAspect="1"/>
          </p:cNvPicPr>
          <p:nvPr/>
        </p:nvPicPr>
        <p:blipFill>
          <a:blip r:embed="rId4"/>
          <a:stretch>
            <a:fillRect/>
          </a:stretch>
        </p:blipFill>
        <p:spPr>
          <a:xfrm>
            <a:off x="5114931" y="4789714"/>
            <a:ext cx="2394854" cy="1661886"/>
          </a:xfrm>
          <a:prstGeom prst="rect">
            <a:avLst/>
          </a:prstGeom>
        </p:spPr>
      </p:pic>
      <p:pic>
        <p:nvPicPr>
          <p:cNvPr id="8" name="Imagen 7">
            <a:extLst>
              <a:ext uri="{FF2B5EF4-FFF2-40B4-BE49-F238E27FC236}">
                <a16:creationId xmlns:a16="http://schemas.microsoft.com/office/drawing/2014/main" id="{BD605FCC-6F47-5FE0-491B-0F3500DF56A9}"/>
              </a:ext>
            </a:extLst>
          </p:cNvPr>
          <p:cNvPicPr>
            <a:picLocks noChangeAspect="1"/>
          </p:cNvPicPr>
          <p:nvPr/>
        </p:nvPicPr>
        <p:blipFill>
          <a:blip r:embed="rId5"/>
          <a:stretch>
            <a:fillRect/>
          </a:stretch>
        </p:blipFill>
        <p:spPr>
          <a:xfrm>
            <a:off x="7641097" y="4789714"/>
            <a:ext cx="2108197" cy="1676400"/>
          </a:xfrm>
          <a:prstGeom prst="rect">
            <a:avLst/>
          </a:prstGeom>
        </p:spPr>
      </p:pic>
      <p:pic>
        <p:nvPicPr>
          <p:cNvPr id="9" name="Imagen 8">
            <a:extLst>
              <a:ext uri="{FF2B5EF4-FFF2-40B4-BE49-F238E27FC236}">
                <a16:creationId xmlns:a16="http://schemas.microsoft.com/office/drawing/2014/main" id="{414CBD9E-D582-72C1-5A6E-67C36B010D69}"/>
              </a:ext>
            </a:extLst>
          </p:cNvPr>
          <p:cNvPicPr>
            <a:picLocks noChangeAspect="1"/>
          </p:cNvPicPr>
          <p:nvPr/>
        </p:nvPicPr>
        <p:blipFill>
          <a:blip r:embed="rId6"/>
          <a:stretch>
            <a:fillRect/>
          </a:stretch>
        </p:blipFill>
        <p:spPr>
          <a:xfrm>
            <a:off x="9893861" y="4804227"/>
            <a:ext cx="1972492" cy="1661887"/>
          </a:xfrm>
          <a:prstGeom prst="rect">
            <a:avLst/>
          </a:prstGeom>
        </p:spPr>
      </p:pic>
      <p:sp>
        <p:nvSpPr>
          <p:cNvPr id="4" name="CuadroTexto 3">
            <a:extLst>
              <a:ext uri="{FF2B5EF4-FFF2-40B4-BE49-F238E27FC236}">
                <a16:creationId xmlns:a16="http://schemas.microsoft.com/office/drawing/2014/main" id="{4948B6B9-BC04-FF4A-4FC7-F5898E168424}"/>
              </a:ext>
            </a:extLst>
          </p:cNvPr>
          <p:cNvSpPr txBox="1"/>
          <p:nvPr/>
        </p:nvSpPr>
        <p:spPr>
          <a:xfrm>
            <a:off x="3027020" y="1965855"/>
            <a:ext cx="6137960" cy="2677656"/>
          </a:xfrm>
          <a:prstGeom prst="rect">
            <a:avLst/>
          </a:prstGeom>
          <a:noFill/>
        </p:spPr>
        <p:txBody>
          <a:bodyPr wrap="square">
            <a:spAutoFit/>
          </a:bodyPr>
          <a:lstStyle/>
          <a:p>
            <a:pPr marL="342900" indent="-342900">
              <a:buClr>
                <a:schemeClr val="accent2">
                  <a:lumMod val="75000"/>
                </a:schemeClr>
              </a:buClr>
              <a:buFont typeface="Wingdings" panose="05000000000000000000" pitchFamily="2" charset="2"/>
              <a:buChar char="q"/>
            </a:pPr>
            <a:r>
              <a:rPr lang="es-ES" sz="2400" dirty="0">
                <a:solidFill>
                  <a:schemeClr val="bg1"/>
                </a:solidFill>
              </a:rPr>
              <a:t>Acné, manchas oscuras y decoloración. </a:t>
            </a:r>
          </a:p>
          <a:p>
            <a:pPr marL="342900" indent="-342900">
              <a:buClr>
                <a:schemeClr val="accent2">
                  <a:lumMod val="75000"/>
                </a:schemeClr>
              </a:buClr>
              <a:buFont typeface="Wingdings" panose="05000000000000000000" pitchFamily="2" charset="2"/>
              <a:buChar char="q"/>
            </a:pPr>
            <a:r>
              <a:rPr lang="es-ES" sz="2400" dirty="0">
                <a:solidFill>
                  <a:schemeClr val="bg1"/>
                </a:solidFill>
              </a:rPr>
              <a:t>Poros y puntos negros. </a:t>
            </a:r>
          </a:p>
          <a:p>
            <a:pPr marL="342900" indent="-342900">
              <a:buClr>
                <a:schemeClr val="accent2">
                  <a:lumMod val="75000"/>
                </a:schemeClr>
              </a:buClr>
              <a:buFont typeface="Wingdings" panose="05000000000000000000" pitchFamily="2" charset="2"/>
              <a:buChar char="q"/>
            </a:pPr>
            <a:r>
              <a:rPr lang="es-ES" sz="2400" dirty="0">
                <a:solidFill>
                  <a:schemeClr val="bg1"/>
                </a:solidFill>
              </a:rPr>
              <a:t>Control de pieles hiperseborréicas. </a:t>
            </a:r>
          </a:p>
          <a:p>
            <a:pPr marL="342900" indent="-342900">
              <a:buClr>
                <a:schemeClr val="accent2">
                  <a:lumMod val="75000"/>
                </a:schemeClr>
              </a:buClr>
              <a:buFont typeface="Wingdings" panose="05000000000000000000" pitchFamily="2" charset="2"/>
              <a:buChar char="q"/>
            </a:pPr>
            <a:r>
              <a:rPr lang="es-ES" sz="2400" dirty="0">
                <a:solidFill>
                  <a:schemeClr val="bg1"/>
                </a:solidFill>
              </a:rPr>
              <a:t>Fotoenvejecimiento.</a:t>
            </a:r>
          </a:p>
          <a:p>
            <a:pPr marL="342900" indent="-342900">
              <a:buClr>
                <a:schemeClr val="accent2">
                  <a:lumMod val="75000"/>
                </a:schemeClr>
              </a:buClr>
              <a:buFont typeface="Wingdings" panose="05000000000000000000" pitchFamily="2" charset="2"/>
              <a:buChar char="q"/>
            </a:pPr>
            <a:r>
              <a:rPr lang="es-ES" sz="2400" dirty="0">
                <a:solidFill>
                  <a:schemeClr val="bg1"/>
                </a:solidFill>
              </a:rPr>
              <a:t>Pieles deshidratadas.</a:t>
            </a:r>
          </a:p>
          <a:p>
            <a:pPr marL="342900" indent="-342900">
              <a:buClr>
                <a:schemeClr val="accent2">
                  <a:lumMod val="75000"/>
                </a:schemeClr>
              </a:buClr>
              <a:buFont typeface="Wingdings" panose="05000000000000000000" pitchFamily="2" charset="2"/>
              <a:buChar char="q"/>
            </a:pPr>
            <a:r>
              <a:rPr lang="es-ES" sz="2400" dirty="0">
                <a:solidFill>
                  <a:schemeClr val="bg1"/>
                </a:solidFill>
              </a:rPr>
              <a:t>Melasmas</a:t>
            </a:r>
          </a:p>
          <a:p>
            <a:pPr marL="342900" indent="-342900">
              <a:buClr>
                <a:schemeClr val="accent2">
                  <a:lumMod val="75000"/>
                </a:schemeClr>
              </a:buClr>
              <a:buFont typeface="Wingdings" panose="05000000000000000000" pitchFamily="2" charset="2"/>
              <a:buChar char="q"/>
            </a:pPr>
            <a:r>
              <a:rPr lang="es-ES" sz="2400" dirty="0">
                <a:solidFill>
                  <a:schemeClr val="bg1"/>
                </a:solidFill>
              </a:rPr>
              <a:t>Arrugas </a:t>
            </a:r>
          </a:p>
        </p:txBody>
      </p:sp>
    </p:spTree>
    <p:extLst>
      <p:ext uri="{BB962C8B-B14F-4D97-AF65-F5344CB8AC3E}">
        <p14:creationId xmlns:p14="http://schemas.microsoft.com/office/powerpoint/2010/main" val="2767803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70EAD-FEC7-6803-B89F-0AD5CBADA2A5}"/>
              </a:ext>
            </a:extLst>
          </p:cNvPr>
          <p:cNvSpPr>
            <a:spLocks noGrp="1"/>
          </p:cNvSpPr>
          <p:nvPr>
            <p:ph type="title"/>
          </p:nvPr>
        </p:nvSpPr>
        <p:spPr/>
        <p:txBody>
          <a:bodyPr/>
          <a:lstStyle/>
          <a:p>
            <a:r>
              <a:rPr lang="es-ES" dirty="0"/>
              <a:t>¿ Cuando esta indicado el peeling?</a:t>
            </a:r>
          </a:p>
        </p:txBody>
      </p:sp>
      <p:sp>
        <p:nvSpPr>
          <p:cNvPr id="4" name="CuadroTexto 3">
            <a:extLst>
              <a:ext uri="{FF2B5EF4-FFF2-40B4-BE49-F238E27FC236}">
                <a16:creationId xmlns:a16="http://schemas.microsoft.com/office/drawing/2014/main" id="{79DEEEFE-4959-E0BF-A540-88D972610579}"/>
              </a:ext>
            </a:extLst>
          </p:cNvPr>
          <p:cNvSpPr txBox="1"/>
          <p:nvPr/>
        </p:nvSpPr>
        <p:spPr>
          <a:xfrm>
            <a:off x="3362325" y="2305615"/>
            <a:ext cx="5570312" cy="2246769"/>
          </a:xfrm>
          <a:prstGeom prst="rect">
            <a:avLst/>
          </a:prstGeom>
          <a:noFill/>
        </p:spPr>
        <p:txBody>
          <a:bodyPr wrap="square">
            <a:spAutoFit/>
          </a:bodyPr>
          <a:lstStyle/>
          <a:p>
            <a:r>
              <a:rPr lang="es-ES" sz="2800" dirty="0">
                <a:solidFill>
                  <a:schemeClr val="bg1"/>
                </a:solidFill>
              </a:rPr>
              <a:t>Está indicado en el tratamiento del acné y sus secuelas, el fotoenvejecimiento, las manchas hipercrómicas, la flaccidez de la piel y las estrías.</a:t>
            </a:r>
          </a:p>
        </p:txBody>
      </p:sp>
      <p:pic>
        <p:nvPicPr>
          <p:cNvPr id="6" name="Imagen 5">
            <a:extLst>
              <a:ext uri="{FF2B5EF4-FFF2-40B4-BE49-F238E27FC236}">
                <a16:creationId xmlns:a16="http://schemas.microsoft.com/office/drawing/2014/main" id="{EBC4C446-E2F9-0CA5-9286-66CABB6CC623}"/>
              </a:ext>
            </a:extLst>
          </p:cNvPr>
          <p:cNvPicPr>
            <a:picLocks noChangeAspect="1"/>
          </p:cNvPicPr>
          <p:nvPr/>
        </p:nvPicPr>
        <p:blipFill>
          <a:blip r:embed="rId2"/>
          <a:stretch>
            <a:fillRect/>
          </a:stretch>
        </p:blipFill>
        <p:spPr>
          <a:xfrm>
            <a:off x="383268" y="2176347"/>
            <a:ext cx="2397578" cy="1743075"/>
          </a:xfrm>
          <a:prstGeom prst="rect">
            <a:avLst/>
          </a:prstGeom>
        </p:spPr>
      </p:pic>
      <p:pic>
        <p:nvPicPr>
          <p:cNvPr id="7" name="Imagen 6">
            <a:extLst>
              <a:ext uri="{FF2B5EF4-FFF2-40B4-BE49-F238E27FC236}">
                <a16:creationId xmlns:a16="http://schemas.microsoft.com/office/drawing/2014/main" id="{B7212507-6153-FDB6-EAA7-90525F5EB6FB}"/>
              </a:ext>
            </a:extLst>
          </p:cNvPr>
          <p:cNvPicPr>
            <a:picLocks noChangeAspect="1"/>
          </p:cNvPicPr>
          <p:nvPr/>
        </p:nvPicPr>
        <p:blipFill>
          <a:blip r:embed="rId3"/>
          <a:stretch>
            <a:fillRect/>
          </a:stretch>
        </p:blipFill>
        <p:spPr>
          <a:xfrm>
            <a:off x="383268" y="4466087"/>
            <a:ext cx="2397578" cy="1724025"/>
          </a:xfrm>
          <a:prstGeom prst="rect">
            <a:avLst/>
          </a:prstGeom>
        </p:spPr>
      </p:pic>
      <p:pic>
        <p:nvPicPr>
          <p:cNvPr id="8" name="Imagen 7">
            <a:extLst>
              <a:ext uri="{FF2B5EF4-FFF2-40B4-BE49-F238E27FC236}">
                <a16:creationId xmlns:a16="http://schemas.microsoft.com/office/drawing/2014/main" id="{D314BD3A-C558-0FC2-798A-E34251FECC08}"/>
              </a:ext>
            </a:extLst>
          </p:cNvPr>
          <p:cNvPicPr>
            <a:picLocks noChangeAspect="1"/>
          </p:cNvPicPr>
          <p:nvPr/>
        </p:nvPicPr>
        <p:blipFill>
          <a:blip r:embed="rId4"/>
          <a:stretch>
            <a:fillRect/>
          </a:stretch>
        </p:blipFill>
        <p:spPr>
          <a:xfrm>
            <a:off x="9179832" y="2176347"/>
            <a:ext cx="2628900" cy="1743075"/>
          </a:xfrm>
          <a:prstGeom prst="rect">
            <a:avLst/>
          </a:prstGeom>
        </p:spPr>
      </p:pic>
      <p:pic>
        <p:nvPicPr>
          <p:cNvPr id="9" name="Imagen 8">
            <a:extLst>
              <a:ext uri="{FF2B5EF4-FFF2-40B4-BE49-F238E27FC236}">
                <a16:creationId xmlns:a16="http://schemas.microsoft.com/office/drawing/2014/main" id="{853601B9-AA27-CB87-3761-F32CD7D25D63}"/>
              </a:ext>
            </a:extLst>
          </p:cNvPr>
          <p:cNvPicPr>
            <a:picLocks noChangeAspect="1"/>
          </p:cNvPicPr>
          <p:nvPr/>
        </p:nvPicPr>
        <p:blipFill>
          <a:blip r:embed="rId5"/>
          <a:stretch>
            <a:fillRect/>
          </a:stretch>
        </p:blipFill>
        <p:spPr>
          <a:xfrm>
            <a:off x="9179832" y="4466087"/>
            <a:ext cx="2647950" cy="1724025"/>
          </a:xfrm>
          <a:prstGeom prst="rect">
            <a:avLst/>
          </a:prstGeom>
        </p:spPr>
      </p:pic>
      <p:pic>
        <p:nvPicPr>
          <p:cNvPr id="10" name="Imagen 9">
            <a:extLst>
              <a:ext uri="{FF2B5EF4-FFF2-40B4-BE49-F238E27FC236}">
                <a16:creationId xmlns:a16="http://schemas.microsoft.com/office/drawing/2014/main" id="{3454BEA2-6C04-02E0-74DA-77D7FA701CA2}"/>
              </a:ext>
            </a:extLst>
          </p:cNvPr>
          <p:cNvPicPr>
            <a:picLocks noChangeAspect="1"/>
          </p:cNvPicPr>
          <p:nvPr/>
        </p:nvPicPr>
        <p:blipFill>
          <a:blip r:embed="rId6"/>
          <a:stretch>
            <a:fillRect/>
          </a:stretch>
        </p:blipFill>
        <p:spPr>
          <a:xfrm>
            <a:off x="3362325" y="4924422"/>
            <a:ext cx="5467350" cy="1724025"/>
          </a:xfrm>
          <a:prstGeom prst="rect">
            <a:avLst/>
          </a:prstGeom>
        </p:spPr>
      </p:pic>
    </p:spTree>
    <p:extLst>
      <p:ext uri="{BB962C8B-B14F-4D97-AF65-F5344CB8AC3E}">
        <p14:creationId xmlns:p14="http://schemas.microsoft.com/office/powerpoint/2010/main" val="1298558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5520C9-605A-DC41-E4C1-4A1940D9BE23}"/>
              </a:ext>
            </a:extLst>
          </p:cNvPr>
          <p:cNvSpPr>
            <a:spLocks noGrp="1"/>
          </p:cNvSpPr>
          <p:nvPr>
            <p:ph type="title"/>
          </p:nvPr>
        </p:nvSpPr>
        <p:spPr/>
        <p:txBody>
          <a:bodyPr/>
          <a:lstStyle/>
          <a:p>
            <a:pPr algn="ctr"/>
            <a:r>
              <a:rPr lang="es-ES" dirty="0"/>
              <a:t>Concentraciones y Uso </a:t>
            </a:r>
          </a:p>
        </p:txBody>
      </p:sp>
      <p:sp>
        <p:nvSpPr>
          <p:cNvPr id="6" name="CuadroTexto 5">
            <a:extLst>
              <a:ext uri="{FF2B5EF4-FFF2-40B4-BE49-F238E27FC236}">
                <a16:creationId xmlns:a16="http://schemas.microsoft.com/office/drawing/2014/main" id="{959DA347-714E-E9E3-16C5-DF566CB02F25}"/>
              </a:ext>
            </a:extLst>
          </p:cNvPr>
          <p:cNvSpPr txBox="1"/>
          <p:nvPr/>
        </p:nvSpPr>
        <p:spPr>
          <a:xfrm>
            <a:off x="909181" y="2145731"/>
            <a:ext cx="10373637" cy="4154984"/>
          </a:xfrm>
          <a:prstGeom prst="rect">
            <a:avLst/>
          </a:prstGeom>
          <a:noFill/>
        </p:spPr>
        <p:txBody>
          <a:bodyPr wrap="square">
            <a:spAutoFit/>
          </a:bodyPr>
          <a:lstStyle/>
          <a:p>
            <a:r>
              <a:rPr lang="es-ES" sz="2400" dirty="0">
                <a:solidFill>
                  <a:srgbClr val="C00000"/>
                </a:solidFill>
              </a:rPr>
              <a:t>4%</a:t>
            </a:r>
            <a:r>
              <a:rPr lang="es-ES" sz="2400" dirty="0">
                <a:solidFill>
                  <a:schemeClr val="bg1"/>
                </a:solidFill>
              </a:rPr>
              <a:t> Ejerce un efecto exfoliante suave.</a:t>
            </a:r>
          </a:p>
          <a:p>
            <a:r>
              <a:rPr lang="es-ES" sz="2400" dirty="0">
                <a:solidFill>
                  <a:srgbClr val="C00000"/>
                </a:solidFill>
              </a:rPr>
              <a:t>5-10% </a:t>
            </a:r>
            <a:r>
              <a:rPr lang="es-ES" sz="2400" dirty="0">
                <a:solidFill>
                  <a:schemeClr val="bg1"/>
                </a:solidFill>
              </a:rPr>
              <a:t>Causa una renovación paulatina de la piel, es una concentración segura que se puede usar diario en casa y los riesgos de irritación son mínimos.</a:t>
            </a:r>
          </a:p>
          <a:p>
            <a:r>
              <a:rPr lang="es-ES" sz="2400" dirty="0">
                <a:solidFill>
                  <a:srgbClr val="C00000"/>
                </a:solidFill>
              </a:rPr>
              <a:t>8 y 10% </a:t>
            </a:r>
            <a:r>
              <a:rPr lang="es-ES" sz="2400" dirty="0">
                <a:solidFill>
                  <a:schemeClr val="bg1"/>
                </a:solidFill>
              </a:rPr>
              <a:t>Reduce los signos de envejecimiento, afinar arruga, conseguir una piel luminosa e hidratada.</a:t>
            </a:r>
          </a:p>
          <a:p>
            <a:r>
              <a:rPr lang="es-ES" sz="2400" dirty="0">
                <a:solidFill>
                  <a:srgbClr val="C00000"/>
                </a:solidFill>
              </a:rPr>
              <a:t>15 a 30% </a:t>
            </a:r>
            <a:r>
              <a:rPr lang="es-ES" sz="2400" dirty="0">
                <a:solidFill>
                  <a:schemeClr val="bg1"/>
                </a:solidFill>
              </a:rPr>
              <a:t>Los efectos del ácido glicólico son más pronunciados, la renovación de la piel es más rápida y por lo tanto puede causar irritación o enrojecimiento, este tipo de productos deben de ser usados bajo supervisión médica y son comúnmente utilizados para preparar la piel para la aplicación de un peeling más fuerte .</a:t>
            </a:r>
          </a:p>
        </p:txBody>
      </p:sp>
    </p:spTree>
    <p:extLst>
      <p:ext uri="{BB962C8B-B14F-4D97-AF65-F5344CB8AC3E}">
        <p14:creationId xmlns:p14="http://schemas.microsoft.com/office/powerpoint/2010/main" val="3618397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ED8095A-9CAD-9D47-5844-62EE077B7ADA}"/>
              </a:ext>
            </a:extLst>
          </p:cNvPr>
          <p:cNvSpPr txBox="1"/>
          <p:nvPr/>
        </p:nvSpPr>
        <p:spPr>
          <a:xfrm>
            <a:off x="1572056" y="2893985"/>
            <a:ext cx="9047887" cy="2677656"/>
          </a:xfrm>
          <a:prstGeom prst="rect">
            <a:avLst/>
          </a:prstGeom>
          <a:noFill/>
        </p:spPr>
        <p:txBody>
          <a:bodyPr wrap="square">
            <a:spAutoFit/>
          </a:bodyPr>
          <a:lstStyle/>
          <a:p>
            <a:r>
              <a:rPr lang="es-ES" sz="2400" dirty="0">
                <a:solidFill>
                  <a:srgbClr val="C00000"/>
                </a:solidFill>
              </a:rPr>
              <a:t>20% </a:t>
            </a:r>
            <a:r>
              <a:rPr lang="es-ES" sz="2400" dirty="0">
                <a:solidFill>
                  <a:schemeClr val="bg1"/>
                </a:solidFill>
              </a:rPr>
              <a:t>Se utiliza bajo la supervisión médica para tratar problemas más complejos. Tiene efecto Despigmentantes.</a:t>
            </a:r>
          </a:p>
          <a:p>
            <a:r>
              <a:rPr lang="es-ES" sz="2400" dirty="0">
                <a:solidFill>
                  <a:srgbClr val="C00000"/>
                </a:solidFill>
              </a:rPr>
              <a:t>35-50-70 %</a:t>
            </a:r>
            <a:r>
              <a:rPr lang="es-ES" sz="2400" dirty="0">
                <a:solidFill>
                  <a:schemeClr val="bg1"/>
                </a:solidFill>
              </a:rPr>
              <a:t> Se utiliza como peeling para renovar completamente la piel, es una aplicación directa de 5 a 10 min dependiendo de concentración y tipo de piel . Se produce exfoliación epidérmica que mejora las distintas lesiones acnéicas (pústulas, pápulas, cicatrices, etc.) y disminuye la seborrea.</a:t>
            </a:r>
          </a:p>
        </p:txBody>
      </p:sp>
      <p:sp>
        <p:nvSpPr>
          <p:cNvPr id="5" name="Título 1">
            <a:extLst>
              <a:ext uri="{FF2B5EF4-FFF2-40B4-BE49-F238E27FC236}">
                <a16:creationId xmlns:a16="http://schemas.microsoft.com/office/drawing/2014/main" id="{E3473177-2E5B-30F1-8426-657DEDF5FD0B}"/>
              </a:ext>
            </a:extLst>
          </p:cNvPr>
          <p:cNvSpPr>
            <a:spLocks noGrp="1"/>
          </p:cNvSpPr>
          <p:nvPr>
            <p:ph type="title"/>
          </p:nvPr>
        </p:nvSpPr>
        <p:spPr>
          <a:xfrm>
            <a:off x="681038" y="752475"/>
            <a:ext cx="9613900" cy="1081088"/>
          </a:xfrm>
        </p:spPr>
        <p:txBody>
          <a:bodyPr/>
          <a:lstStyle/>
          <a:p>
            <a:pPr algn="ctr"/>
            <a:r>
              <a:rPr lang="es-ES" dirty="0"/>
              <a:t>Concentraciones y Uso </a:t>
            </a:r>
          </a:p>
        </p:txBody>
      </p:sp>
    </p:spTree>
    <p:extLst>
      <p:ext uri="{BB962C8B-B14F-4D97-AF65-F5344CB8AC3E}">
        <p14:creationId xmlns:p14="http://schemas.microsoft.com/office/powerpoint/2010/main" val="424384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A3B450-CBD6-5A5D-5A2D-6AB679B24E96}"/>
              </a:ext>
            </a:extLst>
          </p:cNvPr>
          <p:cNvSpPr>
            <a:spLocks noGrp="1"/>
          </p:cNvSpPr>
          <p:nvPr>
            <p:ph type="title"/>
          </p:nvPr>
        </p:nvSpPr>
        <p:spPr/>
        <p:txBody>
          <a:bodyPr/>
          <a:lstStyle/>
          <a:p>
            <a:pPr algn="ctr"/>
            <a:r>
              <a:rPr lang="es-ES" dirty="0"/>
              <a:t>Ácido Láctico</a:t>
            </a:r>
          </a:p>
        </p:txBody>
      </p:sp>
      <p:sp>
        <p:nvSpPr>
          <p:cNvPr id="4" name="CuadroTexto 3">
            <a:extLst>
              <a:ext uri="{FF2B5EF4-FFF2-40B4-BE49-F238E27FC236}">
                <a16:creationId xmlns:a16="http://schemas.microsoft.com/office/drawing/2014/main" id="{5543C9B9-13CD-A6E8-B2B0-70551E2B30F6}"/>
              </a:ext>
            </a:extLst>
          </p:cNvPr>
          <p:cNvSpPr txBox="1"/>
          <p:nvPr/>
        </p:nvSpPr>
        <p:spPr>
          <a:xfrm>
            <a:off x="3570514" y="2903808"/>
            <a:ext cx="6096000" cy="1938992"/>
          </a:xfrm>
          <a:prstGeom prst="rect">
            <a:avLst/>
          </a:prstGeom>
          <a:noFill/>
        </p:spPr>
        <p:txBody>
          <a:bodyPr wrap="square">
            <a:spAutoFit/>
          </a:bodyPr>
          <a:lstStyle/>
          <a:p>
            <a:r>
              <a:rPr lang="es-ES" sz="2000" dirty="0">
                <a:solidFill>
                  <a:schemeClr val="bg1"/>
                </a:solidFill>
              </a:rPr>
              <a:t>El ácido láctico es un alfa-hidroxiácido que se encuentra en la leche fermentada, que posee propiedades hidratantes y renovadoras de la piel.</a:t>
            </a:r>
          </a:p>
          <a:p>
            <a:r>
              <a:rPr lang="es-ES" sz="2000" dirty="0">
                <a:solidFill>
                  <a:schemeClr val="bg1"/>
                </a:solidFill>
              </a:rPr>
              <a:t>El peeling con Ácido Láctico está indicado especialmente en pieles sensibles ya que es menos irritante que los otros AHA.</a:t>
            </a:r>
          </a:p>
        </p:txBody>
      </p:sp>
      <p:pic>
        <p:nvPicPr>
          <p:cNvPr id="5" name="Imagen 4">
            <a:extLst>
              <a:ext uri="{FF2B5EF4-FFF2-40B4-BE49-F238E27FC236}">
                <a16:creationId xmlns:a16="http://schemas.microsoft.com/office/drawing/2014/main" id="{D206143D-42A6-6498-204B-3F41CCB9313A}"/>
              </a:ext>
            </a:extLst>
          </p:cNvPr>
          <p:cNvPicPr>
            <a:picLocks noChangeAspect="1"/>
          </p:cNvPicPr>
          <p:nvPr/>
        </p:nvPicPr>
        <p:blipFill>
          <a:blip r:embed="rId2"/>
          <a:stretch>
            <a:fillRect/>
          </a:stretch>
        </p:blipFill>
        <p:spPr>
          <a:xfrm>
            <a:off x="1017814" y="2184101"/>
            <a:ext cx="2552700" cy="3920671"/>
          </a:xfrm>
          <a:prstGeom prst="rect">
            <a:avLst/>
          </a:prstGeom>
        </p:spPr>
      </p:pic>
    </p:spTree>
    <p:extLst>
      <p:ext uri="{BB962C8B-B14F-4D97-AF65-F5344CB8AC3E}">
        <p14:creationId xmlns:p14="http://schemas.microsoft.com/office/powerpoint/2010/main" val="275390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184792-94BF-07DA-BAE6-F7B88404561A}"/>
              </a:ext>
            </a:extLst>
          </p:cNvPr>
          <p:cNvSpPr>
            <a:spLocks noGrp="1"/>
          </p:cNvSpPr>
          <p:nvPr>
            <p:ph type="title"/>
          </p:nvPr>
        </p:nvSpPr>
        <p:spPr/>
        <p:txBody>
          <a:bodyPr/>
          <a:lstStyle/>
          <a:p>
            <a:pPr algn="ctr"/>
            <a:r>
              <a:rPr lang="es-ES" dirty="0"/>
              <a:t>Propiedades</a:t>
            </a:r>
          </a:p>
        </p:txBody>
      </p:sp>
      <p:sp>
        <p:nvSpPr>
          <p:cNvPr id="4" name="CuadroTexto 3">
            <a:extLst>
              <a:ext uri="{FF2B5EF4-FFF2-40B4-BE49-F238E27FC236}">
                <a16:creationId xmlns:a16="http://schemas.microsoft.com/office/drawing/2014/main" id="{7B340308-1E2C-A2E8-D966-EF62D9EDC511}"/>
              </a:ext>
            </a:extLst>
          </p:cNvPr>
          <p:cNvSpPr txBox="1"/>
          <p:nvPr/>
        </p:nvSpPr>
        <p:spPr>
          <a:xfrm>
            <a:off x="2061029" y="2522753"/>
            <a:ext cx="7823200" cy="3170099"/>
          </a:xfrm>
          <a:prstGeom prst="rect">
            <a:avLst/>
          </a:prstGeom>
          <a:noFill/>
        </p:spPr>
        <p:txBody>
          <a:bodyPr wrap="square">
            <a:spAutoFit/>
          </a:bodyPr>
          <a:lstStyle/>
          <a:p>
            <a:pPr marL="342900" indent="-342900">
              <a:buClr>
                <a:srgbClr val="FFC000"/>
              </a:buClr>
              <a:buFont typeface="Wingdings" panose="05000000000000000000" pitchFamily="2" charset="2"/>
              <a:buChar char="v"/>
            </a:pPr>
            <a:r>
              <a:rPr lang="es-ES" sz="2000" dirty="0">
                <a:solidFill>
                  <a:schemeClr val="bg1"/>
                </a:solidFill>
              </a:rPr>
              <a:t>Forman factor de humectación natural de la piel. La molécula de lactato presenta una alta capacidad para ligar agua por lo que lo hace un efectivo agente humectante.</a:t>
            </a:r>
          </a:p>
          <a:p>
            <a:pPr marL="342900" indent="-342900">
              <a:buClr>
                <a:srgbClr val="FFC000"/>
              </a:buClr>
              <a:buFont typeface="Wingdings" panose="05000000000000000000" pitchFamily="2" charset="2"/>
              <a:buChar char="v"/>
            </a:pPr>
            <a:r>
              <a:rPr lang="es-ES" sz="2000" dirty="0">
                <a:solidFill>
                  <a:schemeClr val="bg1"/>
                </a:solidFill>
              </a:rPr>
              <a:t>Son capaces de aumentar el nivel de ceramidas en la piel ya que estimulan la biosíntesis de ceramidas en el estrato córneo, por lo que producen una mejor y más efectiva barrera lipídica.</a:t>
            </a:r>
          </a:p>
          <a:p>
            <a:pPr marL="342900" indent="-342900">
              <a:buClr>
                <a:srgbClr val="FFC000"/>
              </a:buClr>
              <a:buFont typeface="Wingdings" panose="05000000000000000000" pitchFamily="2" charset="2"/>
              <a:buChar char="v"/>
            </a:pPr>
            <a:r>
              <a:rPr lang="es-ES" sz="2000" dirty="0">
                <a:solidFill>
                  <a:schemeClr val="bg1"/>
                </a:solidFill>
              </a:rPr>
              <a:t>Son efectivos como agentes Despigmentantes ya que inhiben la formación de tirosinasa.</a:t>
            </a:r>
          </a:p>
          <a:p>
            <a:pPr marL="342900" indent="-342900">
              <a:buClr>
                <a:srgbClr val="FFC000"/>
              </a:buClr>
              <a:buFont typeface="Wingdings" panose="05000000000000000000" pitchFamily="2" charset="2"/>
              <a:buChar char="v"/>
            </a:pPr>
            <a:r>
              <a:rPr lang="es-ES" sz="2000" dirty="0">
                <a:solidFill>
                  <a:schemeClr val="bg1"/>
                </a:solidFill>
              </a:rPr>
              <a:t>Combinado a sus propiedades de alfa- hidroxiácido se potencia claramente el proceso de despigmentación.</a:t>
            </a:r>
          </a:p>
        </p:txBody>
      </p:sp>
    </p:spTree>
    <p:extLst>
      <p:ext uri="{BB962C8B-B14F-4D97-AF65-F5344CB8AC3E}">
        <p14:creationId xmlns:p14="http://schemas.microsoft.com/office/powerpoint/2010/main" val="690288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2F160E-7675-5395-4A30-3F1D4CB6CE32}"/>
              </a:ext>
            </a:extLst>
          </p:cNvPr>
          <p:cNvSpPr>
            <a:spLocks noGrp="1"/>
          </p:cNvSpPr>
          <p:nvPr>
            <p:ph type="title"/>
          </p:nvPr>
        </p:nvSpPr>
        <p:spPr/>
        <p:txBody>
          <a:bodyPr/>
          <a:lstStyle/>
          <a:p>
            <a:pPr algn="ctr"/>
            <a:r>
              <a:rPr lang="es-ES" dirty="0"/>
              <a:t>Beneficios</a:t>
            </a:r>
          </a:p>
        </p:txBody>
      </p:sp>
      <p:sp>
        <p:nvSpPr>
          <p:cNvPr id="4" name="CuadroTexto 3">
            <a:extLst>
              <a:ext uri="{FF2B5EF4-FFF2-40B4-BE49-F238E27FC236}">
                <a16:creationId xmlns:a16="http://schemas.microsoft.com/office/drawing/2014/main" id="{5FCB5F4B-ED61-7846-B28F-817CFA5EF04C}"/>
              </a:ext>
            </a:extLst>
          </p:cNvPr>
          <p:cNvSpPr txBox="1"/>
          <p:nvPr/>
        </p:nvSpPr>
        <p:spPr>
          <a:xfrm>
            <a:off x="759733" y="2460153"/>
            <a:ext cx="6386286" cy="3785652"/>
          </a:xfrm>
          <a:prstGeom prst="rect">
            <a:avLst/>
          </a:prstGeom>
          <a:noFill/>
        </p:spPr>
        <p:txBody>
          <a:bodyPr wrap="square">
            <a:spAutoFit/>
          </a:bodyPr>
          <a:lstStyle/>
          <a:p>
            <a:pPr marL="342900" indent="-342900">
              <a:buClr>
                <a:srgbClr val="FFC000"/>
              </a:buClr>
              <a:buFont typeface="Courier New" panose="02070309020205020404" pitchFamily="49" charset="0"/>
              <a:buChar char="o"/>
            </a:pPr>
            <a:r>
              <a:rPr lang="es-ES" sz="2000" dirty="0">
                <a:solidFill>
                  <a:schemeClr val="bg1"/>
                </a:solidFill>
              </a:rPr>
              <a:t>Indicado para personas que se realizan una exfoliación química por primera vez.</a:t>
            </a:r>
          </a:p>
          <a:p>
            <a:pPr marL="342900" indent="-342900">
              <a:buClr>
                <a:srgbClr val="FFC000"/>
              </a:buClr>
              <a:buFont typeface="Courier New" panose="02070309020205020404" pitchFamily="49" charset="0"/>
              <a:buChar char="o"/>
            </a:pPr>
            <a:r>
              <a:rPr lang="es-ES" sz="2000" dirty="0">
                <a:solidFill>
                  <a:schemeClr val="bg1"/>
                </a:solidFill>
              </a:rPr>
              <a:t>Bueno para la hiperpigmentación (mejor que los exfoliantes a base de ácido glicólico).</a:t>
            </a:r>
          </a:p>
          <a:p>
            <a:pPr marL="342900" indent="-342900">
              <a:buClr>
                <a:srgbClr val="FFC000"/>
              </a:buClr>
              <a:buFont typeface="Courier New" panose="02070309020205020404" pitchFamily="49" charset="0"/>
              <a:buChar char="o"/>
            </a:pPr>
            <a:r>
              <a:rPr lang="es-ES" sz="2000" dirty="0">
                <a:solidFill>
                  <a:schemeClr val="bg1"/>
                </a:solidFill>
              </a:rPr>
              <a:t>Se considera una exfoliación ligera.</a:t>
            </a:r>
          </a:p>
          <a:p>
            <a:pPr marL="342900" indent="-342900">
              <a:buClr>
                <a:srgbClr val="FFC000"/>
              </a:buClr>
              <a:buFont typeface="Courier New" panose="02070309020205020404" pitchFamily="49" charset="0"/>
              <a:buChar char="o"/>
            </a:pPr>
            <a:r>
              <a:rPr lang="es-ES" sz="2000" dirty="0">
                <a:solidFill>
                  <a:schemeClr val="bg1"/>
                </a:solidFill>
              </a:rPr>
              <a:t>Suaviza la piel y le da un brillo saludable</a:t>
            </a:r>
          </a:p>
          <a:p>
            <a:pPr marL="342900" indent="-342900">
              <a:buClr>
                <a:srgbClr val="FFC000"/>
              </a:buClr>
              <a:buFont typeface="Courier New" panose="02070309020205020404" pitchFamily="49" charset="0"/>
              <a:buChar char="o"/>
            </a:pPr>
            <a:r>
              <a:rPr lang="es-ES" sz="2000" dirty="0">
                <a:solidFill>
                  <a:schemeClr val="bg1"/>
                </a:solidFill>
              </a:rPr>
              <a:t>Se puede usar en todos los tipos de piel</a:t>
            </a:r>
          </a:p>
          <a:p>
            <a:pPr marL="342900" indent="-342900">
              <a:buClr>
                <a:srgbClr val="FFC000"/>
              </a:buClr>
              <a:buFont typeface="Courier New" panose="02070309020205020404" pitchFamily="49" charset="0"/>
              <a:buChar char="o"/>
            </a:pPr>
            <a:r>
              <a:rPr lang="es-ES" sz="2000" dirty="0">
                <a:solidFill>
                  <a:schemeClr val="bg1"/>
                </a:solidFill>
              </a:rPr>
              <a:t>Hace desaparecer las marcas oscuras</a:t>
            </a:r>
          </a:p>
          <a:p>
            <a:pPr marL="342900" indent="-342900">
              <a:buClr>
                <a:srgbClr val="FFC000"/>
              </a:buClr>
              <a:buFont typeface="Courier New" panose="02070309020205020404" pitchFamily="49" charset="0"/>
              <a:buChar char="o"/>
            </a:pPr>
            <a:r>
              <a:rPr lang="es-ES" sz="2000" dirty="0">
                <a:solidFill>
                  <a:schemeClr val="bg1"/>
                </a:solidFill>
              </a:rPr>
              <a:t>Mejor solución para pieles secas que los peelings con ácido glicólico.</a:t>
            </a:r>
          </a:p>
          <a:p>
            <a:pPr marL="342900" indent="-342900">
              <a:buClr>
                <a:srgbClr val="FFC000"/>
              </a:buClr>
              <a:buFont typeface="Courier New" panose="02070309020205020404" pitchFamily="49" charset="0"/>
              <a:buChar char="o"/>
            </a:pPr>
            <a:r>
              <a:rPr lang="es-ES" sz="2000" dirty="0">
                <a:solidFill>
                  <a:schemeClr val="bg1"/>
                </a:solidFill>
              </a:rPr>
              <a:t>Mejora la apariencia de las arrugas causadas por la luz solar.</a:t>
            </a:r>
          </a:p>
        </p:txBody>
      </p:sp>
      <p:pic>
        <p:nvPicPr>
          <p:cNvPr id="5" name="Imagen 4">
            <a:extLst>
              <a:ext uri="{FF2B5EF4-FFF2-40B4-BE49-F238E27FC236}">
                <a16:creationId xmlns:a16="http://schemas.microsoft.com/office/drawing/2014/main" id="{714B550D-0A26-A7E8-BBC3-6A49C6349824}"/>
              </a:ext>
            </a:extLst>
          </p:cNvPr>
          <p:cNvPicPr>
            <a:picLocks noChangeAspect="1"/>
          </p:cNvPicPr>
          <p:nvPr/>
        </p:nvPicPr>
        <p:blipFill>
          <a:blip r:embed="rId2"/>
          <a:stretch>
            <a:fillRect/>
          </a:stretch>
        </p:blipFill>
        <p:spPr>
          <a:xfrm>
            <a:off x="7146018" y="2260754"/>
            <a:ext cx="4286250" cy="3876675"/>
          </a:xfrm>
          <a:prstGeom prst="rect">
            <a:avLst/>
          </a:prstGeom>
        </p:spPr>
      </p:pic>
    </p:spTree>
    <p:extLst>
      <p:ext uri="{BB962C8B-B14F-4D97-AF65-F5344CB8AC3E}">
        <p14:creationId xmlns:p14="http://schemas.microsoft.com/office/powerpoint/2010/main" val="23405809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E4848-0C90-4E54-8733-B4E960DCB639}"/>
              </a:ext>
            </a:extLst>
          </p:cNvPr>
          <p:cNvSpPr>
            <a:spLocks noGrp="1"/>
          </p:cNvSpPr>
          <p:nvPr>
            <p:ph type="title"/>
          </p:nvPr>
        </p:nvSpPr>
        <p:spPr/>
        <p:txBody>
          <a:bodyPr/>
          <a:lstStyle/>
          <a:p>
            <a:pPr algn="ctr"/>
            <a:r>
              <a:rPr lang="es-ES" dirty="0"/>
              <a:t>Concentraciones y uso</a:t>
            </a:r>
          </a:p>
        </p:txBody>
      </p:sp>
      <p:sp>
        <p:nvSpPr>
          <p:cNvPr id="4" name="CuadroTexto 3">
            <a:extLst>
              <a:ext uri="{FF2B5EF4-FFF2-40B4-BE49-F238E27FC236}">
                <a16:creationId xmlns:a16="http://schemas.microsoft.com/office/drawing/2014/main" id="{CF288A43-508E-8445-0369-43D7A51C9B97}"/>
              </a:ext>
            </a:extLst>
          </p:cNvPr>
          <p:cNvSpPr txBox="1"/>
          <p:nvPr/>
        </p:nvSpPr>
        <p:spPr>
          <a:xfrm>
            <a:off x="994228" y="2235011"/>
            <a:ext cx="10203544" cy="4401205"/>
          </a:xfrm>
          <a:prstGeom prst="rect">
            <a:avLst/>
          </a:prstGeom>
          <a:noFill/>
        </p:spPr>
        <p:txBody>
          <a:bodyPr wrap="square">
            <a:spAutoFit/>
          </a:bodyPr>
          <a:lstStyle/>
          <a:p>
            <a:r>
              <a:rPr lang="es-ES" sz="2000" dirty="0">
                <a:solidFill>
                  <a:srgbClr val="C00000"/>
                </a:solidFill>
              </a:rPr>
              <a:t>(5 % y 10 %) </a:t>
            </a:r>
            <a:r>
              <a:rPr lang="es-ES" sz="2000" dirty="0">
                <a:solidFill>
                  <a:schemeClr val="bg1"/>
                </a:solidFill>
              </a:rPr>
              <a:t>ofrecen una exfoliación entre ligera y media</a:t>
            </a:r>
          </a:p>
          <a:p>
            <a:r>
              <a:rPr lang="es-ES" sz="2000" dirty="0">
                <a:solidFill>
                  <a:srgbClr val="C00000"/>
                </a:solidFill>
              </a:rPr>
              <a:t>30%  y 2.5 pH  </a:t>
            </a:r>
            <a:r>
              <a:rPr lang="es-ES" sz="2000" dirty="0">
                <a:solidFill>
                  <a:schemeClr val="bg1"/>
                </a:solidFill>
              </a:rPr>
              <a:t>–&gt; de 10 a 15 minutos, estimula la producción de nuevo colágeno y de glicosoaminoglicanos. Indicado para pieles apagadas, ejerce un efecto hidratante natural sobre la piel y estimula la síntesis de ceramidas, mejorando la función barrera.</a:t>
            </a:r>
          </a:p>
          <a:p>
            <a:r>
              <a:rPr lang="es-ES" sz="2000" dirty="0">
                <a:solidFill>
                  <a:srgbClr val="C00000"/>
                </a:solidFill>
              </a:rPr>
              <a:t>40%  y 2.5 pH </a:t>
            </a:r>
            <a:r>
              <a:rPr lang="es-ES" sz="2000" dirty="0">
                <a:solidFill>
                  <a:schemeClr val="bg1"/>
                </a:solidFill>
              </a:rPr>
              <a:t> –&gt; de 7 a 10 minutos, Se utiliza principalmente como producto químico antienvejecimiento, para igualar los contornos, todo tipo de manchas acné, cicatrices de acné, puntos negros, poros dilatados, arrugas leves y otras enfermedades relacionadas con el envejecimiento, mejora la textura de la piel y su aspecto general. Rompe la conexión entre los cornecitos del estrato córneo, eliminándolos. </a:t>
            </a:r>
          </a:p>
          <a:p>
            <a:r>
              <a:rPr lang="es-ES" sz="2000" dirty="0">
                <a:solidFill>
                  <a:schemeClr val="bg1"/>
                </a:solidFill>
              </a:rPr>
              <a:t>El ácido láctico es la alternativa para las pieles oscuras, de color, con rosácea o muy sensibles que no pueden ni deben usar el ácido glicólico.</a:t>
            </a:r>
          </a:p>
          <a:p>
            <a:r>
              <a:rPr lang="es-ES" sz="2000" dirty="0">
                <a:solidFill>
                  <a:srgbClr val="C00000"/>
                </a:solidFill>
              </a:rPr>
              <a:t>50%  y 2.5 pH  </a:t>
            </a:r>
            <a:r>
              <a:rPr lang="es-ES" sz="2000" dirty="0">
                <a:solidFill>
                  <a:schemeClr val="bg1"/>
                </a:solidFill>
              </a:rPr>
              <a:t>–&gt;  de 5 a 7 minutos, al ser un exfoliante, ayuda a remover las células muertas, adelgazando la dermis y otorgando un aspecto más suave, liso y uniforme. Con esta exfoliación también se reducen arrugas y manchas en la piel.</a:t>
            </a:r>
          </a:p>
        </p:txBody>
      </p:sp>
    </p:spTree>
    <p:extLst>
      <p:ext uri="{BB962C8B-B14F-4D97-AF65-F5344CB8AC3E}">
        <p14:creationId xmlns:p14="http://schemas.microsoft.com/office/powerpoint/2010/main" val="4087843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163A53-3AFE-8CDC-789C-E0D6BE11363E}"/>
              </a:ext>
            </a:extLst>
          </p:cNvPr>
          <p:cNvSpPr>
            <a:spLocks noGrp="1"/>
          </p:cNvSpPr>
          <p:nvPr>
            <p:ph type="title"/>
          </p:nvPr>
        </p:nvSpPr>
        <p:spPr/>
        <p:txBody>
          <a:bodyPr/>
          <a:lstStyle/>
          <a:p>
            <a:pPr algn="ctr"/>
            <a:r>
              <a:rPr lang="es-ES" dirty="0"/>
              <a:t>Sesiones </a:t>
            </a:r>
          </a:p>
        </p:txBody>
      </p:sp>
      <p:sp>
        <p:nvSpPr>
          <p:cNvPr id="3" name="CuadroTexto 2">
            <a:extLst>
              <a:ext uri="{FF2B5EF4-FFF2-40B4-BE49-F238E27FC236}">
                <a16:creationId xmlns:a16="http://schemas.microsoft.com/office/drawing/2014/main" id="{0A0F1903-4F53-DF4D-1023-6F408AA8E9DA}"/>
              </a:ext>
            </a:extLst>
          </p:cNvPr>
          <p:cNvSpPr txBox="1"/>
          <p:nvPr/>
        </p:nvSpPr>
        <p:spPr>
          <a:xfrm>
            <a:off x="6096000" y="2190996"/>
            <a:ext cx="4313446" cy="4462760"/>
          </a:xfrm>
          <a:prstGeom prst="rect">
            <a:avLst/>
          </a:prstGeom>
          <a:noFill/>
        </p:spPr>
        <p:txBody>
          <a:bodyPr wrap="square">
            <a:spAutoFit/>
          </a:bodyPr>
          <a:lstStyle/>
          <a:p>
            <a:r>
              <a:rPr lang="es-ES" sz="2400" dirty="0">
                <a:solidFill>
                  <a:schemeClr val="bg1"/>
                </a:solidFill>
              </a:rPr>
              <a:t>Se recomienda aplicar una sesión cada 10 a 15 días con un total máximo de 6 sesiones, comenzando las 2 primeras aplicaciones con la concentración más baja, 30 %. Posteriormente 2 sesiones con el Peeling Láctico GV al 40% y en las sesiones siguientes aumentar la concentración a 50%.</a:t>
            </a:r>
          </a:p>
          <a:p>
            <a:endParaRPr lang="es-ES" sz="2000" dirty="0">
              <a:solidFill>
                <a:schemeClr val="bg1"/>
              </a:solidFill>
            </a:endParaRPr>
          </a:p>
        </p:txBody>
      </p:sp>
      <p:pic>
        <p:nvPicPr>
          <p:cNvPr id="4" name="Imagen 3">
            <a:extLst>
              <a:ext uri="{FF2B5EF4-FFF2-40B4-BE49-F238E27FC236}">
                <a16:creationId xmlns:a16="http://schemas.microsoft.com/office/drawing/2014/main" id="{2F24C9B5-11F6-F8C0-B9DB-0BFBBD5D1CD7}"/>
              </a:ext>
            </a:extLst>
          </p:cNvPr>
          <p:cNvPicPr>
            <a:picLocks noChangeAspect="1"/>
          </p:cNvPicPr>
          <p:nvPr/>
        </p:nvPicPr>
        <p:blipFill>
          <a:blip r:embed="rId2"/>
          <a:stretch>
            <a:fillRect/>
          </a:stretch>
        </p:blipFill>
        <p:spPr>
          <a:xfrm>
            <a:off x="382683" y="2452914"/>
            <a:ext cx="5409368" cy="3243943"/>
          </a:xfrm>
          <a:prstGeom prst="rect">
            <a:avLst/>
          </a:prstGeom>
        </p:spPr>
      </p:pic>
    </p:spTree>
    <p:extLst>
      <p:ext uri="{BB962C8B-B14F-4D97-AF65-F5344CB8AC3E}">
        <p14:creationId xmlns:p14="http://schemas.microsoft.com/office/powerpoint/2010/main" val="25914604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1C057E-BC78-3402-988C-6CC19882EAAE}"/>
              </a:ext>
            </a:extLst>
          </p:cNvPr>
          <p:cNvSpPr>
            <a:spLocks noGrp="1"/>
          </p:cNvSpPr>
          <p:nvPr>
            <p:ph type="title"/>
          </p:nvPr>
        </p:nvSpPr>
        <p:spPr/>
        <p:txBody>
          <a:bodyPr/>
          <a:lstStyle/>
          <a:p>
            <a:pPr algn="ctr"/>
            <a:r>
              <a:rPr lang="es-ES" dirty="0"/>
              <a:t>Ácido Mandélico</a:t>
            </a:r>
          </a:p>
        </p:txBody>
      </p:sp>
      <p:sp>
        <p:nvSpPr>
          <p:cNvPr id="4" name="CuadroTexto 3">
            <a:extLst>
              <a:ext uri="{FF2B5EF4-FFF2-40B4-BE49-F238E27FC236}">
                <a16:creationId xmlns:a16="http://schemas.microsoft.com/office/drawing/2014/main" id="{FA50FA00-1224-D203-96F4-844A9984FAEF}"/>
              </a:ext>
            </a:extLst>
          </p:cNvPr>
          <p:cNvSpPr txBox="1"/>
          <p:nvPr/>
        </p:nvSpPr>
        <p:spPr>
          <a:xfrm>
            <a:off x="3425371" y="2501373"/>
            <a:ext cx="7155543" cy="3785652"/>
          </a:xfrm>
          <a:prstGeom prst="rect">
            <a:avLst/>
          </a:prstGeom>
          <a:noFill/>
        </p:spPr>
        <p:txBody>
          <a:bodyPr wrap="square">
            <a:spAutoFit/>
          </a:bodyPr>
          <a:lstStyle/>
          <a:p>
            <a:r>
              <a:rPr lang="es-ES" sz="2000" dirty="0">
                <a:solidFill>
                  <a:schemeClr val="bg1"/>
                </a:solidFill>
              </a:rPr>
              <a:t>El ácido mandélico es un alfa-hidroxiácido obtenido del extracto de almendras amargas.</a:t>
            </a:r>
          </a:p>
          <a:p>
            <a:r>
              <a:rPr lang="es-ES" sz="2000" dirty="0">
                <a:solidFill>
                  <a:schemeClr val="bg1"/>
                </a:solidFill>
              </a:rPr>
              <a:t>Es considerado como uno de los alfa-hidroxiácidos de mayor peso molecular, lo que significa que penetra en la piel lentamente, favoreciendo el efecto uniforme y minimizando los riesgos.</a:t>
            </a:r>
          </a:p>
          <a:p>
            <a:r>
              <a:rPr lang="es-ES" sz="2000" dirty="0">
                <a:solidFill>
                  <a:schemeClr val="bg1"/>
                </a:solidFill>
              </a:rPr>
              <a:t>Pero además, es un ingrediente utilizado en los tratamientos anti edad por su poder despigmentante. Causa menos irritación que otros como el retinol ya que su peso molecular penetra de forma más lenta que otros y a menor profundidad, aunque también cabe añadir que es menos eficaz que otros más potentes.</a:t>
            </a:r>
          </a:p>
        </p:txBody>
      </p:sp>
      <p:pic>
        <p:nvPicPr>
          <p:cNvPr id="5" name="Imagen 4">
            <a:extLst>
              <a:ext uri="{FF2B5EF4-FFF2-40B4-BE49-F238E27FC236}">
                <a16:creationId xmlns:a16="http://schemas.microsoft.com/office/drawing/2014/main" id="{773B6505-5471-9DCE-25C9-8364175BFE46}"/>
              </a:ext>
            </a:extLst>
          </p:cNvPr>
          <p:cNvPicPr>
            <a:picLocks noChangeAspect="1"/>
          </p:cNvPicPr>
          <p:nvPr/>
        </p:nvPicPr>
        <p:blipFill>
          <a:blip r:embed="rId2"/>
          <a:stretch>
            <a:fillRect/>
          </a:stretch>
        </p:blipFill>
        <p:spPr>
          <a:xfrm>
            <a:off x="-523096" y="2148114"/>
            <a:ext cx="4775782" cy="4492171"/>
          </a:xfrm>
          <a:prstGeom prst="rect">
            <a:avLst/>
          </a:prstGeom>
        </p:spPr>
      </p:pic>
    </p:spTree>
    <p:extLst>
      <p:ext uri="{BB962C8B-B14F-4D97-AF65-F5344CB8AC3E}">
        <p14:creationId xmlns:p14="http://schemas.microsoft.com/office/powerpoint/2010/main" val="132357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2D5352-2FB6-343F-5D0C-2EFD2B1376DD}"/>
              </a:ext>
            </a:extLst>
          </p:cNvPr>
          <p:cNvSpPr>
            <a:spLocks noGrp="1"/>
          </p:cNvSpPr>
          <p:nvPr>
            <p:ph type="title"/>
          </p:nvPr>
        </p:nvSpPr>
        <p:spPr/>
        <p:txBody>
          <a:bodyPr/>
          <a:lstStyle/>
          <a:p>
            <a:pPr algn="ctr"/>
            <a:r>
              <a:rPr lang="es-ES" dirty="0"/>
              <a:t>Propiedades</a:t>
            </a:r>
          </a:p>
        </p:txBody>
      </p:sp>
      <p:sp>
        <p:nvSpPr>
          <p:cNvPr id="4" name="CuadroTexto 3">
            <a:extLst>
              <a:ext uri="{FF2B5EF4-FFF2-40B4-BE49-F238E27FC236}">
                <a16:creationId xmlns:a16="http://schemas.microsoft.com/office/drawing/2014/main" id="{EE4F5259-FC60-24BE-7C9A-09711EF1CFE1}"/>
              </a:ext>
            </a:extLst>
          </p:cNvPr>
          <p:cNvSpPr txBox="1"/>
          <p:nvPr/>
        </p:nvSpPr>
        <p:spPr>
          <a:xfrm>
            <a:off x="420916" y="2626897"/>
            <a:ext cx="7010400" cy="3477875"/>
          </a:xfrm>
          <a:prstGeom prst="rect">
            <a:avLst/>
          </a:prstGeom>
          <a:noFill/>
        </p:spPr>
        <p:txBody>
          <a:bodyPr wrap="square">
            <a:spAutoFit/>
          </a:bodyPr>
          <a:lstStyle/>
          <a:p>
            <a:pPr marL="342900" indent="-342900">
              <a:buClr>
                <a:srgbClr val="FFC000"/>
              </a:buClr>
              <a:buFont typeface="Wingdings" panose="05000000000000000000" pitchFamily="2" charset="2"/>
              <a:buChar char="v"/>
            </a:pPr>
            <a:r>
              <a:rPr lang="es-ES" sz="2000" dirty="0">
                <a:solidFill>
                  <a:schemeClr val="bg1"/>
                </a:solidFill>
              </a:rPr>
              <a:t>No produce tanta irritación, tiene poder antiséptico, actúa sobre las arrugas finas y tiene bajo riesgo de hiperpigmentación post- inflamatoria.</a:t>
            </a:r>
          </a:p>
          <a:p>
            <a:pPr marL="342900" indent="-342900">
              <a:buClr>
                <a:srgbClr val="FFC000"/>
              </a:buClr>
              <a:buFont typeface="Wingdings" panose="05000000000000000000" pitchFamily="2" charset="2"/>
              <a:buChar char="v"/>
            </a:pPr>
            <a:r>
              <a:rPr lang="es-ES" sz="2000" dirty="0">
                <a:solidFill>
                  <a:schemeClr val="bg1"/>
                </a:solidFill>
              </a:rPr>
              <a:t>Debido a su poder antiséptico se lo recomienda para el tratamiento del acné y de rosáceas.</a:t>
            </a:r>
          </a:p>
          <a:p>
            <a:pPr marL="342900" indent="-342900">
              <a:buClr>
                <a:srgbClr val="FFC000"/>
              </a:buClr>
              <a:buFont typeface="Wingdings" panose="05000000000000000000" pitchFamily="2" charset="2"/>
              <a:buChar char="v"/>
            </a:pPr>
            <a:r>
              <a:rPr lang="es-ES" sz="2000" dirty="0">
                <a:solidFill>
                  <a:schemeClr val="bg1"/>
                </a:solidFill>
              </a:rPr>
              <a:t>Es particularmente útil en las mujeres adultas que presentan simultáneamente acné y fotoenvejecimiento.</a:t>
            </a:r>
          </a:p>
          <a:p>
            <a:pPr marL="342900" indent="-342900">
              <a:buClr>
                <a:srgbClr val="FFC000"/>
              </a:buClr>
              <a:buFont typeface="Wingdings" panose="05000000000000000000" pitchFamily="2" charset="2"/>
              <a:buChar char="v"/>
            </a:pPr>
            <a:r>
              <a:rPr lang="es-ES" sz="2000" dirty="0">
                <a:solidFill>
                  <a:schemeClr val="bg1"/>
                </a:solidFill>
              </a:rPr>
              <a:t>Se usa también en hiperpigmentaciones, donde el ácido mandélico trabaja en la inhibición de la síntesis de melanina si como en la melanina ya depositada, ayudando a la remoción de pigmentos hipercrómicos.</a:t>
            </a:r>
          </a:p>
        </p:txBody>
      </p:sp>
      <p:pic>
        <p:nvPicPr>
          <p:cNvPr id="5" name="Imagen 4">
            <a:extLst>
              <a:ext uri="{FF2B5EF4-FFF2-40B4-BE49-F238E27FC236}">
                <a16:creationId xmlns:a16="http://schemas.microsoft.com/office/drawing/2014/main" id="{04733D3A-8566-D500-3BF4-0DB9BA941EA0}"/>
              </a:ext>
            </a:extLst>
          </p:cNvPr>
          <p:cNvPicPr>
            <a:picLocks noChangeAspect="1"/>
          </p:cNvPicPr>
          <p:nvPr/>
        </p:nvPicPr>
        <p:blipFill>
          <a:blip r:embed="rId2"/>
          <a:stretch>
            <a:fillRect/>
          </a:stretch>
        </p:blipFill>
        <p:spPr>
          <a:xfrm>
            <a:off x="7823200" y="2808100"/>
            <a:ext cx="3947884" cy="3055257"/>
          </a:xfrm>
          <a:prstGeom prst="rect">
            <a:avLst/>
          </a:prstGeom>
        </p:spPr>
      </p:pic>
    </p:spTree>
    <p:extLst>
      <p:ext uri="{BB962C8B-B14F-4D97-AF65-F5344CB8AC3E}">
        <p14:creationId xmlns:p14="http://schemas.microsoft.com/office/powerpoint/2010/main" val="34174350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D0370C2-8EED-9C17-6467-6D124793CB00}"/>
              </a:ext>
            </a:extLst>
          </p:cNvPr>
          <p:cNvSpPr txBox="1"/>
          <p:nvPr/>
        </p:nvSpPr>
        <p:spPr>
          <a:xfrm>
            <a:off x="1281567" y="2252905"/>
            <a:ext cx="9144000" cy="4093428"/>
          </a:xfrm>
          <a:prstGeom prst="rect">
            <a:avLst/>
          </a:prstGeom>
          <a:noFill/>
        </p:spPr>
        <p:txBody>
          <a:bodyPr wrap="square">
            <a:spAutoFit/>
          </a:bodyPr>
          <a:lstStyle/>
          <a:p>
            <a:r>
              <a:rPr lang="es-ES" sz="2000" dirty="0">
                <a:solidFill>
                  <a:srgbClr val="C00000"/>
                </a:solidFill>
              </a:rPr>
              <a:t>Eliminar el acné y las marcas de acné</a:t>
            </a:r>
            <a:r>
              <a:rPr lang="es-ES" sz="2000" dirty="0">
                <a:solidFill>
                  <a:schemeClr val="bg1"/>
                </a:solidFill>
              </a:rPr>
              <a:t>. Debido a su efecto bactericida, el ácido mandélico sirve para deshacerse de las molestas marcas dejadas por granos y puntos negros, así como para prevenir futuros brotes de acné.</a:t>
            </a:r>
          </a:p>
          <a:p>
            <a:endParaRPr lang="es-ES" sz="2000" dirty="0">
              <a:solidFill>
                <a:schemeClr val="bg1"/>
              </a:solidFill>
            </a:endParaRPr>
          </a:p>
          <a:p>
            <a:r>
              <a:rPr lang="es-ES" sz="2000" dirty="0">
                <a:solidFill>
                  <a:srgbClr val="C00000"/>
                </a:solidFill>
              </a:rPr>
              <a:t>Retrasar el envejecimiento</a:t>
            </a:r>
            <a:r>
              <a:rPr lang="es-ES" sz="2000" dirty="0">
                <a:solidFill>
                  <a:schemeClr val="bg1"/>
                </a:solidFill>
              </a:rPr>
              <a:t>. El ácido mandélico actúa en la estimulación celular, favoreciendo que la piel se renueve y conserve durante más tiempo su aspecto lozano y juvenil.</a:t>
            </a:r>
          </a:p>
          <a:p>
            <a:endParaRPr lang="es-ES" sz="2000" dirty="0">
              <a:solidFill>
                <a:schemeClr val="bg1"/>
              </a:solidFill>
            </a:endParaRPr>
          </a:p>
          <a:p>
            <a:r>
              <a:rPr lang="es-ES" sz="2000" dirty="0">
                <a:solidFill>
                  <a:srgbClr val="C00000"/>
                </a:solidFill>
              </a:rPr>
              <a:t>Aclara la piel</a:t>
            </a:r>
            <a:r>
              <a:rPr lang="es-ES" sz="2000" dirty="0">
                <a:solidFill>
                  <a:schemeClr val="bg1"/>
                </a:solidFill>
              </a:rPr>
              <a:t>. Debido a su efecto blanqueador, el ácido mandélico se utiliza para aclarar las manchas producidas por exceso de pigmentación.</a:t>
            </a:r>
          </a:p>
          <a:p>
            <a:endParaRPr lang="es-ES" sz="2000" dirty="0">
              <a:solidFill>
                <a:schemeClr val="bg1"/>
              </a:solidFill>
            </a:endParaRPr>
          </a:p>
          <a:p>
            <a:r>
              <a:rPr lang="es-ES" sz="2000" dirty="0">
                <a:solidFill>
                  <a:srgbClr val="C00000"/>
                </a:solidFill>
              </a:rPr>
              <a:t>Hidratante labial</a:t>
            </a:r>
            <a:r>
              <a:rPr lang="es-ES" sz="2000" dirty="0">
                <a:solidFill>
                  <a:schemeClr val="bg1"/>
                </a:solidFill>
              </a:rPr>
              <a:t>. Ayuda a prevenir y eliminar las molestas grietas en los labios.</a:t>
            </a:r>
          </a:p>
        </p:txBody>
      </p:sp>
      <p:sp>
        <p:nvSpPr>
          <p:cNvPr id="5" name="Título 1">
            <a:extLst>
              <a:ext uri="{FF2B5EF4-FFF2-40B4-BE49-F238E27FC236}">
                <a16:creationId xmlns:a16="http://schemas.microsoft.com/office/drawing/2014/main" id="{406B45DD-3EA6-C4E4-2F38-85E4684C7412}"/>
              </a:ext>
            </a:extLst>
          </p:cNvPr>
          <p:cNvSpPr>
            <a:spLocks noGrp="1"/>
          </p:cNvSpPr>
          <p:nvPr>
            <p:ph type="title"/>
          </p:nvPr>
        </p:nvSpPr>
        <p:spPr>
          <a:xfrm>
            <a:off x="681038" y="752475"/>
            <a:ext cx="9613900" cy="1081088"/>
          </a:xfrm>
        </p:spPr>
        <p:txBody>
          <a:bodyPr/>
          <a:lstStyle/>
          <a:p>
            <a:pPr algn="ctr"/>
            <a:r>
              <a:rPr lang="es-ES" dirty="0"/>
              <a:t>Propiedades</a:t>
            </a:r>
          </a:p>
        </p:txBody>
      </p:sp>
    </p:spTree>
    <p:extLst>
      <p:ext uri="{BB962C8B-B14F-4D97-AF65-F5344CB8AC3E}">
        <p14:creationId xmlns:p14="http://schemas.microsoft.com/office/powerpoint/2010/main" val="236400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69DBF6-4B37-D5FC-4F9F-2F8432375704}"/>
              </a:ext>
            </a:extLst>
          </p:cNvPr>
          <p:cNvSpPr>
            <a:spLocks noGrp="1"/>
          </p:cNvSpPr>
          <p:nvPr>
            <p:ph type="title"/>
          </p:nvPr>
        </p:nvSpPr>
        <p:spPr/>
        <p:txBody>
          <a:bodyPr/>
          <a:lstStyle/>
          <a:p>
            <a:pPr algn="ctr"/>
            <a:r>
              <a:rPr lang="es-ES" dirty="0"/>
              <a:t>¿Cuáles son los beneficios de un peeling químico facial?</a:t>
            </a:r>
          </a:p>
        </p:txBody>
      </p:sp>
      <p:pic>
        <p:nvPicPr>
          <p:cNvPr id="5" name="Imagen 4">
            <a:extLst>
              <a:ext uri="{FF2B5EF4-FFF2-40B4-BE49-F238E27FC236}">
                <a16:creationId xmlns:a16="http://schemas.microsoft.com/office/drawing/2014/main" id="{1E705431-8339-1E99-FA9E-772EEE8DF04B}"/>
              </a:ext>
            </a:extLst>
          </p:cNvPr>
          <p:cNvPicPr>
            <a:picLocks noChangeAspect="1"/>
          </p:cNvPicPr>
          <p:nvPr/>
        </p:nvPicPr>
        <p:blipFill>
          <a:blip r:embed="rId2"/>
          <a:stretch>
            <a:fillRect/>
          </a:stretch>
        </p:blipFill>
        <p:spPr>
          <a:xfrm>
            <a:off x="680321" y="2133600"/>
            <a:ext cx="2440250" cy="3810000"/>
          </a:xfrm>
          <a:prstGeom prst="rect">
            <a:avLst/>
          </a:prstGeom>
        </p:spPr>
      </p:pic>
      <p:sp>
        <p:nvSpPr>
          <p:cNvPr id="7" name="CuadroTexto 6">
            <a:extLst>
              <a:ext uri="{FF2B5EF4-FFF2-40B4-BE49-F238E27FC236}">
                <a16:creationId xmlns:a16="http://schemas.microsoft.com/office/drawing/2014/main" id="{1B3AD3CB-4124-685C-F289-5EA7ACD51132}"/>
              </a:ext>
            </a:extLst>
          </p:cNvPr>
          <p:cNvSpPr txBox="1"/>
          <p:nvPr/>
        </p:nvSpPr>
        <p:spPr>
          <a:xfrm>
            <a:off x="3309256" y="2435162"/>
            <a:ext cx="6850743" cy="3046988"/>
          </a:xfrm>
          <a:prstGeom prst="rect">
            <a:avLst/>
          </a:prstGeom>
          <a:noFill/>
        </p:spPr>
        <p:txBody>
          <a:bodyPr wrap="square">
            <a:spAutoFit/>
          </a:bodyPr>
          <a:lstStyle/>
          <a:p>
            <a:pPr marL="342900" indent="-342900">
              <a:buClr>
                <a:srgbClr val="FFC000"/>
              </a:buClr>
              <a:buFont typeface="Wingdings" panose="05000000000000000000" pitchFamily="2" charset="2"/>
              <a:buChar char="ü"/>
            </a:pPr>
            <a:r>
              <a:rPr lang="es-ES" sz="2400" dirty="0">
                <a:solidFill>
                  <a:schemeClr val="bg1"/>
                </a:solidFill>
              </a:rPr>
              <a:t>Reduce las arrugas y líneas de expresión</a:t>
            </a:r>
          </a:p>
          <a:p>
            <a:pPr marL="342900" indent="-342900">
              <a:buClr>
                <a:srgbClr val="FFC000"/>
              </a:buClr>
              <a:buFont typeface="Wingdings" panose="05000000000000000000" pitchFamily="2" charset="2"/>
              <a:buChar char="ü"/>
            </a:pPr>
            <a:r>
              <a:rPr lang="es-ES" sz="2400" dirty="0">
                <a:solidFill>
                  <a:schemeClr val="bg1"/>
                </a:solidFill>
              </a:rPr>
              <a:t>Corrige el daño solar</a:t>
            </a:r>
          </a:p>
          <a:p>
            <a:pPr marL="342900" indent="-342900">
              <a:buClr>
                <a:srgbClr val="FFC000"/>
              </a:buClr>
              <a:buFont typeface="Wingdings" panose="05000000000000000000" pitchFamily="2" charset="2"/>
              <a:buChar char="ü"/>
            </a:pPr>
            <a:r>
              <a:rPr lang="es-ES" sz="2400" dirty="0">
                <a:solidFill>
                  <a:schemeClr val="bg1"/>
                </a:solidFill>
              </a:rPr>
              <a:t>Mejora el acné</a:t>
            </a:r>
          </a:p>
          <a:p>
            <a:pPr marL="342900" indent="-342900">
              <a:buClr>
                <a:srgbClr val="FFC000"/>
              </a:buClr>
              <a:buFont typeface="Wingdings" panose="05000000000000000000" pitchFamily="2" charset="2"/>
              <a:buChar char="ü"/>
            </a:pPr>
            <a:r>
              <a:rPr lang="es-ES" sz="2400" dirty="0">
                <a:solidFill>
                  <a:schemeClr val="bg1"/>
                </a:solidFill>
              </a:rPr>
              <a:t>Disminuye la apariencia de las cicatrices</a:t>
            </a:r>
          </a:p>
          <a:p>
            <a:pPr marL="342900" indent="-342900">
              <a:buClr>
                <a:srgbClr val="FFC000"/>
              </a:buClr>
              <a:buFont typeface="Wingdings" panose="05000000000000000000" pitchFamily="2" charset="2"/>
              <a:buChar char="ü"/>
            </a:pPr>
            <a:r>
              <a:rPr lang="es-ES" sz="2400" dirty="0">
                <a:solidFill>
                  <a:schemeClr val="bg1"/>
                </a:solidFill>
              </a:rPr>
              <a:t>Combate problemas de pigmentación</a:t>
            </a:r>
          </a:p>
          <a:p>
            <a:pPr marL="342900" indent="-342900">
              <a:buClr>
                <a:srgbClr val="FFC000"/>
              </a:buClr>
              <a:buFont typeface="Wingdings" panose="05000000000000000000" pitchFamily="2" charset="2"/>
              <a:buChar char="ü"/>
            </a:pPr>
            <a:r>
              <a:rPr lang="es-ES" sz="2400" dirty="0">
                <a:solidFill>
                  <a:schemeClr val="bg1"/>
                </a:solidFill>
              </a:rPr>
              <a:t>Mejora la textura y el tono de la piel</a:t>
            </a:r>
          </a:p>
          <a:p>
            <a:pPr marL="342900" indent="-342900">
              <a:buClr>
                <a:srgbClr val="FFC000"/>
              </a:buClr>
              <a:buFont typeface="Wingdings" panose="05000000000000000000" pitchFamily="2" charset="2"/>
              <a:buChar char="ü"/>
            </a:pPr>
            <a:r>
              <a:rPr lang="es-ES" sz="2400" dirty="0">
                <a:solidFill>
                  <a:schemeClr val="bg1"/>
                </a:solidFill>
              </a:rPr>
              <a:t>Multiplica la efectividad de los productos de cuidado facial</a:t>
            </a:r>
          </a:p>
        </p:txBody>
      </p:sp>
    </p:spTree>
    <p:extLst>
      <p:ext uri="{BB962C8B-B14F-4D97-AF65-F5344CB8AC3E}">
        <p14:creationId xmlns:p14="http://schemas.microsoft.com/office/powerpoint/2010/main" val="1724712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AD921A-1730-6501-2D36-39910F456313}"/>
              </a:ext>
            </a:extLst>
          </p:cNvPr>
          <p:cNvSpPr>
            <a:spLocks noGrp="1"/>
          </p:cNvSpPr>
          <p:nvPr>
            <p:ph type="title"/>
          </p:nvPr>
        </p:nvSpPr>
        <p:spPr/>
        <p:txBody>
          <a:bodyPr>
            <a:normAutofit fontScale="90000"/>
          </a:bodyPr>
          <a:lstStyle/>
          <a:p>
            <a:r>
              <a:rPr lang="es-ES" dirty="0"/>
              <a:t>¿Cómo usar el ácido mandélico correctamente?</a:t>
            </a:r>
            <a:br>
              <a:rPr lang="es-ES" dirty="0"/>
            </a:br>
            <a:endParaRPr lang="es-ES" dirty="0"/>
          </a:p>
        </p:txBody>
      </p:sp>
      <p:sp>
        <p:nvSpPr>
          <p:cNvPr id="4" name="CuadroTexto 3">
            <a:extLst>
              <a:ext uri="{FF2B5EF4-FFF2-40B4-BE49-F238E27FC236}">
                <a16:creationId xmlns:a16="http://schemas.microsoft.com/office/drawing/2014/main" id="{A4B5563B-86D3-8699-6980-34082BC56DF0}"/>
              </a:ext>
            </a:extLst>
          </p:cNvPr>
          <p:cNvSpPr txBox="1"/>
          <p:nvPr/>
        </p:nvSpPr>
        <p:spPr>
          <a:xfrm>
            <a:off x="3439886" y="2471340"/>
            <a:ext cx="6854296" cy="3785652"/>
          </a:xfrm>
          <a:prstGeom prst="rect">
            <a:avLst/>
          </a:prstGeom>
          <a:noFill/>
        </p:spPr>
        <p:txBody>
          <a:bodyPr wrap="square">
            <a:spAutoFit/>
          </a:bodyPr>
          <a:lstStyle/>
          <a:p>
            <a:r>
              <a:rPr lang="es-ES" sz="2000" dirty="0">
                <a:solidFill>
                  <a:schemeClr val="bg1"/>
                </a:solidFill>
              </a:rPr>
              <a:t>El ácido mandélico es más suave que otros alfa hidroxiácidos muy conocidos, como el ácido glicólico, por lo que está indicado incluso para pieles sensibles. No obstante, debemos usarlo siempre con cuidado y con moderación. Es importante seguir las indicaciones del prospecto en cuanto a posología y forma de aplicación, así como los consejos del dermatólogo o del farmacéutico.</a:t>
            </a:r>
          </a:p>
          <a:p>
            <a:endParaRPr lang="es-ES" sz="2000" dirty="0">
              <a:solidFill>
                <a:schemeClr val="bg1"/>
              </a:solidFill>
            </a:endParaRPr>
          </a:p>
          <a:p>
            <a:r>
              <a:rPr lang="es-ES" sz="2000" dirty="0">
                <a:solidFill>
                  <a:schemeClr val="bg1"/>
                </a:solidFill>
              </a:rPr>
              <a:t>Es importante usar siempre protección solar mientras dure el tratamiento de ácido mandélico y conocer sus contraindicaciones.</a:t>
            </a:r>
          </a:p>
        </p:txBody>
      </p:sp>
      <p:pic>
        <p:nvPicPr>
          <p:cNvPr id="3" name="Imagen 2">
            <a:extLst>
              <a:ext uri="{FF2B5EF4-FFF2-40B4-BE49-F238E27FC236}">
                <a16:creationId xmlns:a16="http://schemas.microsoft.com/office/drawing/2014/main" id="{09DBC6C4-E3FE-4BC1-5152-D40633C00427}"/>
              </a:ext>
            </a:extLst>
          </p:cNvPr>
          <p:cNvPicPr>
            <a:picLocks noChangeAspect="1"/>
          </p:cNvPicPr>
          <p:nvPr/>
        </p:nvPicPr>
        <p:blipFill>
          <a:blip r:embed="rId2"/>
          <a:stretch>
            <a:fillRect/>
          </a:stretch>
        </p:blipFill>
        <p:spPr>
          <a:xfrm>
            <a:off x="699464" y="2649666"/>
            <a:ext cx="2396708" cy="3429000"/>
          </a:xfrm>
          <a:prstGeom prst="rect">
            <a:avLst/>
          </a:prstGeom>
        </p:spPr>
      </p:pic>
    </p:spTree>
    <p:extLst>
      <p:ext uri="{BB962C8B-B14F-4D97-AF65-F5344CB8AC3E}">
        <p14:creationId xmlns:p14="http://schemas.microsoft.com/office/powerpoint/2010/main" val="42752821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D9E71-42DB-C00A-01D9-9E7085A98539}"/>
              </a:ext>
            </a:extLst>
          </p:cNvPr>
          <p:cNvSpPr>
            <a:spLocks noGrp="1"/>
          </p:cNvSpPr>
          <p:nvPr>
            <p:ph type="title"/>
          </p:nvPr>
        </p:nvSpPr>
        <p:spPr/>
        <p:txBody>
          <a:bodyPr/>
          <a:lstStyle/>
          <a:p>
            <a:pPr algn="ctr"/>
            <a:r>
              <a:rPr lang="es-ES" dirty="0"/>
              <a:t>¿Cómo aplicarlo?</a:t>
            </a:r>
            <a:br>
              <a:rPr lang="es-ES" dirty="0"/>
            </a:br>
            <a:endParaRPr lang="es-ES" dirty="0"/>
          </a:p>
        </p:txBody>
      </p:sp>
      <p:sp>
        <p:nvSpPr>
          <p:cNvPr id="4" name="CuadroTexto 3">
            <a:extLst>
              <a:ext uri="{FF2B5EF4-FFF2-40B4-BE49-F238E27FC236}">
                <a16:creationId xmlns:a16="http://schemas.microsoft.com/office/drawing/2014/main" id="{6382841B-D86C-42D2-898D-772B04D278C4}"/>
              </a:ext>
            </a:extLst>
          </p:cNvPr>
          <p:cNvSpPr txBox="1"/>
          <p:nvPr/>
        </p:nvSpPr>
        <p:spPr>
          <a:xfrm>
            <a:off x="4034971" y="2467429"/>
            <a:ext cx="6444343" cy="3785652"/>
          </a:xfrm>
          <a:prstGeom prst="rect">
            <a:avLst/>
          </a:prstGeom>
          <a:noFill/>
        </p:spPr>
        <p:txBody>
          <a:bodyPr wrap="square">
            <a:spAutoFit/>
          </a:bodyPr>
          <a:lstStyle/>
          <a:p>
            <a:r>
              <a:rPr lang="es-ES" sz="2000" dirty="0">
                <a:solidFill>
                  <a:schemeClr val="bg1"/>
                </a:solidFill>
              </a:rPr>
              <a:t>Al igual que el resto de alfa hidroxiácidos, el ácido mandélico debe aplicarse por la noche. Es conveniente lavar y secar bien la zona de aplicación (generalmente cara, cuello y escote) antes de aplicarlo</a:t>
            </a:r>
          </a:p>
          <a:p>
            <a:endParaRPr lang="es-ES" sz="2000" dirty="0">
              <a:solidFill>
                <a:schemeClr val="bg1"/>
              </a:solidFill>
            </a:endParaRPr>
          </a:p>
          <a:p>
            <a:r>
              <a:rPr lang="es-ES" sz="2000" dirty="0">
                <a:solidFill>
                  <a:schemeClr val="bg1"/>
                </a:solidFill>
              </a:rPr>
              <a:t>Es fundamental protegerse del sol mientras nos estemos tratando con ácido mandélico, ya que de lo contrario podría tener el efecto contrario y provocar la aparición de manchas. Se recomienda usar un protector solar de pantalla total en la zona de tratamiento.</a:t>
            </a:r>
          </a:p>
        </p:txBody>
      </p:sp>
      <p:pic>
        <p:nvPicPr>
          <p:cNvPr id="3" name="Imagen 2">
            <a:extLst>
              <a:ext uri="{FF2B5EF4-FFF2-40B4-BE49-F238E27FC236}">
                <a16:creationId xmlns:a16="http://schemas.microsoft.com/office/drawing/2014/main" id="{21ABA57E-26D2-DF6B-5F05-C02D4D12ABB7}"/>
              </a:ext>
            </a:extLst>
          </p:cNvPr>
          <p:cNvPicPr>
            <a:picLocks noChangeAspect="1"/>
          </p:cNvPicPr>
          <p:nvPr/>
        </p:nvPicPr>
        <p:blipFill rotWithShape="1">
          <a:blip r:embed="rId2"/>
          <a:srcRect l="7096" t="6561" r="22926" b="6032"/>
          <a:stretch/>
        </p:blipFill>
        <p:spPr>
          <a:xfrm>
            <a:off x="522516" y="2467429"/>
            <a:ext cx="3280228" cy="3637343"/>
          </a:xfrm>
          <a:prstGeom prst="rect">
            <a:avLst/>
          </a:prstGeom>
        </p:spPr>
      </p:pic>
    </p:spTree>
    <p:extLst>
      <p:ext uri="{BB962C8B-B14F-4D97-AF65-F5344CB8AC3E}">
        <p14:creationId xmlns:p14="http://schemas.microsoft.com/office/powerpoint/2010/main" val="3242998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2C0F95-5B93-EDCC-3007-65CEC4AA2455}"/>
              </a:ext>
            </a:extLst>
          </p:cNvPr>
          <p:cNvSpPr>
            <a:spLocks noGrp="1"/>
          </p:cNvSpPr>
          <p:nvPr>
            <p:ph type="title"/>
          </p:nvPr>
        </p:nvSpPr>
        <p:spPr/>
        <p:txBody>
          <a:bodyPr/>
          <a:lstStyle/>
          <a:p>
            <a:r>
              <a:rPr lang="es-ES" dirty="0"/>
              <a:t>¿Cuándo hay que aplicar el ácido mandélico?</a:t>
            </a:r>
            <a:br>
              <a:rPr lang="es-ES" dirty="0"/>
            </a:br>
            <a:endParaRPr lang="es-ES" dirty="0"/>
          </a:p>
        </p:txBody>
      </p:sp>
      <p:sp>
        <p:nvSpPr>
          <p:cNvPr id="4" name="CuadroTexto 3">
            <a:extLst>
              <a:ext uri="{FF2B5EF4-FFF2-40B4-BE49-F238E27FC236}">
                <a16:creationId xmlns:a16="http://schemas.microsoft.com/office/drawing/2014/main" id="{329BE1E8-3A2C-B8EB-8116-4D3466426A97}"/>
              </a:ext>
            </a:extLst>
          </p:cNvPr>
          <p:cNvSpPr txBox="1"/>
          <p:nvPr/>
        </p:nvSpPr>
        <p:spPr>
          <a:xfrm>
            <a:off x="3367314" y="2674892"/>
            <a:ext cx="6926868" cy="2862322"/>
          </a:xfrm>
          <a:prstGeom prst="rect">
            <a:avLst/>
          </a:prstGeom>
          <a:noFill/>
        </p:spPr>
        <p:txBody>
          <a:bodyPr wrap="square">
            <a:spAutoFit/>
          </a:bodyPr>
          <a:lstStyle/>
          <a:p>
            <a:r>
              <a:rPr lang="es-ES" sz="2000" dirty="0">
                <a:solidFill>
                  <a:schemeClr val="bg1"/>
                </a:solidFill>
              </a:rPr>
              <a:t>Hay que seguir siempre las recomendaciones de los profesionales y las indicaciones de los fabricantes. Generalmente, se suele aplicar el ácido mandélicocada dos o tres días o incluso todos los días, en función del grado de concentración del activo, de las necesidades específicas y del tipo de tratamiento.</a:t>
            </a:r>
          </a:p>
          <a:p>
            <a:endParaRPr lang="es-ES" sz="2000" dirty="0">
              <a:solidFill>
                <a:schemeClr val="bg1"/>
              </a:solidFill>
            </a:endParaRPr>
          </a:p>
          <a:p>
            <a:r>
              <a:rPr lang="es-ES" sz="2000" dirty="0">
                <a:solidFill>
                  <a:schemeClr val="bg1"/>
                </a:solidFill>
              </a:rPr>
              <a:t>Lo habitual es que los tratamientos específicos con ácido mandélico tengan una duración aproximada de un mes.</a:t>
            </a:r>
          </a:p>
        </p:txBody>
      </p:sp>
      <p:pic>
        <p:nvPicPr>
          <p:cNvPr id="3" name="Imagen 2">
            <a:extLst>
              <a:ext uri="{FF2B5EF4-FFF2-40B4-BE49-F238E27FC236}">
                <a16:creationId xmlns:a16="http://schemas.microsoft.com/office/drawing/2014/main" id="{2D614C60-F4C8-351B-CC85-45A83AB0611C}"/>
              </a:ext>
            </a:extLst>
          </p:cNvPr>
          <p:cNvPicPr>
            <a:picLocks noChangeAspect="1"/>
          </p:cNvPicPr>
          <p:nvPr/>
        </p:nvPicPr>
        <p:blipFill>
          <a:blip r:embed="rId2"/>
          <a:stretch>
            <a:fillRect/>
          </a:stretch>
        </p:blipFill>
        <p:spPr>
          <a:xfrm>
            <a:off x="680321" y="2828781"/>
            <a:ext cx="2286000" cy="2554545"/>
          </a:xfrm>
          <a:prstGeom prst="rect">
            <a:avLst/>
          </a:prstGeom>
        </p:spPr>
      </p:pic>
    </p:spTree>
    <p:extLst>
      <p:ext uri="{BB962C8B-B14F-4D97-AF65-F5344CB8AC3E}">
        <p14:creationId xmlns:p14="http://schemas.microsoft.com/office/powerpoint/2010/main" val="3404649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4FE17B-A34C-B253-D3F3-392D68B8039A}"/>
              </a:ext>
            </a:extLst>
          </p:cNvPr>
          <p:cNvSpPr>
            <a:spLocks noGrp="1"/>
          </p:cNvSpPr>
          <p:nvPr>
            <p:ph type="title"/>
          </p:nvPr>
        </p:nvSpPr>
        <p:spPr/>
        <p:txBody>
          <a:bodyPr/>
          <a:lstStyle/>
          <a:p>
            <a:pPr algn="ctr"/>
            <a:r>
              <a:rPr lang="es-ES" dirty="0"/>
              <a:t>Contraindicaciones</a:t>
            </a:r>
            <a:br>
              <a:rPr lang="es-ES" dirty="0"/>
            </a:br>
            <a:endParaRPr lang="es-ES" dirty="0"/>
          </a:p>
        </p:txBody>
      </p:sp>
      <p:sp>
        <p:nvSpPr>
          <p:cNvPr id="4" name="CuadroTexto 3">
            <a:extLst>
              <a:ext uri="{FF2B5EF4-FFF2-40B4-BE49-F238E27FC236}">
                <a16:creationId xmlns:a16="http://schemas.microsoft.com/office/drawing/2014/main" id="{A7288496-3465-C525-359B-6F79D3B8B63A}"/>
              </a:ext>
            </a:extLst>
          </p:cNvPr>
          <p:cNvSpPr txBox="1"/>
          <p:nvPr/>
        </p:nvSpPr>
        <p:spPr>
          <a:xfrm>
            <a:off x="3308350" y="2211538"/>
            <a:ext cx="7416800" cy="4093428"/>
          </a:xfrm>
          <a:prstGeom prst="rect">
            <a:avLst/>
          </a:prstGeom>
          <a:noFill/>
        </p:spPr>
        <p:txBody>
          <a:bodyPr wrap="square">
            <a:spAutoFit/>
          </a:bodyPr>
          <a:lstStyle/>
          <a:p>
            <a:r>
              <a:rPr lang="es-ES" sz="2000" dirty="0">
                <a:solidFill>
                  <a:schemeClr val="bg1"/>
                </a:solidFill>
              </a:rPr>
              <a:t>Aunque es más suave que otros ácidos y pueden usarlo incluso pieles sensibles, el ácido mandélico puede provocar reacciones alérgicas, como picor y enrojecimiento. En tal caso, se debe frenar el tratamiento y consultarlo siempre con el dermatólogo. Se recomienda probarlo en una zona pequeña de la piel del brazo o de la mano antes de aplicárselo en la cara.</a:t>
            </a:r>
          </a:p>
          <a:p>
            <a:endParaRPr lang="es-ES" sz="2000" dirty="0">
              <a:solidFill>
                <a:schemeClr val="bg1"/>
              </a:solidFill>
            </a:endParaRPr>
          </a:p>
          <a:p>
            <a:r>
              <a:rPr lang="es-ES" sz="2000" dirty="0">
                <a:solidFill>
                  <a:schemeClr val="bg1"/>
                </a:solidFill>
              </a:rPr>
              <a:t>Las mujeres embarazadas o durante la lactancia deben consultar con su médico antes de iniciar un tratamiento con ácido mandélico.</a:t>
            </a:r>
          </a:p>
          <a:p>
            <a:endParaRPr lang="es-ES" sz="2000" dirty="0">
              <a:solidFill>
                <a:schemeClr val="bg1"/>
              </a:solidFill>
            </a:endParaRPr>
          </a:p>
          <a:p>
            <a:r>
              <a:rPr lang="es-ES" sz="2000" dirty="0">
                <a:solidFill>
                  <a:schemeClr val="bg1"/>
                </a:solidFill>
              </a:rPr>
              <a:t>Es importante recordar la necesidad de aplicarse siempre un protector solar con un elevado SPF.</a:t>
            </a:r>
          </a:p>
        </p:txBody>
      </p:sp>
      <p:pic>
        <p:nvPicPr>
          <p:cNvPr id="3" name="Imagen 2">
            <a:extLst>
              <a:ext uri="{FF2B5EF4-FFF2-40B4-BE49-F238E27FC236}">
                <a16:creationId xmlns:a16="http://schemas.microsoft.com/office/drawing/2014/main" id="{8576480E-979E-555D-581B-771F4EB9F070}"/>
              </a:ext>
            </a:extLst>
          </p:cNvPr>
          <p:cNvPicPr>
            <a:picLocks noChangeAspect="1"/>
          </p:cNvPicPr>
          <p:nvPr/>
        </p:nvPicPr>
        <p:blipFill>
          <a:blip r:embed="rId2"/>
          <a:stretch>
            <a:fillRect/>
          </a:stretch>
        </p:blipFill>
        <p:spPr>
          <a:xfrm>
            <a:off x="262164" y="2829502"/>
            <a:ext cx="3046186" cy="2857500"/>
          </a:xfrm>
          <a:prstGeom prst="rect">
            <a:avLst/>
          </a:prstGeom>
        </p:spPr>
      </p:pic>
    </p:spTree>
    <p:extLst>
      <p:ext uri="{BB962C8B-B14F-4D97-AF65-F5344CB8AC3E}">
        <p14:creationId xmlns:p14="http://schemas.microsoft.com/office/powerpoint/2010/main" val="2390175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6AD56-0E46-54A5-41FF-F8916C3A0701}"/>
              </a:ext>
            </a:extLst>
          </p:cNvPr>
          <p:cNvSpPr>
            <a:spLocks noGrp="1"/>
          </p:cNvSpPr>
          <p:nvPr>
            <p:ph type="title"/>
          </p:nvPr>
        </p:nvSpPr>
        <p:spPr/>
        <p:txBody>
          <a:bodyPr/>
          <a:lstStyle/>
          <a:p>
            <a:pPr algn="ctr"/>
            <a:r>
              <a:rPr lang="pt-BR" dirty="0"/>
              <a:t>Peeling Ácido Ascórbico (Ácido Cítrico o Vitamina C)</a:t>
            </a:r>
            <a:r>
              <a:rPr lang="es-ES" dirty="0"/>
              <a:t> </a:t>
            </a:r>
          </a:p>
        </p:txBody>
      </p:sp>
      <p:sp>
        <p:nvSpPr>
          <p:cNvPr id="5" name="CuadroTexto 4">
            <a:extLst>
              <a:ext uri="{FF2B5EF4-FFF2-40B4-BE49-F238E27FC236}">
                <a16:creationId xmlns:a16="http://schemas.microsoft.com/office/drawing/2014/main" id="{37EFFF34-46D6-6362-B057-629F9CF85FD2}"/>
              </a:ext>
            </a:extLst>
          </p:cNvPr>
          <p:cNvSpPr txBox="1"/>
          <p:nvPr/>
        </p:nvSpPr>
        <p:spPr>
          <a:xfrm>
            <a:off x="3433072" y="2638519"/>
            <a:ext cx="7038687" cy="3170099"/>
          </a:xfrm>
          <a:prstGeom prst="rect">
            <a:avLst/>
          </a:prstGeom>
          <a:noFill/>
        </p:spPr>
        <p:txBody>
          <a:bodyPr wrap="square">
            <a:spAutoFit/>
          </a:bodyPr>
          <a:lstStyle/>
          <a:p>
            <a:r>
              <a:rPr lang="es-ES" sz="2000" dirty="0">
                <a:solidFill>
                  <a:schemeClr val="bg1"/>
                </a:solidFill>
              </a:rPr>
              <a:t>Derivado de las frutas, especialmente de los cítricos, es de los ácidos más utilizados en la cosmética en concentraciones entre 2-20% con un pH de 3.0. Su uso en peelings suele ser siempre acompañando a otros ácidos en fórmulas mixtas.</a:t>
            </a:r>
          </a:p>
          <a:p>
            <a:r>
              <a:rPr lang="es-ES" sz="2000" dirty="0">
                <a:solidFill>
                  <a:schemeClr val="bg1"/>
                </a:solidFill>
              </a:rPr>
              <a:t>El ácido cítrico es un importante antioxidante y actúa en la piel mejorando la calidad de las fibras elásticas, aumenta la densidad de unión entre las moléculas de agua y las de GAGS. - Revierte los signos producidos por el fotoenvejecimiento al aumentar la síntesis de colágeno.</a:t>
            </a:r>
          </a:p>
        </p:txBody>
      </p:sp>
      <p:sp>
        <p:nvSpPr>
          <p:cNvPr id="7" name="CuadroTexto 6">
            <a:extLst>
              <a:ext uri="{FF2B5EF4-FFF2-40B4-BE49-F238E27FC236}">
                <a16:creationId xmlns:a16="http://schemas.microsoft.com/office/drawing/2014/main" id="{2D916984-AF1C-7095-2504-CC3897997103}"/>
              </a:ext>
            </a:extLst>
          </p:cNvPr>
          <p:cNvSpPr txBox="1"/>
          <p:nvPr/>
        </p:nvSpPr>
        <p:spPr>
          <a:xfrm>
            <a:off x="1086157" y="6330246"/>
            <a:ext cx="11105843" cy="307777"/>
          </a:xfrm>
          <a:prstGeom prst="rect">
            <a:avLst/>
          </a:prstGeom>
          <a:noFill/>
        </p:spPr>
        <p:txBody>
          <a:bodyPr wrap="square">
            <a:spAutoFit/>
          </a:bodyPr>
          <a:lstStyle/>
          <a:p>
            <a:r>
              <a:rPr lang="es-ES" sz="1400" dirty="0">
                <a:solidFill>
                  <a:srgbClr val="C00000"/>
                </a:solidFill>
              </a:rPr>
              <a:t>Los </a:t>
            </a:r>
            <a:r>
              <a:rPr lang="es-ES" sz="1400" dirty="0" err="1">
                <a:solidFill>
                  <a:srgbClr val="C00000"/>
                </a:solidFill>
              </a:rPr>
              <a:t>GAGs</a:t>
            </a:r>
            <a:r>
              <a:rPr lang="es-ES" sz="1400" dirty="0">
                <a:solidFill>
                  <a:srgbClr val="C00000"/>
                </a:solidFill>
              </a:rPr>
              <a:t> </a:t>
            </a:r>
            <a:r>
              <a:rPr lang="es-ES" sz="1400" dirty="0"/>
              <a:t>son polisacáridos lineales que mantienen unidas las células a los tejidos y las fibras de colágeno y elastina entre sí</a:t>
            </a:r>
          </a:p>
        </p:txBody>
      </p:sp>
      <p:pic>
        <p:nvPicPr>
          <p:cNvPr id="8" name="Imagen 7">
            <a:extLst>
              <a:ext uri="{FF2B5EF4-FFF2-40B4-BE49-F238E27FC236}">
                <a16:creationId xmlns:a16="http://schemas.microsoft.com/office/drawing/2014/main" id="{2BBCBAE4-D1C5-B490-CF35-C9A5BAD894D7}"/>
              </a:ext>
            </a:extLst>
          </p:cNvPr>
          <p:cNvPicPr>
            <a:picLocks noChangeAspect="1"/>
          </p:cNvPicPr>
          <p:nvPr/>
        </p:nvPicPr>
        <p:blipFill>
          <a:blip r:embed="rId2"/>
          <a:stretch>
            <a:fillRect/>
          </a:stretch>
        </p:blipFill>
        <p:spPr>
          <a:xfrm>
            <a:off x="446390" y="2759445"/>
            <a:ext cx="2857500" cy="2928246"/>
          </a:xfrm>
          <a:prstGeom prst="rect">
            <a:avLst/>
          </a:prstGeom>
        </p:spPr>
      </p:pic>
    </p:spTree>
    <p:extLst>
      <p:ext uri="{BB962C8B-B14F-4D97-AF65-F5344CB8AC3E}">
        <p14:creationId xmlns:p14="http://schemas.microsoft.com/office/powerpoint/2010/main" val="4278094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280C6F5-39EA-377A-2925-276E29EB0A3B}"/>
              </a:ext>
            </a:extLst>
          </p:cNvPr>
          <p:cNvSpPr txBox="1">
            <a:spLocks noGrp="1"/>
          </p:cNvSpPr>
          <p:nvPr>
            <p:ph type="title"/>
          </p:nvPr>
        </p:nvSpPr>
        <p:spPr>
          <a:xfrm>
            <a:off x="681038" y="997553"/>
            <a:ext cx="9613900" cy="590931"/>
          </a:xfrm>
          <a:prstGeom prst="rect">
            <a:avLst/>
          </a:prstGeom>
          <a:noFill/>
        </p:spPr>
        <p:txBody>
          <a:bodyPr wrap="square">
            <a:spAutoFit/>
          </a:bodyPr>
          <a:lstStyle/>
          <a:p>
            <a:pPr algn="ctr"/>
            <a:r>
              <a:rPr lang="es-ES" dirty="0"/>
              <a:t>Ácido láctico</a:t>
            </a:r>
          </a:p>
        </p:txBody>
      </p:sp>
      <p:sp>
        <p:nvSpPr>
          <p:cNvPr id="7" name="CuadroTexto 6">
            <a:extLst>
              <a:ext uri="{FF2B5EF4-FFF2-40B4-BE49-F238E27FC236}">
                <a16:creationId xmlns:a16="http://schemas.microsoft.com/office/drawing/2014/main" id="{9ACA78B2-6677-5495-4FDC-0E731313C066}"/>
              </a:ext>
            </a:extLst>
          </p:cNvPr>
          <p:cNvSpPr txBox="1"/>
          <p:nvPr/>
        </p:nvSpPr>
        <p:spPr>
          <a:xfrm>
            <a:off x="3599543" y="2628037"/>
            <a:ext cx="6096000" cy="3046988"/>
          </a:xfrm>
          <a:prstGeom prst="rect">
            <a:avLst/>
          </a:prstGeom>
          <a:noFill/>
        </p:spPr>
        <p:txBody>
          <a:bodyPr wrap="square">
            <a:spAutoFit/>
          </a:bodyPr>
          <a:lstStyle/>
          <a:p>
            <a:r>
              <a:rPr lang="es-ES" sz="2400" dirty="0">
                <a:solidFill>
                  <a:schemeClr val="bg1"/>
                </a:solidFill>
              </a:rPr>
              <a:t>El ácido láctico es un alfahidroxiácidos cuyo mecanismo de acción es similar al ácido glicólico ya que produce la rotura de los desmosomas entre cornecitos e induce descamación y dispersión de melanina. Además, incrementa la síntesis de colágeno y glucosaminoglicanos e inhibe la tirosinasa</a:t>
            </a:r>
          </a:p>
        </p:txBody>
      </p:sp>
      <p:pic>
        <p:nvPicPr>
          <p:cNvPr id="2" name="Imagen 1">
            <a:extLst>
              <a:ext uri="{FF2B5EF4-FFF2-40B4-BE49-F238E27FC236}">
                <a16:creationId xmlns:a16="http://schemas.microsoft.com/office/drawing/2014/main" id="{6E6AAD63-061B-0766-1D09-5530901F152B}"/>
              </a:ext>
            </a:extLst>
          </p:cNvPr>
          <p:cNvPicPr>
            <a:picLocks noChangeAspect="1"/>
          </p:cNvPicPr>
          <p:nvPr/>
        </p:nvPicPr>
        <p:blipFill>
          <a:blip r:embed="rId2"/>
          <a:stretch>
            <a:fillRect/>
          </a:stretch>
        </p:blipFill>
        <p:spPr>
          <a:xfrm>
            <a:off x="0" y="2235199"/>
            <a:ext cx="4350559" cy="4283791"/>
          </a:xfrm>
          <a:prstGeom prst="rect">
            <a:avLst/>
          </a:prstGeom>
        </p:spPr>
      </p:pic>
    </p:spTree>
    <p:extLst>
      <p:ext uri="{BB962C8B-B14F-4D97-AF65-F5344CB8AC3E}">
        <p14:creationId xmlns:p14="http://schemas.microsoft.com/office/powerpoint/2010/main" val="2068237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B22F487-65CA-B929-FE6C-8EABEF45CB9E}"/>
              </a:ext>
            </a:extLst>
          </p:cNvPr>
          <p:cNvPicPr>
            <a:picLocks noChangeAspect="1"/>
          </p:cNvPicPr>
          <p:nvPr/>
        </p:nvPicPr>
        <p:blipFill>
          <a:blip r:embed="rId2"/>
          <a:stretch>
            <a:fillRect/>
          </a:stretch>
        </p:blipFill>
        <p:spPr>
          <a:xfrm>
            <a:off x="377371" y="2055842"/>
            <a:ext cx="2583543" cy="4602886"/>
          </a:xfrm>
          <a:prstGeom prst="rect">
            <a:avLst/>
          </a:prstGeom>
        </p:spPr>
      </p:pic>
      <p:sp>
        <p:nvSpPr>
          <p:cNvPr id="2" name="Título 1">
            <a:extLst>
              <a:ext uri="{FF2B5EF4-FFF2-40B4-BE49-F238E27FC236}">
                <a16:creationId xmlns:a16="http://schemas.microsoft.com/office/drawing/2014/main" id="{2CC212BD-77E4-BEAA-AD9E-0CA1770FCFC2}"/>
              </a:ext>
            </a:extLst>
          </p:cNvPr>
          <p:cNvSpPr>
            <a:spLocks noGrp="1"/>
          </p:cNvSpPr>
          <p:nvPr>
            <p:ph type="title"/>
          </p:nvPr>
        </p:nvSpPr>
        <p:spPr/>
        <p:txBody>
          <a:bodyPr/>
          <a:lstStyle/>
          <a:p>
            <a:r>
              <a:rPr lang="es-ES" dirty="0"/>
              <a:t>Beneficios del ácido láctico en la piel</a:t>
            </a:r>
          </a:p>
        </p:txBody>
      </p:sp>
      <p:sp>
        <p:nvSpPr>
          <p:cNvPr id="7" name="CuadroTexto 6">
            <a:extLst>
              <a:ext uri="{FF2B5EF4-FFF2-40B4-BE49-F238E27FC236}">
                <a16:creationId xmlns:a16="http://schemas.microsoft.com/office/drawing/2014/main" id="{A2E5ECF8-C26C-066A-32C2-2DDAA5FEA3BE}"/>
              </a:ext>
            </a:extLst>
          </p:cNvPr>
          <p:cNvSpPr txBox="1"/>
          <p:nvPr/>
        </p:nvSpPr>
        <p:spPr>
          <a:xfrm>
            <a:off x="3167667" y="1972016"/>
            <a:ext cx="8646962" cy="4770537"/>
          </a:xfrm>
          <a:prstGeom prst="rect">
            <a:avLst/>
          </a:prstGeom>
          <a:noFill/>
        </p:spPr>
        <p:txBody>
          <a:bodyPr wrap="square">
            <a:spAutoFit/>
          </a:bodyPr>
          <a:lstStyle/>
          <a:p>
            <a:r>
              <a:rPr lang="es-ES" sz="1600" dirty="0">
                <a:solidFill>
                  <a:schemeClr val="bg1"/>
                </a:solidFill>
              </a:rPr>
              <a:t>Son muchas las formas en que este peeling ayuda a regenerar e hidratar la piel, no en vano es considerado uno de los mejores para rejuvenecer y recuperar el tejido. Entre los principales beneficios de este tratamiento debemos resaltar los siguientes:</a:t>
            </a:r>
          </a:p>
          <a:p>
            <a:r>
              <a:rPr lang="es-ES" sz="1600" dirty="0">
                <a:solidFill>
                  <a:srgbClr val="C00000"/>
                </a:solidFill>
              </a:rPr>
              <a:t>Activa la regeneración celular</a:t>
            </a:r>
            <a:r>
              <a:rPr lang="es-ES" sz="1600" dirty="0">
                <a:solidFill>
                  <a:schemeClr val="bg1"/>
                </a:solidFill>
              </a:rPr>
              <a:t>, el peeling facial con ácido láctico ayuda a eliminar enrojecimientos y manchas sutiles en la piel.</a:t>
            </a:r>
          </a:p>
          <a:p>
            <a:r>
              <a:rPr lang="es-ES" sz="1600" dirty="0">
                <a:solidFill>
                  <a:srgbClr val="C00000"/>
                </a:solidFill>
              </a:rPr>
              <a:t>Limpia la piel de forma más profunda</a:t>
            </a:r>
            <a:r>
              <a:rPr lang="es-ES" sz="1600" dirty="0">
                <a:solidFill>
                  <a:schemeClr val="bg1"/>
                </a:solidFill>
              </a:rPr>
              <a:t>, permitiendo eliminar las impurezas y sebo que se encuentran dentro de los poros.</a:t>
            </a:r>
          </a:p>
          <a:p>
            <a:r>
              <a:rPr lang="es-ES" sz="1600" dirty="0">
                <a:solidFill>
                  <a:srgbClr val="C00000"/>
                </a:solidFill>
              </a:rPr>
              <a:t>Reduce el tamaño de los poros abiertos</a:t>
            </a:r>
            <a:r>
              <a:rPr lang="es-ES" sz="1600" dirty="0">
                <a:solidFill>
                  <a:schemeClr val="bg1"/>
                </a:solidFill>
              </a:rPr>
              <a:t>, lo cual ayuda a mejorar considerablemente el aspecto rojizo de la tez.</a:t>
            </a:r>
          </a:p>
          <a:p>
            <a:r>
              <a:rPr lang="es-ES" sz="1600" dirty="0">
                <a:solidFill>
                  <a:srgbClr val="C00000"/>
                </a:solidFill>
              </a:rPr>
              <a:t>Por ser emoliente y calmante </a:t>
            </a:r>
            <a:r>
              <a:rPr lang="es-ES" sz="1600" dirty="0">
                <a:solidFill>
                  <a:schemeClr val="bg1"/>
                </a:solidFill>
              </a:rPr>
              <a:t>ayuda a mejorar los síntomas de enfermedades irritantes y descamativas como la psoriasis y la rosácea.</a:t>
            </a:r>
          </a:p>
          <a:p>
            <a:r>
              <a:rPr lang="es-ES" sz="1600" dirty="0">
                <a:solidFill>
                  <a:srgbClr val="C00000"/>
                </a:solidFill>
              </a:rPr>
              <a:t>Estimula la producción de nuevas fibras de colágeno y elastina</a:t>
            </a:r>
            <a:r>
              <a:rPr lang="es-ES" sz="1600" dirty="0">
                <a:solidFill>
                  <a:schemeClr val="bg1"/>
                </a:solidFill>
              </a:rPr>
              <a:t>, lo cual mejora la firmeza y tono de la piel.</a:t>
            </a:r>
          </a:p>
          <a:p>
            <a:r>
              <a:rPr lang="es-ES" sz="1600" dirty="0">
                <a:solidFill>
                  <a:srgbClr val="C00000"/>
                </a:solidFill>
              </a:rPr>
              <a:t>Corrige el pH de la piel</a:t>
            </a:r>
            <a:r>
              <a:rPr lang="es-ES" sz="1600" dirty="0"/>
              <a:t>.</a:t>
            </a:r>
          </a:p>
          <a:p>
            <a:r>
              <a:rPr lang="es-ES" sz="1600" dirty="0">
                <a:solidFill>
                  <a:srgbClr val="C00000"/>
                </a:solidFill>
              </a:rPr>
              <a:t>Suaviza asperezas hidrata </a:t>
            </a:r>
            <a:r>
              <a:rPr lang="es-ES" sz="1600" dirty="0">
                <a:solidFill>
                  <a:schemeClr val="bg1"/>
                </a:solidFill>
              </a:rPr>
              <a:t>el tejido y deja el rostro mucho más luminoso.</a:t>
            </a:r>
          </a:p>
          <a:p>
            <a:r>
              <a:rPr lang="es-ES" sz="1600" dirty="0">
                <a:solidFill>
                  <a:srgbClr val="C00000"/>
                </a:solidFill>
              </a:rPr>
              <a:t>Equilibra el exceso de sebo </a:t>
            </a:r>
            <a:r>
              <a:rPr lang="es-ES" sz="1600" dirty="0">
                <a:solidFill>
                  <a:schemeClr val="bg1"/>
                </a:solidFill>
              </a:rPr>
              <a:t>o grasa gracias a su acción astringente.</a:t>
            </a:r>
          </a:p>
          <a:p>
            <a:r>
              <a:rPr lang="es-ES" sz="1600" dirty="0">
                <a:solidFill>
                  <a:srgbClr val="C00000"/>
                </a:solidFill>
              </a:rPr>
              <a:t>En altas concentraciones </a:t>
            </a:r>
            <a:r>
              <a:rPr lang="es-ES" sz="1600" dirty="0">
                <a:solidFill>
                  <a:schemeClr val="bg1"/>
                </a:solidFill>
              </a:rPr>
              <a:t>puede ayudar a eliminar verrugas.</a:t>
            </a:r>
          </a:p>
          <a:p>
            <a:r>
              <a:rPr lang="es-ES" sz="1600" dirty="0">
                <a:solidFill>
                  <a:srgbClr val="C00000"/>
                </a:solidFill>
              </a:rPr>
              <a:t>Controla el acné.</a:t>
            </a:r>
          </a:p>
          <a:p>
            <a:r>
              <a:rPr lang="es-ES" sz="1600" dirty="0">
                <a:solidFill>
                  <a:srgbClr val="C00000"/>
                </a:solidFill>
              </a:rPr>
              <a:t>Prepara la piel para absorber mejor nutrientes</a:t>
            </a:r>
            <a:r>
              <a:rPr lang="es-ES" sz="1600" dirty="0">
                <a:solidFill>
                  <a:schemeClr val="bg1"/>
                </a:solidFill>
              </a:rPr>
              <a:t>, mascarillas y cosméticos.</a:t>
            </a:r>
          </a:p>
        </p:txBody>
      </p:sp>
    </p:spTree>
    <p:extLst>
      <p:ext uri="{BB962C8B-B14F-4D97-AF65-F5344CB8AC3E}">
        <p14:creationId xmlns:p14="http://schemas.microsoft.com/office/powerpoint/2010/main" val="34792341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965068-8F3F-1AC2-E584-A8C6225727CA}"/>
              </a:ext>
            </a:extLst>
          </p:cNvPr>
          <p:cNvSpPr>
            <a:spLocks noGrp="1"/>
          </p:cNvSpPr>
          <p:nvPr>
            <p:ph type="title"/>
          </p:nvPr>
        </p:nvSpPr>
        <p:spPr/>
        <p:txBody>
          <a:bodyPr/>
          <a:lstStyle/>
          <a:p>
            <a:pPr algn="ctr"/>
            <a:r>
              <a:rPr lang="es-ES" dirty="0"/>
              <a:t>¿Cómo utilizar el ácido láctico?</a:t>
            </a:r>
          </a:p>
        </p:txBody>
      </p:sp>
      <p:sp>
        <p:nvSpPr>
          <p:cNvPr id="4" name="CuadroTexto 3">
            <a:extLst>
              <a:ext uri="{FF2B5EF4-FFF2-40B4-BE49-F238E27FC236}">
                <a16:creationId xmlns:a16="http://schemas.microsoft.com/office/drawing/2014/main" id="{0E3061DC-4F41-422A-4BCA-3E223E23C129}"/>
              </a:ext>
            </a:extLst>
          </p:cNvPr>
          <p:cNvSpPr txBox="1"/>
          <p:nvPr/>
        </p:nvSpPr>
        <p:spPr>
          <a:xfrm>
            <a:off x="3976915" y="2587154"/>
            <a:ext cx="6096000" cy="2554545"/>
          </a:xfrm>
          <a:prstGeom prst="rect">
            <a:avLst/>
          </a:prstGeom>
          <a:noFill/>
        </p:spPr>
        <p:txBody>
          <a:bodyPr wrap="square">
            <a:spAutoFit/>
          </a:bodyPr>
          <a:lstStyle/>
          <a:p>
            <a:r>
              <a:rPr lang="es-ES" sz="2000" dirty="0">
                <a:solidFill>
                  <a:schemeClr val="bg1"/>
                </a:solidFill>
              </a:rPr>
              <a:t>Es importante recordar que todo tipo de exfoliante, ya sea químico de exfoliación directa o mecánica como el azúcar, no debe utilizarse todos los días, pues esto afecta de forma considerable a la piel. Si estás decidida a incorporar el ácido láctico a tu rutina de belleza, intenta una aplicación de tres días a la semana y descanso de tres a cuatro días.</a:t>
            </a:r>
          </a:p>
        </p:txBody>
      </p:sp>
      <p:pic>
        <p:nvPicPr>
          <p:cNvPr id="5" name="Imagen 4">
            <a:extLst>
              <a:ext uri="{FF2B5EF4-FFF2-40B4-BE49-F238E27FC236}">
                <a16:creationId xmlns:a16="http://schemas.microsoft.com/office/drawing/2014/main" id="{2D5EA7D0-5BB6-1781-9BDD-CF75B5C1732B}"/>
              </a:ext>
            </a:extLst>
          </p:cNvPr>
          <p:cNvPicPr>
            <a:picLocks noChangeAspect="1"/>
          </p:cNvPicPr>
          <p:nvPr/>
        </p:nvPicPr>
        <p:blipFill>
          <a:blip r:embed="rId2"/>
          <a:stretch>
            <a:fillRect/>
          </a:stretch>
        </p:blipFill>
        <p:spPr>
          <a:xfrm>
            <a:off x="809397" y="2476158"/>
            <a:ext cx="2619375" cy="2776536"/>
          </a:xfrm>
          <a:prstGeom prst="rect">
            <a:avLst/>
          </a:prstGeom>
        </p:spPr>
      </p:pic>
    </p:spTree>
    <p:extLst>
      <p:ext uri="{BB962C8B-B14F-4D97-AF65-F5344CB8AC3E}">
        <p14:creationId xmlns:p14="http://schemas.microsoft.com/office/powerpoint/2010/main" val="1977937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A5284-1C69-5640-EACD-9E31868D3A0A}"/>
              </a:ext>
            </a:extLst>
          </p:cNvPr>
          <p:cNvSpPr>
            <a:spLocks noGrp="1"/>
          </p:cNvSpPr>
          <p:nvPr>
            <p:ph type="title"/>
          </p:nvPr>
        </p:nvSpPr>
        <p:spPr/>
        <p:txBody>
          <a:bodyPr/>
          <a:lstStyle/>
          <a:p>
            <a:r>
              <a:rPr lang="es-ES" dirty="0"/>
              <a:t>¿El ácido láctico tiene efectos secundarios?</a:t>
            </a:r>
          </a:p>
        </p:txBody>
      </p:sp>
      <p:sp>
        <p:nvSpPr>
          <p:cNvPr id="4" name="CuadroTexto 3">
            <a:extLst>
              <a:ext uri="{FF2B5EF4-FFF2-40B4-BE49-F238E27FC236}">
                <a16:creationId xmlns:a16="http://schemas.microsoft.com/office/drawing/2014/main" id="{DBBFBE13-9695-A068-97B8-118D2DC90888}"/>
              </a:ext>
            </a:extLst>
          </p:cNvPr>
          <p:cNvSpPr txBox="1"/>
          <p:nvPr/>
        </p:nvSpPr>
        <p:spPr>
          <a:xfrm>
            <a:off x="4078514" y="3002009"/>
            <a:ext cx="6096000" cy="2246769"/>
          </a:xfrm>
          <a:prstGeom prst="rect">
            <a:avLst/>
          </a:prstGeom>
          <a:noFill/>
        </p:spPr>
        <p:txBody>
          <a:bodyPr wrap="square">
            <a:spAutoFit/>
          </a:bodyPr>
          <a:lstStyle/>
          <a:p>
            <a:r>
              <a:rPr lang="es-ES" sz="2000" dirty="0">
                <a:solidFill>
                  <a:schemeClr val="bg1"/>
                </a:solidFill>
              </a:rPr>
              <a:t>Aunque el ácido láctico es uno de los ácidos más gentiles dentro de los ácidos hidroxi-ácidos, puede llegar a causar reacciones como enrojecimiento y comezón en ciertas personas. Sin embargo, este tipo de sensaciones podrían retirarse conforme el uso constante. Si la irritación no cesa, interrumpe la aplicación de inmediato.</a:t>
            </a:r>
          </a:p>
        </p:txBody>
      </p:sp>
      <p:pic>
        <p:nvPicPr>
          <p:cNvPr id="5" name="Imagen 4">
            <a:extLst>
              <a:ext uri="{FF2B5EF4-FFF2-40B4-BE49-F238E27FC236}">
                <a16:creationId xmlns:a16="http://schemas.microsoft.com/office/drawing/2014/main" id="{F53CE3C1-52CA-B332-A89E-55B9798FDB16}"/>
              </a:ext>
            </a:extLst>
          </p:cNvPr>
          <p:cNvPicPr>
            <a:picLocks noChangeAspect="1"/>
          </p:cNvPicPr>
          <p:nvPr/>
        </p:nvPicPr>
        <p:blipFill>
          <a:blip r:embed="rId2"/>
          <a:stretch>
            <a:fillRect/>
          </a:stretch>
        </p:blipFill>
        <p:spPr>
          <a:xfrm>
            <a:off x="941578" y="2944903"/>
            <a:ext cx="2543175" cy="2828291"/>
          </a:xfrm>
          <a:prstGeom prst="rect">
            <a:avLst/>
          </a:prstGeom>
        </p:spPr>
      </p:pic>
    </p:spTree>
    <p:extLst>
      <p:ext uri="{BB962C8B-B14F-4D97-AF65-F5344CB8AC3E}">
        <p14:creationId xmlns:p14="http://schemas.microsoft.com/office/powerpoint/2010/main" val="877369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AF2BB1-3C6A-C89A-C36C-2D4E91DC557B}"/>
              </a:ext>
            </a:extLst>
          </p:cNvPr>
          <p:cNvSpPr>
            <a:spLocks noGrp="1"/>
          </p:cNvSpPr>
          <p:nvPr>
            <p:ph type="title"/>
          </p:nvPr>
        </p:nvSpPr>
        <p:spPr/>
        <p:txBody>
          <a:bodyPr/>
          <a:lstStyle/>
          <a:p>
            <a:pPr algn="ctr"/>
            <a:r>
              <a:rPr lang="es-ES" dirty="0"/>
              <a:t>Acido Salicílico </a:t>
            </a:r>
          </a:p>
        </p:txBody>
      </p:sp>
      <p:sp>
        <p:nvSpPr>
          <p:cNvPr id="4" name="CuadroTexto 3">
            <a:extLst>
              <a:ext uri="{FF2B5EF4-FFF2-40B4-BE49-F238E27FC236}">
                <a16:creationId xmlns:a16="http://schemas.microsoft.com/office/drawing/2014/main" id="{AEE3411F-C486-2041-8AF5-C0CA35EA19C8}"/>
              </a:ext>
            </a:extLst>
          </p:cNvPr>
          <p:cNvSpPr txBox="1"/>
          <p:nvPr/>
        </p:nvSpPr>
        <p:spPr>
          <a:xfrm>
            <a:off x="3048000" y="2627795"/>
            <a:ext cx="6096000" cy="3416320"/>
          </a:xfrm>
          <a:prstGeom prst="rect">
            <a:avLst/>
          </a:prstGeom>
          <a:noFill/>
        </p:spPr>
        <p:txBody>
          <a:bodyPr wrap="square">
            <a:spAutoFit/>
          </a:bodyPr>
          <a:lstStyle/>
          <a:p>
            <a:r>
              <a:rPr lang="es-ES" sz="2400" dirty="0">
                <a:solidFill>
                  <a:schemeClr val="bg1"/>
                </a:solidFill>
              </a:rPr>
              <a:t>El acido salicílico es un beta hidroxiácido que a concentraciones del 3-5% posee efecto queratolítico y acantolítico mediante la rotura de la membrana del queratinocito. Dicho efecto Queratolítico justifica la mejora que induce en alteraciones de pigmentación. Además su liofilia hace que tenga gran afinidad por la unidad pilosebácea</a:t>
            </a:r>
          </a:p>
        </p:txBody>
      </p:sp>
      <p:pic>
        <p:nvPicPr>
          <p:cNvPr id="3" name="Imagen 2">
            <a:extLst>
              <a:ext uri="{FF2B5EF4-FFF2-40B4-BE49-F238E27FC236}">
                <a16:creationId xmlns:a16="http://schemas.microsoft.com/office/drawing/2014/main" id="{6DAB2B9E-63B3-14E9-E2FB-D8EB18CAFE1A}"/>
              </a:ext>
            </a:extLst>
          </p:cNvPr>
          <p:cNvPicPr>
            <a:picLocks noChangeAspect="1"/>
          </p:cNvPicPr>
          <p:nvPr/>
        </p:nvPicPr>
        <p:blipFill rotWithShape="1">
          <a:blip r:embed="rId2"/>
          <a:srcRect l="38797" t="10983" r="29112" b="19154"/>
          <a:stretch/>
        </p:blipFill>
        <p:spPr>
          <a:xfrm>
            <a:off x="595086" y="2307772"/>
            <a:ext cx="2220685" cy="4056366"/>
          </a:xfrm>
          <a:prstGeom prst="rect">
            <a:avLst/>
          </a:prstGeom>
        </p:spPr>
      </p:pic>
    </p:spTree>
    <p:extLst>
      <p:ext uri="{BB962C8B-B14F-4D97-AF65-F5344CB8AC3E}">
        <p14:creationId xmlns:p14="http://schemas.microsoft.com/office/powerpoint/2010/main" val="4089063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95F39D-1751-4CC1-EA05-23BF493545BA}"/>
              </a:ext>
            </a:extLst>
          </p:cNvPr>
          <p:cNvSpPr>
            <a:spLocks noGrp="1"/>
          </p:cNvSpPr>
          <p:nvPr>
            <p:ph type="title"/>
          </p:nvPr>
        </p:nvSpPr>
        <p:spPr/>
        <p:txBody>
          <a:bodyPr/>
          <a:lstStyle/>
          <a:p>
            <a:pPr algn="ctr"/>
            <a:r>
              <a:rPr lang="es-ES" dirty="0"/>
              <a:t>¿Cómo se realiza un peeling facial?</a:t>
            </a:r>
          </a:p>
        </p:txBody>
      </p:sp>
      <p:sp>
        <p:nvSpPr>
          <p:cNvPr id="4" name="CuadroTexto 3">
            <a:extLst>
              <a:ext uri="{FF2B5EF4-FFF2-40B4-BE49-F238E27FC236}">
                <a16:creationId xmlns:a16="http://schemas.microsoft.com/office/drawing/2014/main" id="{A42FAFF6-7BCB-C924-1763-3D41434CEA53}"/>
              </a:ext>
            </a:extLst>
          </p:cNvPr>
          <p:cNvSpPr txBox="1"/>
          <p:nvPr/>
        </p:nvSpPr>
        <p:spPr>
          <a:xfrm>
            <a:off x="972457" y="2139967"/>
            <a:ext cx="6096000" cy="4154984"/>
          </a:xfrm>
          <a:prstGeom prst="rect">
            <a:avLst/>
          </a:prstGeom>
          <a:noFill/>
        </p:spPr>
        <p:txBody>
          <a:bodyPr wrap="square">
            <a:spAutoFit/>
          </a:bodyPr>
          <a:lstStyle/>
          <a:p>
            <a:r>
              <a:rPr lang="es-ES" sz="2400" dirty="0">
                <a:solidFill>
                  <a:schemeClr val="bg1"/>
                </a:solidFill>
              </a:rPr>
              <a:t>El primer paso consiste en limpiar el rostro minuciosamente, asegurándonos de eliminar cualquier resto de suciedad en la superficie de la piel. </a:t>
            </a:r>
          </a:p>
          <a:p>
            <a:r>
              <a:rPr lang="es-ES" sz="2400" dirty="0">
                <a:solidFill>
                  <a:schemeClr val="bg1"/>
                </a:solidFill>
              </a:rPr>
              <a:t>A continuación, se procede a aplicar una solución química segura en el rostro, en pequeñas porciones seleccionadas. Esto crea una herida pequeña y controlada, estimulando el crecimiento de una piel nueva, fresca y radiante en esas áreas específicas.</a:t>
            </a:r>
          </a:p>
        </p:txBody>
      </p:sp>
      <p:pic>
        <p:nvPicPr>
          <p:cNvPr id="5" name="Imagen 4">
            <a:extLst>
              <a:ext uri="{FF2B5EF4-FFF2-40B4-BE49-F238E27FC236}">
                <a16:creationId xmlns:a16="http://schemas.microsoft.com/office/drawing/2014/main" id="{8B449F24-38CF-0925-F43A-E981A07ABDF7}"/>
              </a:ext>
            </a:extLst>
          </p:cNvPr>
          <p:cNvPicPr>
            <a:picLocks noChangeAspect="1"/>
          </p:cNvPicPr>
          <p:nvPr/>
        </p:nvPicPr>
        <p:blipFill>
          <a:blip r:embed="rId2"/>
          <a:stretch>
            <a:fillRect/>
          </a:stretch>
        </p:blipFill>
        <p:spPr>
          <a:xfrm>
            <a:off x="7068457" y="2139967"/>
            <a:ext cx="3225725" cy="4154984"/>
          </a:xfrm>
          <a:prstGeom prst="rect">
            <a:avLst/>
          </a:prstGeom>
        </p:spPr>
      </p:pic>
    </p:spTree>
    <p:extLst>
      <p:ext uri="{BB962C8B-B14F-4D97-AF65-F5344CB8AC3E}">
        <p14:creationId xmlns:p14="http://schemas.microsoft.com/office/powerpoint/2010/main" val="499290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5FEB3-97C7-6375-1B20-F2F01C9129CE}"/>
              </a:ext>
            </a:extLst>
          </p:cNvPr>
          <p:cNvSpPr>
            <a:spLocks noGrp="1"/>
          </p:cNvSpPr>
          <p:nvPr>
            <p:ph type="title"/>
          </p:nvPr>
        </p:nvSpPr>
        <p:spPr/>
        <p:txBody>
          <a:bodyPr/>
          <a:lstStyle/>
          <a:p>
            <a:pPr algn="ctr"/>
            <a:r>
              <a:rPr lang="es-ES" dirty="0"/>
              <a:t>¿Acido salicílico y  renovación celular?</a:t>
            </a:r>
          </a:p>
        </p:txBody>
      </p:sp>
      <p:sp>
        <p:nvSpPr>
          <p:cNvPr id="4" name="CuadroTexto 3">
            <a:extLst>
              <a:ext uri="{FF2B5EF4-FFF2-40B4-BE49-F238E27FC236}">
                <a16:creationId xmlns:a16="http://schemas.microsoft.com/office/drawing/2014/main" id="{D10EBB73-A636-071C-D1CB-77DEBA0D6C13}"/>
              </a:ext>
            </a:extLst>
          </p:cNvPr>
          <p:cNvSpPr txBox="1"/>
          <p:nvPr/>
        </p:nvSpPr>
        <p:spPr>
          <a:xfrm>
            <a:off x="4198182" y="2508935"/>
            <a:ext cx="6096000" cy="3477875"/>
          </a:xfrm>
          <a:prstGeom prst="rect">
            <a:avLst/>
          </a:prstGeom>
          <a:noFill/>
        </p:spPr>
        <p:txBody>
          <a:bodyPr wrap="square">
            <a:spAutoFit/>
          </a:bodyPr>
          <a:lstStyle/>
          <a:p>
            <a:r>
              <a:rPr lang="es-ES" sz="2000" dirty="0">
                <a:solidFill>
                  <a:schemeClr val="bg1"/>
                </a:solidFill>
              </a:rPr>
              <a:t>ácido salicílico actúa aflojando y rompiendo las adherencias en las células de las capas externas de la piel, provoca una estimulación mediante la exfoliación de la piel y el desbloqueo de los poros. Este ácido también es lipófilo, lo que significa que puede penetrar la grasa los poros obstruidos, obteniendo como resultado una limpieza profunda del cutis. Además, reduce la secreción de sebo, lo cual puede ayudar, en gran medida, a reducir el acné, mientras actúa como un remedio que desinflama las imperfecciones. </a:t>
            </a:r>
          </a:p>
        </p:txBody>
      </p:sp>
      <p:pic>
        <p:nvPicPr>
          <p:cNvPr id="5" name="Imagen 4">
            <a:extLst>
              <a:ext uri="{FF2B5EF4-FFF2-40B4-BE49-F238E27FC236}">
                <a16:creationId xmlns:a16="http://schemas.microsoft.com/office/drawing/2014/main" id="{0DA6B38B-6542-6AEC-CE69-D798CA42126E}"/>
              </a:ext>
            </a:extLst>
          </p:cNvPr>
          <p:cNvPicPr>
            <a:picLocks noChangeAspect="1"/>
          </p:cNvPicPr>
          <p:nvPr/>
        </p:nvPicPr>
        <p:blipFill rotWithShape="1">
          <a:blip r:embed="rId2"/>
          <a:srcRect l="4038" t="19411" r="3491" b="29766"/>
          <a:stretch/>
        </p:blipFill>
        <p:spPr>
          <a:xfrm>
            <a:off x="680321" y="2420470"/>
            <a:ext cx="3249706" cy="36548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47344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D7BD5B-294D-A8C1-851B-2F10F142E6DE}"/>
              </a:ext>
            </a:extLst>
          </p:cNvPr>
          <p:cNvSpPr>
            <a:spLocks noGrp="1"/>
          </p:cNvSpPr>
          <p:nvPr>
            <p:ph type="title"/>
          </p:nvPr>
        </p:nvSpPr>
        <p:spPr/>
        <p:txBody>
          <a:bodyPr/>
          <a:lstStyle/>
          <a:p>
            <a:r>
              <a:rPr lang="es-ES" dirty="0"/>
              <a:t>Beneficios del ácido salicílico</a:t>
            </a:r>
          </a:p>
        </p:txBody>
      </p:sp>
      <p:sp>
        <p:nvSpPr>
          <p:cNvPr id="4" name="CuadroTexto 3">
            <a:extLst>
              <a:ext uri="{FF2B5EF4-FFF2-40B4-BE49-F238E27FC236}">
                <a16:creationId xmlns:a16="http://schemas.microsoft.com/office/drawing/2014/main" id="{1102619B-BC6E-C439-6930-089384346ADC}"/>
              </a:ext>
            </a:extLst>
          </p:cNvPr>
          <p:cNvSpPr txBox="1"/>
          <p:nvPr/>
        </p:nvSpPr>
        <p:spPr>
          <a:xfrm>
            <a:off x="5025497" y="2473511"/>
            <a:ext cx="5410274" cy="3477875"/>
          </a:xfrm>
          <a:prstGeom prst="rect">
            <a:avLst/>
          </a:prstGeom>
          <a:noFill/>
        </p:spPr>
        <p:txBody>
          <a:bodyPr wrap="square">
            <a:spAutoFit/>
          </a:bodyPr>
          <a:lstStyle/>
          <a:p>
            <a:pPr marL="342900" indent="-342900">
              <a:buClr>
                <a:srgbClr val="FF0000"/>
              </a:buClr>
              <a:buFont typeface="Wingdings" panose="05000000000000000000" pitchFamily="2" charset="2"/>
              <a:buChar char="ü"/>
            </a:pPr>
            <a:r>
              <a:rPr lang="es-ES" sz="2000" dirty="0">
                <a:solidFill>
                  <a:schemeClr val="bg1"/>
                </a:solidFill>
              </a:rPr>
              <a:t>Elimina células muertas e impurezas de la piel</a:t>
            </a:r>
          </a:p>
          <a:p>
            <a:pPr marL="342900" indent="-342900">
              <a:buClr>
                <a:srgbClr val="FF0000"/>
              </a:buClr>
              <a:buFont typeface="Wingdings" panose="05000000000000000000" pitchFamily="2" charset="2"/>
              <a:buChar char="ü"/>
            </a:pPr>
            <a:r>
              <a:rPr lang="es-ES" sz="2000" dirty="0">
                <a:solidFill>
                  <a:schemeClr val="bg1"/>
                </a:solidFill>
              </a:rPr>
              <a:t>Alisa arrugas finas</a:t>
            </a:r>
          </a:p>
          <a:p>
            <a:pPr marL="342900" indent="-342900">
              <a:buClr>
                <a:srgbClr val="FF0000"/>
              </a:buClr>
              <a:buFont typeface="Wingdings" panose="05000000000000000000" pitchFamily="2" charset="2"/>
              <a:buChar char="ü"/>
            </a:pPr>
            <a:r>
              <a:rPr lang="es-ES" sz="2000" dirty="0">
                <a:solidFill>
                  <a:schemeClr val="bg1"/>
                </a:solidFill>
              </a:rPr>
              <a:t>Mejora el color de la piel</a:t>
            </a:r>
          </a:p>
          <a:p>
            <a:pPr marL="342900" indent="-342900">
              <a:buClr>
                <a:srgbClr val="FF0000"/>
              </a:buClr>
              <a:buFont typeface="Wingdings" panose="05000000000000000000" pitchFamily="2" charset="2"/>
              <a:buChar char="ü"/>
            </a:pPr>
            <a:r>
              <a:rPr lang="es-ES" sz="2000" dirty="0">
                <a:solidFill>
                  <a:schemeClr val="bg1"/>
                </a:solidFill>
              </a:rPr>
              <a:t>Reduce las marcas del acné</a:t>
            </a:r>
          </a:p>
          <a:p>
            <a:pPr marL="342900" indent="-342900">
              <a:buClr>
                <a:srgbClr val="FF0000"/>
              </a:buClr>
              <a:buFont typeface="Wingdings" panose="05000000000000000000" pitchFamily="2" charset="2"/>
              <a:buChar char="ü"/>
            </a:pPr>
            <a:r>
              <a:rPr lang="es-ES" sz="2000" dirty="0">
                <a:solidFill>
                  <a:schemeClr val="bg1"/>
                </a:solidFill>
              </a:rPr>
              <a:t>Atenúa el daño de los rayos ultravioletas del sol y los demás agentes ambientales (frío, calor, contaminación)</a:t>
            </a:r>
          </a:p>
          <a:p>
            <a:pPr marL="342900" indent="-342900">
              <a:buClr>
                <a:srgbClr val="FF0000"/>
              </a:buClr>
              <a:buFont typeface="Wingdings" panose="05000000000000000000" pitchFamily="2" charset="2"/>
              <a:buChar char="ü"/>
            </a:pPr>
            <a:r>
              <a:rPr lang="es-ES" sz="2000" dirty="0">
                <a:solidFill>
                  <a:schemeClr val="bg1"/>
                </a:solidFill>
              </a:rPr>
              <a:t>Proporciona una piel más limpia, radiante, tersa, libre de impurezas y de aspecto más joven.</a:t>
            </a:r>
          </a:p>
        </p:txBody>
      </p:sp>
      <p:pic>
        <p:nvPicPr>
          <p:cNvPr id="5" name="Imagen 4">
            <a:extLst>
              <a:ext uri="{FF2B5EF4-FFF2-40B4-BE49-F238E27FC236}">
                <a16:creationId xmlns:a16="http://schemas.microsoft.com/office/drawing/2014/main" id="{D6375333-71FB-167B-D6C0-ADEAC8118170}"/>
              </a:ext>
            </a:extLst>
          </p:cNvPr>
          <p:cNvPicPr>
            <a:picLocks noChangeAspect="1"/>
          </p:cNvPicPr>
          <p:nvPr/>
        </p:nvPicPr>
        <p:blipFill>
          <a:blip r:embed="rId2"/>
          <a:stretch>
            <a:fillRect/>
          </a:stretch>
        </p:blipFill>
        <p:spPr>
          <a:xfrm>
            <a:off x="680321" y="2412102"/>
            <a:ext cx="4167450" cy="3567783"/>
          </a:xfrm>
          <a:prstGeom prst="rect">
            <a:avLst/>
          </a:prstGeom>
        </p:spPr>
      </p:pic>
    </p:spTree>
    <p:extLst>
      <p:ext uri="{BB962C8B-B14F-4D97-AF65-F5344CB8AC3E}">
        <p14:creationId xmlns:p14="http://schemas.microsoft.com/office/powerpoint/2010/main" val="3854095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2FBEEA-2F92-37B3-5C48-45584397DE55}"/>
              </a:ext>
            </a:extLst>
          </p:cNvPr>
          <p:cNvSpPr>
            <a:spLocks noGrp="1"/>
          </p:cNvSpPr>
          <p:nvPr>
            <p:ph type="title"/>
          </p:nvPr>
        </p:nvSpPr>
        <p:spPr/>
        <p:txBody>
          <a:bodyPr>
            <a:normAutofit fontScale="90000"/>
          </a:bodyPr>
          <a:lstStyle/>
          <a:p>
            <a:r>
              <a:rPr lang="es-ES" dirty="0"/>
              <a:t>El ácido salicílico actúa para evitar y tratar el acné</a:t>
            </a:r>
            <a:br>
              <a:rPr lang="es-ES" dirty="0"/>
            </a:br>
            <a:endParaRPr lang="es-ES" dirty="0"/>
          </a:p>
        </p:txBody>
      </p:sp>
      <p:pic>
        <p:nvPicPr>
          <p:cNvPr id="3" name="Imagen 2">
            <a:extLst>
              <a:ext uri="{FF2B5EF4-FFF2-40B4-BE49-F238E27FC236}">
                <a16:creationId xmlns:a16="http://schemas.microsoft.com/office/drawing/2014/main" id="{8ADF5304-CA1A-B399-566E-BB0A9E6B7EA0}"/>
              </a:ext>
            </a:extLst>
          </p:cNvPr>
          <p:cNvPicPr>
            <a:picLocks noChangeAspect="1"/>
          </p:cNvPicPr>
          <p:nvPr/>
        </p:nvPicPr>
        <p:blipFill>
          <a:blip r:embed="rId2"/>
          <a:stretch>
            <a:fillRect/>
          </a:stretch>
        </p:blipFill>
        <p:spPr>
          <a:xfrm>
            <a:off x="7005917" y="2247147"/>
            <a:ext cx="4737847" cy="3857625"/>
          </a:xfrm>
          <a:prstGeom prst="rect">
            <a:avLst/>
          </a:prstGeom>
        </p:spPr>
      </p:pic>
      <p:sp>
        <p:nvSpPr>
          <p:cNvPr id="5" name="CuadroTexto 4">
            <a:extLst>
              <a:ext uri="{FF2B5EF4-FFF2-40B4-BE49-F238E27FC236}">
                <a16:creationId xmlns:a16="http://schemas.microsoft.com/office/drawing/2014/main" id="{BDD9C12F-C588-A72D-2058-897259133FDE}"/>
              </a:ext>
            </a:extLst>
          </p:cNvPr>
          <p:cNvSpPr txBox="1"/>
          <p:nvPr/>
        </p:nvSpPr>
        <p:spPr>
          <a:xfrm>
            <a:off x="680321" y="2626897"/>
            <a:ext cx="5517922" cy="3477875"/>
          </a:xfrm>
          <a:prstGeom prst="rect">
            <a:avLst/>
          </a:prstGeom>
          <a:noFill/>
        </p:spPr>
        <p:txBody>
          <a:bodyPr wrap="square">
            <a:spAutoFit/>
          </a:bodyPr>
          <a:lstStyle/>
          <a:p>
            <a:r>
              <a:rPr lang="es-ES" sz="2000" dirty="0">
                <a:solidFill>
                  <a:schemeClr val="bg1"/>
                </a:solidFill>
              </a:rPr>
              <a:t>El ácido salicílico es la base de la gran mayoría de los productos enfocados en tratar pieles grasas o con tendencia a serlo. Este poderoso activo ayuda a disolver los residuos de la piel que obstruyen los poros y causan el acné. Promueve la actividad antibacteriana y disuelve el exceso de sebo acumulado. Dependiente del porcentaje de ácido (que no se recomienda que exceda el 3% dentro del producto utilizado), es el número de veces que se podrá o deberá usar.</a:t>
            </a:r>
          </a:p>
        </p:txBody>
      </p:sp>
    </p:spTree>
    <p:extLst>
      <p:ext uri="{BB962C8B-B14F-4D97-AF65-F5344CB8AC3E}">
        <p14:creationId xmlns:p14="http://schemas.microsoft.com/office/powerpoint/2010/main" val="19820448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964B61-A02A-4F15-B527-F4568953BEB3}"/>
              </a:ext>
            </a:extLst>
          </p:cNvPr>
          <p:cNvSpPr>
            <a:spLocks noGrp="1"/>
          </p:cNvSpPr>
          <p:nvPr>
            <p:ph type="title"/>
          </p:nvPr>
        </p:nvSpPr>
        <p:spPr/>
        <p:txBody>
          <a:bodyPr/>
          <a:lstStyle/>
          <a:p>
            <a:r>
              <a:rPr lang="es-ES" dirty="0"/>
              <a:t>¿A qué concentraciones se usa el ácido salicílico?</a:t>
            </a:r>
          </a:p>
        </p:txBody>
      </p:sp>
      <p:sp>
        <p:nvSpPr>
          <p:cNvPr id="4" name="CuadroTexto 3">
            <a:extLst>
              <a:ext uri="{FF2B5EF4-FFF2-40B4-BE49-F238E27FC236}">
                <a16:creationId xmlns:a16="http://schemas.microsoft.com/office/drawing/2014/main" id="{4913A8A4-2D6D-AA45-1713-0EBE075CA018}"/>
              </a:ext>
            </a:extLst>
          </p:cNvPr>
          <p:cNvSpPr txBox="1"/>
          <p:nvPr/>
        </p:nvSpPr>
        <p:spPr>
          <a:xfrm>
            <a:off x="1650625" y="2235495"/>
            <a:ext cx="8643555" cy="923330"/>
          </a:xfrm>
          <a:prstGeom prst="rect">
            <a:avLst/>
          </a:prstGeom>
          <a:noFill/>
        </p:spPr>
        <p:txBody>
          <a:bodyPr wrap="square">
            <a:spAutoFit/>
          </a:bodyPr>
          <a:lstStyle/>
          <a:p>
            <a:r>
              <a:rPr lang="es-ES" dirty="0">
                <a:solidFill>
                  <a:schemeClr val="bg1"/>
                </a:solidFill>
              </a:rPr>
              <a:t>Si se usa de forma cosmética y domiciliaria, su concentración puede estar entre 0,5 y 2,0 %. Tanto en el MERCOSUR, como en Europa y Estados Unidos, la máxima concentración permitida de ácido salicílico en productos cosméticos es 2,0 %.</a:t>
            </a:r>
          </a:p>
        </p:txBody>
      </p:sp>
      <p:sp>
        <p:nvSpPr>
          <p:cNvPr id="6" name="CuadroTexto 5">
            <a:extLst>
              <a:ext uri="{FF2B5EF4-FFF2-40B4-BE49-F238E27FC236}">
                <a16:creationId xmlns:a16="http://schemas.microsoft.com/office/drawing/2014/main" id="{790A2AE6-EF90-1DF5-F89C-86BAFD4F2D0F}"/>
              </a:ext>
            </a:extLst>
          </p:cNvPr>
          <p:cNvSpPr txBox="1"/>
          <p:nvPr/>
        </p:nvSpPr>
        <p:spPr>
          <a:xfrm>
            <a:off x="1650625" y="3823506"/>
            <a:ext cx="8643555" cy="923330"/>
          </a:xfrm>
          <a:prstGeom prst="rect">
            <a:avLst/>
          </a:prstGeom>
          <a:noFill/>
        </p:spPr>
        <p:txBody>
          <a:bodyPr wrap="square">
            <a:spAutoFit/>
          </a:bodyPr>
          <a:lstStyle/>
          <a:p>
            <a:r>
              <a:rPr lang="es-ES" dirty="0">
                <a:solidFill>
                  <a:schemeClr val="bg1"/>
                </a:solidFill>
              </a:rPr>
              <a:t>A concentraciones mayores al 2,0 % se lo suele utilizar para el tratamiento de verrugas, psoriasis, hiperqueratosis y en peelings para acné, melasma, lentigo, etc. Todos estos casos deben estar bajo supervisión de un profesional de la salud.</a:t>
            </a:r>
          </a:p>
        </p:txBody>
      </p:sp>
      <p:sp>
        <p:nvSpPr>
          <p:cNvPr id="8" name="CuadroTexto 7">
            <a:extLst>
              <a:ext uri="{FF2B5EF4-FFF2-40B4-BE49-F238E27FC236}">
                <a16:creationId xmlns:a16="http://schemas.microsoft.com/office/drawing/2014/main" id="{E401F28D-F38C-2399-A1E6-D9A5062F2A7F}"/>
              </a:ext>
            </a:extLst>
          </p:cNvPr>
          <p:cNvSpPr txBox="1"/>
          <p:nvPr/>
        </p:nvSpPr>
        <p:spPr>
          <a:xfrm>
            <a:off x="1650624" y="5366108"/>
            <a:ext cx="8643557" cy="923330"/>
          </a:xfrm>
          <a:prstGeom prst="rect">
            <a:avLst/>
          </a:prstGeom>
          <a:noFill/>
        </p:spPr>
        <p:txBody>
          <a:bodyPr wrap="square">
            <a:spAutoFit/>
          </a:bodyPr>
          <a:lstStyle/>
          <a:p>
            <a:r>
              <a:rPr lang="es-ES" dirty="0">
                <a:solidFill>
                  <a:schemeClr val="bg1"/>
                </a:solidFill>
              </a:rPr>
              <a:t> vale aclarar que debido a su acción antimicrobiana, se puede utilizar ácido salicílico como conservante de productos cosméticos, es decir, para evitar que éstos se contaminen. En estos casos, se usa a una concentración máxima del 0,5 %</a:t>
            </a:r>
          </a:p>
        </p:txBody>
      </p:sp>
    </p:spTree>
    <p:extLst>
      <p:ext uri="{BB962C8B-B14F-4D97-AF65-F5344CB8AC3E}">
        <p14:creationId xmlns:p14="http://schemas.microsoft.com/office/powerpoint/2010/main" val="142115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1087CE-AF0F-F912-1D5D-10352ADD598D}"/>
              </a:ext>
            </a:extLst>
          </p:cNvPr>
          <p:cNvSpPr>
            <a:spLocks noGrp="1"/>
          </p:cNvSpPr>
          <p:nvPr>
            <p:ph type="title"/>
          </p:nvPr>
        </p:nvSpPr>
        <p:spPr/>
        <p:txBody>
          <a:bodyPr/>
          <a:lstStyle/>
          <a:p>
            <a:endParaRPr lang="es-ES"/>
          </a:p>
        </p:txBody>
      </p:sp>
      <p:sp>
        <p:nvSpPr>
          <p:cNvPr id="4" name="CuadroTexto 3">
            <a:extLst>
              <a:ext uri="{FF2B5EF4-FFF2-40B4-BE49-F238E27FC236}">
                <a16:creationId xmlns:a16="http://schemas.microsoft.com/office/drawing/2014/main" id="{64DCCE91-F211-001F-6B40-0A40D0721815}"/>
              </a:ext>
            </a:extLst>
          </p:cNvPr>
          <p:cNvSpPr txBox="1"/>
          <p:nvPr/>
        </p:nvSpPr>
        <p:spPr>
          <a:xfrm>
            <a:off x="3048000" y="2139967"/>
            <a:ext cx="6096000" cy="4154984"/>
          </a:xfrm>
          <a:prstGeom prst="rect">
            <a:avLst/>
          </a:prstGeom>
          <a:noFill/>
        </p:spPr>
        <p:txBody>
          <a:bodyPr wrap="square">
            <a:spAutoFit/>
          </a:bodyPr>
          <a:lstStyle/>
          <a:p>
            <a:r>
              <a:rPr lang="es-ES" sz="2400" dirty="0">
                <a:solidFill>
                  <a:schemeClr val="bg1"/>
                </a:solidFill>
              </a:rPr>
              <a:t>Ácido pirúvico</a:t>
            </a:r>
          </a:p>
          <a:p>
            <a:r>
              <a:rPr lang="es-ES" sz="2400" dirty="0">
                <a:solidFill>
                  <a:schemeClr val="bg1"/>
                </a:solidFill>
              </a:rPr>
              <a:t>Es un alfa cetoácido que se transforma a ácido láctico, pero tiene unas peculiaridades que le confieren una potencia media, pudiendo producir epidermólisis en menos de un minuto con una rápida penetración dérmica. Posee propiedades antimicrobianas y seborreguladoras así como de inducción de colágeno y fibras elásticas. Los vapores eliminados pueden producir irritación</a:t>
            </a:r>
          </a:p>
        </p:txBody>
      </p:sp>
    </p:spTree>
    <p:extLst>
      <p:ext uri="{BB962C8B-B14F-4D97-AF65-F5344CB8AC3E}">
        <p14:creationId xmlns:p14="http://schemas.microsoft.com/office/powerpoint/2010/main" val="37978470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8AE958-42A1-8CBA-A252-B2542C6B7D5A}"/>
              </a:ext>
            </a:extLst>
          </p:cNvPr>
          <p:cNvSpPr>
            <a:spLocks noGrp="1"/>
          </p:cNvSpPr>
          <p:nvPr>
            <p:ph type="title"/>
          </p:nvPr>
        </p:nvSpPr>
        <p:spPr/>
        <p:txBody>
          <a:bodyPr/>
          <a:lstStyle/>
          <a:p>
            <a:endParaRPr lang="es-ES"/>
          </a:p>
        </p:txBody>
      </p:sp>
      <p:sp>
        <p:nvSpPr>
          <p:cNvPr id="4" name="CuadroTexto 3">
            <a:extLst>
              <a:ext uri="{FF2B5EF4-FFF2-40B4-BE49-F238E27FC236}">
                <a16:creationId xmlns:a16="http://schemas.microsoft.com/office/drawing/2014/main" id="{99F10C27-99C8-779E-6522-7C06A48A068B}"/>
              </a:ext>
            </a:extLst>
          </p:cNvPr>
          <p:cNvSpPr txBox="1"/>
          <p:nvPr/>
        </p:nvSpPr>
        <p:spPr>
          <a:xfrm>
            <a:off x="2311325" y="2264691"/>
            <a:ext cx="7982857" cy="3785652"/>
          </a:xfrm>
          <a:prstGeom prst="rect">
            <a:avLst/>
          </a:prstGeom>
          <a:noFill/>
        </p:spPr>
        <p:txBody>
          <a:bodyPr wrap="square">
            <a:spAutoFit/>
          </a:bodyPr>
          <a:lstStyle/>
          <a:p>
            <a:r>
              <a:rPr lang="es-ES" sz="2000" dirty="0">
                <a:solidFill>
                  <a:schemeClr val="bg1"/>
                </a:solidFill>
              </a:rPr>
              <a:t>Fenol</a:t>
            </a:r>
          </a:p>
          <a:p>
            <a:r>
              <a:rPr lang="es-ES" sz="2000" dirty="0">
                <a:solidFill>
                  <a:schemeClr val="bg1"/>
                </a:solidFill>
              </a:rPr>
              <a:t>Clasificado como peeling químico profundo presenta una rápida absorción percutánea y alta penetración en dermis reticular, siendo uno de los más predecibles en grado de penetración dérmica y formación de neocolágeno14. Suele aplicarse mediante la fórmula de Baker-Gordon que combina 3ml de fenol al 88% con 2ml de agua destilada, 8 gotas de septisol y 3 gotas de aceite de crotón. Este último será el responsable de la penetración en profundidad. Este peeling es muy doloroso y se asocia con riesgo de desarrollar arritmias así como toxicidad renal y hepática, por lo que debe ser realizado en quirófano bajo sedación y supervisión de constantes vitales.</a:t>
            </a:r>
          </a:p>
        </p:txBody>
      </p:sp>
    </p:spTree>
    <p:extLst>
      <p:ext uri="{BB962C8B-B14F-4D97-AF65-F5344CB8AC3E}">
        <p14:creationId xmlns:p14="http://schemas.microsoft.com/office/powerpoint/2010/main" val="24153274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D1FFB-3005-333C-C4E0-4F807F6AA20C}"/>
              </a:ext>
            </a:extLst>
          </p:cNvPr>
          <p:cNvSpPr>
            <a:spLocks noGrp="1"/>
          </p:cNvSpPr>
          <p:nvPr>
            <p:ph type="title"/>
          </p:nvPr>
        </p:nvSpPr>
        <p:spPr/>
        <p:txBody>
          <a:bodyPr/>
          <a:lstStyle/>
          <a:p>
            <a:endParaRPr lang="es-ES"/>
          </a:p>
        </p:txBody>
      </p:sp>
      <p:sp>
        <p:nvSpPr>
          <p:cNvPr id="4" name="CuadroTexto 3">
            <a:extLst>
              <a:ext uri="{FF2B5EF4-FFF2-40B4-BE49-F238E27FC236}">
                <a16:creationId xmlns:a16="http://schemas.microsoft.com/office/drawing/2014/main" id="{37429028-F61D-34A8-0B4A-9A61B07C5087}"/>
              </a:ext>
            </a:extLst>
          </p:cNvPr>
          <p:cNvSpPr txBox="1"/>
          <p:nvPr/>
        </p:nvSpPr>
        <p:spPr>
          <a:xfrm>
            <a:off x="486441" y="2117013"/>
            <a:ext cx="11219118" cy="4401205"/>
          </a:xfrm>
          <a:prstGeom prst="rect">
            <a:avLst/>
          </a:prstGeom>
          <a:noFill/>
        </p:spPr>
        <p:txBody>
          <a:bodyPr wrap="square">
            <a:spAutoFit/>
          </a:bodyPr>
          <a:lstStyle/>
          <a:p>
            <a:r>
              <a:rPr lang="es-ES" sz="2000" dirty="0">
                <a:solidFill>
                  <a:schemeClr val="bg1"/>
                </a:solidFill>
              </a:rPr>
              <a:t>Peeling con ácido tricloroacético</a:t>
            </a:r>
          </a:p>
          <a:p>
            <a:r>
              <a:rPr lang="es-ES" sz="2000" dirty="0">
                <a:solidFill>
                  <a:schemeClr val="bg1"/>
                </a:solidFill>
              </a:rPr>
              <a:t>El ATA es un derivado del ácido acético compuesto por la cloración de 3 iones hidrogenados. Este peeling posee la característica de ser capaz de inducir necrosis coagulativa de las proteínas y células. La profundidad de acción depende de diversos factores, destacando el número de capas aplicadas o si se combina con sustancias que potencian (aceite de crotón y solución de Jessner) o que regulan la penetración cutánea, como las saponinas. Dependiendo de su concentración suele clasificarse como se ha comentado en superficial, medio o profundo, aunque para ser más precisos, las concentraciones en realidad determinan la velocidad de penetración cutánea15. En general concentraciones más altas penetran más rápidamente y desnaturalizan más cantidad de proteínas, produciendo un peeling más profundo y también asociado a un mayor riesgo de complicaciones. Se considera que en concentraciones del 10-35% es superficial y elimina pigmentaciones superficiales, arrugas superficiales y en ocasiones cicatrices; mientras que a concentraciones del 35-50% se considera medio y mejora arrugas y pigmentación más profundas, cicatrices e induce un incremento notable de la firmeza cutánea. </a:t>
            </a:r>
          </a:p>
        </p:txBody>
      </p:sp>
    </p:spTree>
    <p:extLst>
      <p:ext uri="{BB962C8B-B14F-4D97-AF65-F5344CB8AC3E}">
        <p14:creationId xmlns:p14="http://schemas.microsoft.com/office/powerpoint/2010/main" val="3907454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DD693D-EE90-EB03-BA19-5C05ED94BE54}"/>
              </a:ext>
            </a:extLst>
          </p:cNvPr>
          <p:cNvSpPr>
            <a:spLocks noGrp="1"/>
          </p:cNvSpPr>
          <p:nvPr>
            <p:ph type="title"/>
          </p:nvPr>
        </p:nvSpPr>
        <p:spPr/>
        <p:txBody>
          <a:bodyPr/>
          <a:lstStyle/>
          <a:p>
            <a:endParaRPr lang="es-ES"/>
          </a:p>
        </p:txBody>
      </p:sp>
      <p:sp>
        <p:nvSpPr>
          <p:cNvPr id="4" name="CuadroTexto 3">
            <a:extLst>
              <a:ext uri="{FF2B5EF4-FFF2-40B4-BE49-F238E27FC236}">
                <a16:creationId xmlns:a16="http://schemas.microsoft.com/office/drawing/2014/main" id="{9EC20A18-7A80-1E04-AEF2-BA8A635BC8CA}"/>
              </a:ext>
            </a:extLst>
          </p:cNvPr>
          <p:cNvSpPr txBox="1"/>
          <p:nvPr/>
        </p:nvSpPr>
        <p:spPr>
          <a:xfrm>
            <a:off x="2439250" y="2080682"/>
            <a:ext cx="7854931" cy="4154984"/>
          </a:xfrm>
          <a:prstGeom prst="rect">
            <a:avLst/>
          </a:prstGeom>
          <a:noFill/>
        </p:spPr>
        <p:txBody>
          <a:bodyPr wrap="square">
            <a:spAutoFit/>
          </a:bodyPr>
          <a:lstStyle/>
          <a:p>
            <a:pPr algn="just"/>
            <a:r>
              <a:rPr lang="es-ES" sz="2400" dirty="0">
                <a:solidFill>
                  <a:schemeClr val="bg1"/>
                </a:solidFill>
              </a:rPr>
              <a:t>Indicaciones</a:t>
            </a:r>
          </a:p>
          <a:p>
            <a:pPr algn="just"/>
            <a:r>
              <a:rPr lang="es-ES" sz="2400" dirty="0">
                <a:solidFill>
                  <a:schemeClr val="bg1"/>
                </a:solidFill>
              </a:rPr>
              <a:t>Las principales indicaciones del peeling con ATA aparecen reflejadas en la tabla 4. En cuanto a las complicaciones que pueden aparecer tras un peeling con ATA, no difieren de las que podemos encontrar con otro tipo de peeling. Uno de los factores que más influye en el riesgo de complicaciones es el foto tipo cutáneo, siendo más probable la hiperpigmentación post inflamatoria en fototipos altos. Como en la mayoría de los peelings y en este caso en particular, es recomendable la preparación previa de la piel.</a:t>
            </a:r>
          </a:p>
        </p:txBody>
      </p:sp>
    </p:spTree>
    <p:extLst>
      <p:ext uri="{BB962C8B-B14F-4D97-AF65-F5344CB8AC3E}">
        <p14:creationId xmlns:p14="http://schemas.microsoft.com/office/powerpoint/2010/main" val="35790529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010BAF1E-51BD-19DB-246F-6EDCE82040AB}"/>
              </a:ext>
            </a:extLst>
          </p:cNvPr>
          <p:cNvGraphicFramePr>
            <a:graphicFrameLocks noGrp="1"/>
          </p:cNvGraphicFramePr>
          <p:nvPr>
            <p:extLst>
              <p:ext uri="{D42A27DB-BD31-4B8C-83A1-F6EECF244321}">
                <p14:modId xmlns:p14="http://schemas.microsoft.com/office/powerpoint/2010/main" val="2110712690"/>
              </p:ext>
            </p:extLst>
          </p:nvPr>
        </p:nvGraphicFramePr>
        <p:xfrm>
          <a:off x="769257" y="581852"/>
          <a:ext cx="10769600" cy="5969285"/>
        </p:xfrm>
        <a:graphic>
          <a:graphicData uri="http://schemas.openxmlformats.org/drawingml/2006/table">
            <a:tbl>
              <a:tblPr>
                <a:tableStyleId>{5940675A-B579-460E-94D1-54222C63F5DA}</a:tableStyleId>
              </a:tblPr>
              <a:tblGrid>
                <a:gridCol w="5384800">
                  <a:extLst>
                    <a:ext uri="{9D8B030D-6E8A-4147-A177-3AD203B41FA5}">
                      <a16:colId xmlns:a16="http://schemas.microsoft.com/office/drawing/2014/main" val="1152351381"/>
                    </a:ext>
                  </a:extLst>
                </a:gridCol>
                <a:gridCol w="5384800">
                  <a:extLst>
                    <a:ext uri="{9D8B030D-6E8A-4147-A177-3AD203B41FA5}">
                      <a16:colId xmlns:a16="http://schemas.microsoft.com/office/drawing/2014/main" val="2827013304"/>
                    </a:ext>
                  </a:extLst>
                </a:gridCol>
              </a:tblGrid>
              <a:tr h="1226764">
                <a:tc>
                  <a:txBody>
                    <a:bodyPr/>
                    <a:lstStyle/>
                    <a:p>
                      <a:pPr algn="l" fontAlgn="base"/>
                      <a:r>
                        <a:rPr lang="es-ES" sz="1400">
                          <a:solidFill>
                            <a:schemeClr val="bg1"/>
                          </a:solidFill>
                          <a:effectLst/>
                        </a:rPr>
                        <a:t>Melasma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tc>
                  <a:txBody>
                    <a:bodyPr/>
                    <a:lstStyle/>
                    <a:p>
                      <a:pPr algn="l" fontAlgn="base"/>
                      <a:r>
                        <a:rPr lang="es-ES" sz="1400" dirty="0">
                          <a:solidFill>
                            <a:schemeClr val="bg1"/>
                          </a:solidFill>
                          <a:effectLst/>
                        </a:rPr>
                        <a:t>ATA superficial mejoría significativa del MASI</a:t>
                      </a:r>
                      <a:br>
                        <a:rPr lang="es-ES" sz="1400" dirty="0">
                          <a:solidFill>
                            <a:schemeClr val="bg1"/>
                          </a:solidFill>
                          <a:effectLst/>
                        </a:rPr>
                      </a:br>
                      <a:r>
                        <a:rPr lang="es-ES" sz="1400" dirty="0">
                          <a:solidFill>
                            <a:schemeClr val="bg1"/>
                          </a:solidFill>
                          <a:effectLst/>
                        </a:rPr>
                        <a:t>No diferencias significativas de eficacia vs. ácido glicólico (AG).</a:t>
                      </a:r>
                      <a:br>
                        <a:rPr lang="es-ES" sz="1400" dirty="0">
                          <a:solidFill>
                            <a:schemeClr val="bg1"/>
                          </a:solidFill>
                          <a:effectLst/>
                        </a:rPr>
                      </a:br>
                      <a:r>
                        <a:rPr lang="es-ES" sz="1400" dirty="0">
                          <a:solidFill>
                            <a:schemeClr val="bg1"/>
                          </a:solidFill>
                          <a:effectLst/>
                        </a:rPr>
                        <a:t>Respuesta con ATA más rápida que con AG</a:t>
                      </a:r>
                      <a:r>
                        <a:rPr lang="es-ES" sz="1400" b="0" u="none" strike="noStrike" baseline="30000" dirty="0">
                          <a:solidFill>
                            <a:schemeClr val="bg1"/>
                          </a:solidFill>
                          <a:effectLst/>
                          <a:hlinkClick r:id="rId2">
                            <a:extLst>
                              <a:ext uri="{A12FA001-AC4F-418D-AE19-62706E023703}">
                                <ahyp:hlinkClr xmlns:ahyp="http://schemas.microsoft.com/office/drawing/2018/hyperlinkcolor" val="tx"/>
                              </a:ext>
                            </a:extLst>
                          </a:hlinkClick>
                        </a:rPr>
                        <a:t>25</a:t>
                      </a:r>
                      <a:br>
                        <a:rPr lang="es-ES" sz="1400" dirty="0">
                          <a:solidFill>
                            <a:schemeClr val="bg1"/>
                          </a:solidFill>
                          <a:effectLst/>
                        </a:rPr>
                      </a:br>
                      <a:r>
                        <a:rPr lang="es-ES" sz="1400" dirty="0">
                          <a:solidFill>
                            <a:schemeClr val="bg1"/>
                          </a:solidFill>
                          <a:effectLst/>
                        </a:rPr>
                        <a:t>En algunos estudios menos sesiones con ATA que AG, en otros no diferencia significativa en </a:t>
                      </a:r>
                      <a:r>
                        <a:rPr lang="es-ES" sz="1400" dirty="0" err="1">
                          <a:solidFill>
                            <a:schemeClr val="bg1"/>
                          </a:solidFill>
                          <a:effectLst/>
                        </a:rPr>
                        <a:t>n.</a:t>
                      </a:r>
                      <a:r>
                        <a:rPr lang="es-ES" sz="1400" baseline="30000" dirty="0" err="1">
                          <a:solidFill>
                            <a:schemeClr val="bg1"/>
                          </a:solidFill>
                          <a:effectLst/>
                        </a:rPr>
                        <a:t>o</a:t>
                      </a:r>
                      <a:r>
                        <a:rPr lang="es-ES" sz="1400" dirty="0">
                          <a:solidFill>
                            <a:schemeClr val="bg1"/>
                          </a:solidFill>
                          <a:effectLst/>
                        </a:rPr>
                        <a:t> de sesiones</a:t>
                      </a:r>
                      <a:endParaRPr lang="es-ES" sz="1400" dirty="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2687644190"/>
                  </a:ext>
                </a:extLst>
              </a:tr>
              <a:tr h="390335">
                <a:tc>
                  <a:txBody>
                    <a:bodyPr/>
                    <a:lstStyle/>
                    <a:p>
                      <a:pPr algn="l" fontAlgn="base"/>
                      <a:r>
                        <a:rPr lang="es-ES" sz="1400">
                          <a:solidFill>
                            <a:schemeClr val="bg1"/>
                          </a:solidFill>
                          <a:effectLst/>
                        </a:rPr>
                        <a:t>Fotoenvejecimiento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tc>
                  <a:txBody>
                    <a:bodyPr/>
                    <a:lstStyle/>
                    <a:p>
                      <a:pPr algn="l" fontAlgn="base"/>
                      <a:r>
                        <a:rPr lang="es-ES" sz="1400">
                          <a:solidFill>
                            <a:schemeClr val="bg1"/>
                          </a:solidFill>
                          <a:effectLst/>
                        </a:rPr>
                        <a:t>Incremento del contenido dérmico de colágeno, glucosaminoglicanos y elastina</a:t>
                      </a:r>
                      <a:r>
                        <a:rPr lang="es-ES" sz="1400" b="0" u="none" strike="noStrike" baseline="30000">
                          <a:solidFill>
                            <a:schemeClr val="bg1"/>
                          </a:solidFill>
                          <a:effectLst/>
                          <a:hlinkClick r:id="rId3">
                            <a:extLst>
                              <a:ext uri="{A12FA001-AC4F-418D-AE19-62706E023703}">
                                <ahyp:hlinkClr xmlns:ahyp="http://schemas.microsoft.com/office/drawing/2018/hyperlinkcolor" val="tx"/>
                              </a:ext>
                            </a:extLst>
                          </a:hlinkClick>
                        </a:rPr>
                        <a:t>27</a:t>
                      </a:r>
                      <a:r>
                        <a:rPr lang="es-ES" sz="1400">
                          <a:solidFill>
                            <a:schemeClr val="bg1"/>
                          </a:solidFill>
                          <a:effectLst/>
                        </a:rPr>
                        <a:t>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580784204"/>
                  </a:ext>
                </a:extLst>
              </a:tr>
              <a:tr h="724907">
                <a:tc>
                  <a:txBody>
                    <a:bodyPr/>
                    <a:lstStyle/>
                    <a:p>
                      <a:pPr algn="l" fontAlgn="base"/>
                      <a:r>
                        <a:rPr lang="es-ES" sz="1400">
                          <a:solidFill>
                            <a:schemeClr val="bg1"/>
                          </a:solidFill>
                          <a:effectLst/>
                        </a:rPr>
                        <a:t>Cicatrices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tc>
                  <a:txBody>
                    <a:bodyPr/>
                    <a:lstStyle/>
                    <a:p>
                      <a:pPr algn="l" fontAlgn="base"/>
                      <a:r>
                        <a:rPr lang="es-ES" sz="1400">
                          <a:solidFill>
                            <a:schemeClr val="bg1"/>
                          </a:solidFill>
                          <a:effectLst/>
                        </a:rPr>
                        <a:t>Mejorías moderadas o importantes de cicatrices de acné hasta en el 70% de pacientes sometidos a varias sesiones (media 6) con peeling de ATA</a:t>
                      </a:r>
                      <a:r>
                        <a:rPr lang="es-ES" sz="1400" b="0" u="none" strike="noStrike" baseline="30000">
                          <a:solidFill>
                            <a:schemeClr val="bg1"/>
                          </a:solidFill>
                          <a:effectLst/>
                          <a:hlinkClick r:id="rId4">
                            <a:extLst>
                              <a:ext uri="{A12FA001-AC4F-418D-AE19-62706E023703}">
                                <ahyp:hlinkClr xmlns:ahyp="http://schemas.microsoft.com/office/drawing/2018/hyperlinkcolor" val="tx"/>
                              </a:ext>
                            </a:extLst>
                          </a:hlinkClick>
                        </a:rPr>
                        <a:t>28</a:t>
                      </a:r>
                      <a:r>
                        <a:rPr lang="es-ES" sz="1400">
                          <a:solidFill>
                            <a:schemeClr val="bg1"/>
                          </a:solidFill>
                          <a:effectLst/>
                        </a:rPr>
                        <a:t>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422028468"/>
                  </a:ext>
                </a:extLst>
              </a:tr>
              <a:tr h="1728623">
                <a:tc>
                  <a:txBody>
                    <a:bodyPr/>
                    <a:lstStyle/>
                    <a:p>
                      <a:pPr algn="l" fontAlgn="base"/>
                      <a:r>
                        <a:rPr lang="es-ES" sz="1400">
                          <a:solidFill>
                            <a:schemeClr val="bg1"/>
                          </a:solidFill>
                          <a:effectLst/>
                        </a:rPr>
                        <a:t>Ojera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tc>
                  <a:txBody>
                    <a:bodyPr/>
                    <a:lstStyle/>
                    <a:p>
                      <a:pPr algn="l" fontAlgn="base"/>
                      <a:r>
                        <a:rPr lang="es-ES" sz="1400">
                          <a:solidFill>
                            <a:schemeClr val="bg1"/>
                          </a:solidFill>
                          <a:effectLst/>
                        </a:rPr>
                        <a:t>ATA superficial a concentración del 3,75%.</a:t>
                      </a:r>
                      <a:br>
                        <a:rPr lang="es-ES" sz="1400">
                          <a:solidFill>
                            <a:schemeClr val="bg1"/>
                          </a:solidFill>
                          <a:effectLst/>
                        </a:rPr>
                      </a:br>
                      <a:r>
                        <a:rPr lang="es-ES" sz="1400">
                          <a:solidFill>
                            <a:schemeClr val="bg1"/>
                          </a:solidFill>
                          <a:effectLst/>
                        </a:rPr>
                        <a:t>Media de 4 sesiones semanales, con mejoría ya desde la primera sesión, e incremento progresivo</a:t>
                      </a:r>
                      <a:br>
                        <a:rPr lang="es-ES" sz="1400">
                          <a:solidFill>
                            <a:schemeClr val="bg1"/>
                          </a:solidFill>
                          <a:effectLst/>
                        </a:rPr>
                      </a:br>
                      <a:r>
                        <a:rPr lang="es-ES" sz="1400">
                          <a:solidFill>
                            <a:schemeClr val="bg1"/>
                          </a:solidFill>
                          <a:effectLst/>
                        </a:rPr>
                        <a:t>Induce aclaramiento cutáneo y remisión de la hiperpigmentación mediante la eliminación de melanosomas secundarios a la eliminación de queratinocitos, también por inhibición de tirosinasa y afinamiento de epidermis y dermis</a:t>
                      </a:r>
                      <a:r>
                        <a:rPr lang="es-ES" sz="1400" b="0" u="none" strike="noStrike" baseline="30000">
                          <a:solidFill>
                            <a:schemeClr val="bg1"/>
                          </a:solidFill>
                          <a:effectLst/>
                          <a:hlinkClick r:id="rId5">
                            <a:extLst>
                              <a:ext uri="{A12FA001-AC4F-418D-AE19-62706E023703}">
                                <ahyp:hlinkClr xmlns:ahyp="http://schemas.microsoft.com/office/drawing/2018/hyperlinkcolor" val="tx"/>
                              </a:ext>
                            </a:extLst>
                          </a:hlinkClick>
                        </a:rPr>
                        <a:t>10</a:t>
                      </a:r>
                      <a:r>
                        <a:rPr lang="es-ES" sz="1400">
                          <a:solidFill>
                            <a:schemeClr val="bg1"/>
                          </a:solidFill>
                          <a:effectLst/>
                        </a:rPr>
                        <a:t>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3365301922"/>
                  </a:ext>
                </a:extLst>
              </a:tr>
              <a:tr h="724907">
                <a:tc>
                  <a:txBody>
                    <a:bodyPr/>
                    <a:lstStyle/>
                    <a:p>
                      <a:pPr algn="l" fontAlgn="base"/>
                      <a:r>
                        <a:rPr lang="es-ES" sz="1400">
                          <a:solidFill>
                            <a:schemeClr val="bg1"/>
                          </a:solidFill>
                          <a:effectLst/>
                        </a:rPr>
                        <a:t>Melanosis friciconal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tc>
                  <a:txBody>
                    <a:bodyPr/>
                    <a:lstStyle/>
                    <a:p>
                      <a:pPr algn="l" fontAlgn="base"/>
                      <a:r>
                        <a:rPr lang="es-ES" sz="1400">
                          <a:solidFill>
                            <a:schemeClr val="bg1"/>
                          </a:solidFill>
                          <a:effectLst/>
                        </a:rPr>
                        <a:t>El ATA al 15% ha demostrado seguridad y eficacia en el manejo de esta entidad caracterizada por incontinencia pigmentaria y melanófagos en dermis</a:t>
                      </a:r>
                      <a:r>
                        <a:rPr lang="es-ES" sz="1400" b="0" u="none" strike="noStrike" baseline="30000">
                          <a:solidFill>
                            <a:schemeClr val="bg1"/>
                          </a:solidFill>
                          <a:effectLst/>
                          <a:hlinkClick r:id="rId3">
                            <a:extLst>
                              <a:ext uri="{A12FA001-AC4F-418D-AE19-62706E023703}">
                                <ahyp:hlinkClr xmlns:ahyp="http://schemas.microsoft.com/office/drawing/2018/hyperlinkcolor" val="tx"/>
                              </a:ext>
                            </a:extLst>
                          </a:hlinkClick>
                        </a:rPr>
                        <a:t>27</a:t>
                      </a:r>
                      <a:r>
                        <a:rPr lang="es-ES" sz="1400">
                          <a:solidFill>
                            <a:schemeClr val="bg1"/>
                          </a:solidFill>
                          <a:effectLst/>
                        </a:rPr>
                        <a:t>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536588389"/>
                  </a:ext>
                </a:extLst>
              </a:tr>
              <a:tr h="898759">
                <a:tc>
                  <a:txBody>
                    <a:bodyPr/>
                    <a:lstStyle/>
                    <a:p>
                      <a:pPr algn="l" fontAlgn="base"/>
                      <a:r>
                        <a:rPr lang="es-ES" sz="1400">
                          <a:solidFill>
                            <a:schemeClr val="bg1"/>
                          </a:solidFill>
                          <a:effectLst/>
                        </a:rPr>
                        <a:t>Otras indicaciones </a:t>
                      </a:r>
                      <a:endParaRPr lang="es-ES" sz="140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tc>
                  <a:txBody>
                    <a:bodyPr/>
                    <a:lstStyle/>
                    <a:p>
                      <a:pPr algn="l" fontAlgn="base"/>
                      <a:r>
                        <a:rPr lang="es-ES" sz="1400" dirty="0">
                          <a:solidFill>
                            <a:schemeClr val="bg1"/>
                          </a:solidFill>
                          <a:effectLst/>
                        </a:rPr>
                        <a:t>Queratosis actínicas y queilitis actínica</a:t>
                      </a:r>
                      <a:br>
                        <a:rPr lang="es-ES" sz="1400" dirty="0">
                          <a:solidFill>
                            <a:schemeClr val="bg1"/>
                          </a:solidFill>
                          <a:effectLst/>
                        </a:rPr>
                      </a:br>
                      <a:r>
                        <a:rPr lang="es-ES" sz="1400" dirty="0">
                          <a:solidFill>
                            <a:schemeClr val="bg1"/>
                          </a:solidFill>
                          <a:effectLst/>
                        </a:rPr>
                        <a:t>Xantelasmas</a:t>
                      </a:r>
                      <a:br>
                        <a:rPr lang="es-ES" sz="1400" dirty="0">
                          <a:solidFill>
                            <a:schemeClr val="bg1"/>
                          </a:solidFill>
                          <a:effectLst/>
                        </a:rPr>
                      </a:br>
                      <a:r>
                        <a:rPr lang="es-ES" sz="1400" dirty="0">
                          <a:solidFill>
                            <a:schemeClr val="bg1"/>
                          </a:solidFill>
                          <a:effectLst/>
                        </a:rPr>
                        <a:t>Verrugas planas</a:t>
                      </a:r>
                      <a:br>
                        <a:rPr lang="es-ES" sz="1400" dirty="0">
                          <a:solidFill>
                            <a:schemeClr val="bg1"/>
                          </a:solidFill>
                          <a:effectLst/>
                        </a:rPr>
                      </a:br>
                      <a:r>
                        <a:rPr lang="es-ES" sz="1400" dirty="0">
                          <a:solidFill>
                            <a:schemeClr val="bg1"/>
                          </a:solidFill>
                          <a:effectLst/>
                        </a:rPr>
                        <a:t>Queratosis seborreicas</a:t>
                      </a:r>
                      <a:br>
                        <a:rPr lang="es-ES" sz="1400" dirty="0">
                          <a:solidFill>
                            <a:schemeClr val="bg1"/>
                          </a:solidFill>
                          <a:effectLst/>
                        </a:rPr>
                      </a:br>
                      <a:r>
                        <a:rPr lang="es-ES" sz="1400" dirty="0">
                          <a:solidFill>
                            <a:schemeClr val="bg1"/>
                          </a:solidFill>
                          <a:effectLst/>
                        </a:rPr>
                        <a:t>Acantosis nigricans</a:t>
                      </a:r>
                      <a:r>
                        <a:rPr lang="es-ES" sz="1400" b="0" u="none" strike="noStrike" baseline="30000" dirty="0">
                          <a:solidFill>
                            <a:schemeClr val="bg1"/>
                          </a:solidFill>
                          <a:effectLst/>
                          <a:hlinkClick r:id="rId6">
                            <a:extLst>
                              <a:ext uri="{A12FA001-AC4F-418D-AE19-62706E023703}">
                                <ahyp:hlinkClr xmlns:ahyp="http://schemas.microsoft.com/office/drawing/2018/hyperlinkcolor" val="tx"/>
                              </a:ext>
                            </a:extLst>
                          </a:hlinkClick>
                        </a:rPr>
                        <a:t>17,28</a:t>
                      </a:r>
                      <a:r>
                        <a:rPr lang="es-ES" sz="1400" dirty="0">
                          <a:solidFill>
                            <a:schemeClr val="bg1"/>
                          </a:solidFill>
                          <a:effectLst/>
                        </a:rPr>
                        <a:t> </a:t>
                      </a:r>
                      <a:endParaRPr lang="es-ES" sz="1400" dirty="0">
                        <a:solidFill>
                          <a:schemeClr val="bg1"/>
                        </a:solidFill>
                        <a:effectLst/>
                        <a:latin typeface="Arial" panose="020B0604020202020204" pitchFamily="34" charset="0"/>
                        <a:cs typeface="Arial" panose="020B0604020202020204" pitchFamily="34" charset="0"/>
                      </a:endParaRPr>
                    </a:p>
                  </a:txBody>
                  <a:tcPr marL="18377" marR="18377" marT="17641" marB="17641">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lumMod val="65000"/>
                      </a:schemeClr>
                    </a:solidFill>
                  </a:tcPr>
                </a:tc>
                <a:extLst>
                  <a:ext uri="{0D108BD9-81ED-4DB2-BD59-A6C34878D82A}">
                    <a16:rowId xmlns:a16="http://schemas.microsoft.com/office/drawing/2014/main" val="2186043585"/>
                  </a:ext>
                </a:extLst>
              </a:tr>
            </a:tbl>
          </a:graphicData>
        </a:graphic>
      </p:graphicFrame>
    </p:spTree>
    <p:extLst>
      <p:ext uri="{BB962C8B-B14F-4D97-AF65-F5344CB8AC3E}">
        <p14:creationId xmlns:p14="http://schemas.microsoft.com/office/powerpoint/2010/main" val="2383745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25513-698F-7D59-B2C9-924A711CEEB9}"/>
              </a:ext>
            </a:extLst>
          </p:cNvPr>
          <p:cNvSpPr>
            <a:spLocks noGrp="1"/>
          </p:cNvSpPr>
          <p:nvPr>
            <p:ph type="title"/>
          </p:nvPr>
        </p:nvSpPr>
        <p:spPr>
          <a:xfrm>
            <a:off x="680321" y="950858"/>
            <a:ext cx="9613861" cy="1080938"/>
          </a:xfrm>
        </p:spPr>
        <p:txBody>
          <a:bodyPr>
            <a:normAutofit fontScale="90000"/>
          </a:bodyPr>
          <a:lstStyle/>
          <a:p>
            <a:pPr algn="ctr"/>
            <a:r>
              <a:rPr lang="es-ES" dirty="0"/>
              <a:t>¿Cuántos tipos de peelings químicos hay?</a:t>
            </a:r>
            <a:br>
              <a:rPr lang="es-ES" dirty="0"/>
            </a:br>
            <a:r>
              <a:rPr lang="es-ES" dirty="0"/>
              <a:t>Según profundidad del tratamiento</a:t>
            </a:r>
            <a:br>
              <a:rPr lang="es-ES" dirty="0"/>
            </a:br>
            <a:endParaRPr lang="es-ES" dirty="0"/>
          </a:p>
        </p:txBody>
      </p:sp>
      <p:sp>
        <p:nvSpPr>
          <p:cNvPr id="4" name="CuadroTexto 3">
            <a:extLst>
              <a:ext uri="{FF2B5EF4-FFF2-40B4-BE49-F238E27FC236}">
                <a16:creationId xmlns:a16="http://schemas.microsoft.com/office/drawing/2014/main" id="{7861DFA9-48D2-483E-D2D8-6BB65E8636FD}"/>
              </a:ext>
            </a:extLst>
          </p:cNvPr>
          <p:cNvSpPr txBox="1"/>
          <p:nvPr/>
        </p:nvSpPr>
        <p:spPr>
          <a:xfrm>
            <a:off x="680321" y="2443317"/>
            <a:ext cx="4777050" cy="3170099"/>
          </a:xfrm>
          <a:prstGeom prst="rect">
            <a:avLst/>
          </a:prstGeom>
          <a:noFill/>
        </p:spPr>
        <p:txBody>
          <a:bodyPr wrap="square">
            <a:spAutoFit/>
          </a:bodyPr>
          <a:lstStyle/>
          <a:p>
            <a:r>
              <a:rPr lang="es-ES" sz="2000" dirty="0">
                <a:solidFill>
                  <a:schemeClr val="bg1"/>
                </a:solidFill>
              </a:rPr>
              <a:t>Los peelings químicos se pueden utilizar para tratar diferentes problemas de la piel. Por eso, según lo que quieras solucionar, se te recomendará el tratamiento en una de estas tres profundidades:</a:t>
            </a:r>
          </a:p>
          <a:p>
            <a:endParaRPr lang="es-ES" sz="2000" dirty="0">
              <a:solidFill>
                <a:schemeClr val="bg1"/>
              </a:solidFill>
            </a:endParaRPr>
          </a:p>
          <a:p>
            <a:pPr marL="342900" indent="-342900">
              <a:buClr>
                <a:srgbClr val="FFC000"/>
              </a:buClr>
              <a:buFont typeface="Wingdings" panose="05000000000000000000" pitchFamily="2" charset="2"/>
              <a:buChar char="q"/>
            </a:pPr>
            <a:r>
              <a:rPr lang="es-ES" sz="2000" dirty="0">
                <a:solidFill>
                  <a:schemeClr val="bg1"/>
                </a:solidFill>
              </a:rPr>
              <a:t>Peeling químico suave o superficial</a:t>
            </a:r>
          </a:p>
          <a:p>
            <a:pPr marL="342900" indent="-342900">
              <a:buClr>
                <a:srgbClr val="FFC000"/>
              </a:buClr>
              <a:buFont typeface="Wingdings" panose="05000000000000000000" pitchFamily="2" charset="2"/>
              <a:buChar char="q"/>
            </a:pPr>
            <a:r>
              <a:rPr lang="es-ES" sz="2000" dirty="0">
                <a:solidFill>
                  <a:schemeClr val="bg1"/>
                </a:solidFill>
              </a:rPr>
              <a:t>Peeling químico medio</a:t>
            </a:r>
          </a:p>
          <a:p>
            <a:pPr marL="342900" indent="-342900">
              <a:buClr>
                <a:srgbClr val="FFC000"/>
              </a:buClr>
              <a:buFont typeface="Wingdings" panose="05000000000000000000" pitchFamily="2" charset="2"/>
              <a:buChar char="q"/>
            </a:pPr>
            <a:r>
              <a:rPr lang="es-ES" sz="2000" dirty="0">
                <a:solidFill>
                  <a:schemeClr val="bg1"/>
                </a:solidFill>
              </a:rPr>
              <a:t>Peeling químico profundo</a:t>
            </a:r>
          </a:p>
        </p:txBody>
      </p:sp>
      <p:pic>
        <p:nvPicPr>
          <p:cNvPr id="5" name="Imagen 4">
            <a:extLst>
              <a:ext uri="{FF2B5EF4-FFF2-40B4-BE49-F238E27FC236}">
                <a16:creationId xmlns:a16="http://schemas.microsoft.com/office/drawing/2014/main" id="{6ED2A39A-85AE-3539-09A8-C0E26CE96039}"/>
              </a:ext>
            </a:extLst>
          </p:cNvPr>
          <p:cNvPicPr>
            <a:picLocks noChangeAspect="1"/>
          </p:cNvPicPr>
          <p:nvPr/>
        </p:nvPicPr>
        <p:blipFill>
          <a:blip r:embed="rId2"/>
          <a:stretch>
            <a:fillRect/>
          </a:stretch>
        </p:blipFill>
        <p:spPr>
          <a:xfrm>
            <a:off x="5675086" y="2220686"/>
            <a:ext cx="5950857" cy="4230914"/>
          </a:xfrm>
          <a:prstGeom prst="rect">
            <a:avLst/>
          </a:prstGeom>
        </p:spPr>
      </p:pic>
    </p:spTree>
    <p:extLst>
      <p:ext uri="{BB962C8B-B14F-4D97-AF65-F5344CB8AC3E}">
        <p14:creationId xmlns:p14="http://schemas.microsoft.com/office/powerpoint/2010/main" val="1959956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30543-5D4B-25CA-5239-F6C6A83331B1}"/>
              </a:ext>
            </a:extLst>
          </p:cNvPr>
          <p:cNvSpPr>
            <a:spLocks noGrp="1"/>
          </p:cNvSpPr>
          <p:nvPr>
            <p:ph type="title"/>
          </p:nvPr>
        </p:nvSpPr>
        <p:spPr/>
        <p:txBody>
          <a:bodyPr/>
          <a:lstStyle/>
          <a:p>
            <a:pPr algn="ctr"/>
            <a:r>
              <a:rPr lang="pt-BR" dirty="0"/>
              <a:t>Peeling químico suave o superficial</a:t>
            </a:r>
            <a:br>
              <a:rPr lang="pt-BR" dirty="0"/>
            </a:br>
            <a:endParaRPr lang="es-ES" dirty="0"/>
          </a:p>
        </p:txBody>
      </p:sp>
      <p:sp>
        <p:nvSpPr>
          <p:cNvPr id="4" name="CuadroTexto 3">
            <a:extLst>
              <a:ext uri="{FF2B5EF4-FFF2-40B4-BE49-F238E27FC236}">
                <a16:creationId xmlns:a16="http://schemas.microsoft.com/office/drawing/2014/main" id="{53F11DB1-2F33-25A0-DF1B-2968CB535BB4}"/>
              </a:ext>
            </a:extLst>
          </p:cNvPr>
          <p:cNvSpPr txBox="1"/>
          <p:nvPr/>
        </p:nvSpPr>
        <p:spPr>
          <a:xfrm>
            <a:off x="4194631" y="2196790"/>
            <a:ext cx="6516912" cy="4093428"/>
          </a:xfrm>
          <a:prstGeom prst="rect">
            <a:avLst/>
          </a:prstGeom>
          <a:noFill/>
        </p:spPr>
        <p:txBody>
          <a:bodyPr wrap="square">
            <a:spAutoFit/>
          </a:bodyPr>
          <a:lstStyle/>
          <a:p>
            <a:r>
              <a:rPr lang="es-ES" sz="2000" dirty="0">
                <a:solidFill>
                  <a:schemeClr val="bg1"/>
                </a:solidFill>
              </a:rPr>
              <a:t>Especialmente indicada para eliminar la capa externa de la piel, epidermis. </a:t>
            </a:r>
          </a:p>
          <a:p>
            <a:r>
              <a:rPr lang="es-ES" sz="2000" dirty="0">
                <a:solidFill>
                  <a:schemeClr val="bg1"/>
                </a:solidFill>
              </a:rPr>
              <a:t>Este peeling se puede utilizar para tratar las </a:t>
            </a:r>
            <a:r>
              <a:rPr lang="es-ES" sz="2000" dirty="0">
                <a:solidFill>
                  <a:srgbClr val="C00000"/>
                </a:solidFill>
              </a:rPr>
              <a:t>arrugas finas, el acné, el tono desigual de la piel y la sequedad. </a:t>
            </a:r>
          </a:p>
          <a:p>
            <a:r>
              <a:rPr lang="es-ES" sz="2000" dirty="0">
                <a:solidFill>
                  <a:schemeClr val="bg1"/>
                </a:solidFill>
              </a:rPr>
              <a:t>Al ser tan suave es posible hacer esta exfoliación una vez por semana durante hasta seis semanas, dependiendo de los resultados deseados. </a:t>
            </a:r>
          </a:p>
          <a:p>
            <a:r>
              <a:rPr lang="es-ES" sz="2000" dirty="0">
                <a:solidFill>
                  <a:schemeClr val="bg1"/>
                </a:solidFill>
              </a:rPr>
              <a:t>El acido mas común es el ácido </a:t>
            </a:r>
            <a:r>
              <a:rPr lang="es-ES" sz="2000" dirty="0">
                <a:solidFill>
                  <a:srgbClr val="C00000"/>
                </a:solidFill>
              </a:rPr>
              <a:t>glicólico</a:t>
            </a:r>
            <a:r>
              <a:rPr lang="es-ES" sz="2000" dirty="0">
                <a:solidFill>
                  <a:schemeClr val="bg1"/>
                </a:solidFill>
              </a:rPr>
              <a:t>, un derivado de la caña de azúcar.</a:t>
            </a:r>
          </a:p>
          <a:p>
            <a:r>
              <a:rPr lang="es-ES" sz="2000" dirty="0">
                <a:solidFill>
                  <a:schemeClr val="bg1"/>
                </a:solidFill>
              </a:rPr>
              <a:t>La recuperación se encuentra entre 1 y 7 días, por lo que prácticamente podremos continuar con nuestra rutina normal al día siguiente del tratamiento.</a:t>
            </a:r>
          </a:p>
        </p:txBody>
      </p:sp>
      <p:pic>
        <p:nvPicPr>
          <p:cNvPr id="5" name="Imagen 4">
            <a:extLst>
              <a:ext uri="{FF2B5EF4-FFF2-40B4-BE49-F238E27FC236}">
                <a16:creationId xmlns:a16="http://schemas.microsoft.com/office/drawing/2014/main" id="{99298DED-3615-7644-1365-B84E89CD8578}"/>
              </a:ext>
            </a:extLst>
          </p:cNvPr>
          <p:cNvPicPr>
            <a:picLocks noChangeAspect="1"/>
          </p:cNvPicPr>
          <p:nvPr/>
        </p:nvPicPr>
        <p:blipFill>
          <a:blip r:embed="rId2"/>
          <a:stretch>
            <a:fillRect/>
          </a:stretch>
        </p:blipFill>
        <p:spPr>
          <a:xfrm>
            <a:off x="449944" y="2196790"/>
            <a:ext cx="3744686" cy="3907982"/>
          </a:xfrm>
          <a:prstGeom prst="rect">
            <a:avLst/>
          </a:prstGeom>
        </p:spPr>
      </p:pic>
    </p:spTree>
    <p:extLst>
      <p:ext uri="{BB962C8B-B14F-4D97-AF65-F5344CB8AC3E}">
        <p14:creationId xmlns:p14="http://schemas.microsoft.com/office/powerpoint/2010/main" val="330498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00A2FD-6BD1-C119-BED9-136F53EFD5FC}"/>
              </a:ext>
            </a:extLst>
          </p:cNvPr>
          <p:cNvSpPr>
            <a:spLocks noGrp="1"/>
          </p:cNvSpPr>
          <p:nvPr>
            <p:ph type="title"/>
          </p:nvPr>
        </p:nvSpPr>
        <p:spPr/>
        <p:txBody>
          <a:bodyPr>
            <a:normAutofit fontScale="90000"/>
          </a:bodyPr>
          <a:lstStyle/>
          <a:p>
            <a:pPr algn="ctr"/>
            <a:r>
              <a:rPr lang="es-ES" dirty="0"/>
              <a:t>Muy superficiales (estrato córneo)</a:t>
            </a:r>
            <a:br>
              <a:rPr lang="es-ES" dirty="0"/>
            </a:br>
            <a:r>
              <a:rPr lang="es-ES" dirty="0"/>
              <a:t>Superficiales (epidérmicos)</a:t>
            </a:r>
            <a:br>
              <a:rPr lang="es-ES" dirty="0"/>
            </a:br>
            <a:endParaRPr lang="es-ES" dirty="0"/>
          </a:p>
        </p:txBody>
      </p:sp>
      <p:sp>
        <p:nvSpPr>
          <p:cNvPr id="4" name="CuadroTexto 3">
            <a:extLst>
              <a:ext uri="{FF2B5EF4-FFF2-40B4-BE49-F238E27FC236}">
                <a16:creationId xmlns:a16="http://schemas.microsoft.com/office/drawing/2014/main" id="{C2FBA4F3-9275-0E80-90A5-FB27800B15CE}"/>
              </a:ext>
            </a:extLst>
          </p:cNvPr>
          <p:cNvSpPr txBox="1"/>
          <p:nvPr/>
        </p:nvSpPr>
        <p:spPr>
          <a:xfrm>
            <a:off x="537880" y="2626897"/>
            <a:ext cx="5238806" cy="3785652"/>
          </a:xfrm>
          <a:prstGeom prst="rect">
            <a:avLst/>
          </a:prstGeom>
        </p:spPr>
        <p:style>
          <a:lnRef idx="1">
            <a:schemeClr val="accent5"/>
          </a:lnRef>
          <a:fillRef idx="3">
            <a:schemeClr val="accent5"/>
          </a:fillRef>
          <a:effectRef idx="2">
            <a:schemeClr val="accent5"/>
          </a:effectRef>
          <a:fontRef idx="minor">
            <a:schemeClr val="lt1"/>
          </a:fontRef>
        </p:style>
        <p:txBody>
          <a:bodyPr wrap="square">
            <a:spAutoFit/>
          </a:bodyPr>
          <a:lstStyle/>
          <a:p>
            <a:r>
              <a:rPr lang="es-ES" sz="2000" dirty="0">
                <a:solidFill>
                  <a:schemeClr val="bg1"/>
                </a:solidFill>
              </a:rPr>
              <a:t>Acido salicílico 30% - Una o mas capas.</a:t>
            </a:r>
          </a:p>
          <a:p>
            <a:endParaRPr lang="es-ES" sz="2000" dirty="0">
              <a:solidFill>
                <a:schemeClr val="bg1"/>
              </a:solidFill>
            </a:endParaRPr>
          </a:p>
          <a:p>
            <a:r>
              <a:rPr lang="es-ES" sz="2000" dirty="0">
                <a:solidFill>
                  <a:schemeClr val="bg1"/>
                </a:solidFill>
              </a:rPr>
              <a:t>Acido glicólico 40 a 50% - 1 a 2 capas.</a:t>
            </a:r>
          </a:p>
          <a:p>
            <a:endParaRPr lang="es-ES" sz="2000" dirty="0">
              <a:solidFill>
                <a:schemeClr val="bg1"/>
              </a:solidFill>
            </a:endParaRPr>
          </a:p>
          <a:p>
            <a:r>
              <a:rPr lang="es-ES" sz="2000" dirty="0">
                <a:solidFill>
                  <a:schemeClr val="bg1"/>
                </a:solidFill>
              </a:rPr>
              <a:t>Solución de Jessner – 1 a 2 capas</a:t>
            </a:r>
          </a:p>
          <a:p>
            <a:endParaRPr lang="es-ES" sz="2000" dirty="0">
              <a:solidFill>
                <a:schemeClr val="bg1"/>
              </a:solidFill>
            </a:endParaRPr>
          </a:p>
          <a:p>
            <a:r>
              <a:rPr lang="es-ES" sz="2000" dirty="0">
                <a:solidFill>
                  <a:schemeClr val="bg1"/>
                </a:solidFill>
              </a:rPr>
              <a:t>Resorcina 20 a 30% por 5 a 10 minutos.</a:t>
            </a:r>
          </a:p>
          <a:p>
            <a:endParaRPr lang="es-ES" sz="2000" dirty="0">
              <a:solidFill>
                <a:schemeClr val="bg1"/>
              </a:solidFill>
            </a:endParaRPr>
          </a:p>
          <a:p>
            <a:r>
              <a:rPr lang="es-ES" sz="2000" dirty="0">
                <a:solidFill>
                  <a:schemeClr val="bg1"/>
                </a:solidFill>
              </a:rPr>
              <a:t>Acido tricloroacético ( TCA o ATA) 10 a 25% - una capa</a:t>
            </a:r>
          </a:p>
          <a:p>
            <a:endParaRPr lang="es-ES" sz="2000" dirty="0">
              <a:solidFill>
                <a:schemeClr val="bg1"/>
              </a:solidFill>
            </a:endParaRPr>
          </a:p>
          <a:p>
            <a:r>
              <a:rPr lang="es-ES" sz="2000" dirty="0">
                <a:solidFill>
                  <a:schemeClr val="bg1"/>
                </a:solidFill>
              </a:rPr>
              <a:t>Tretinoina.</a:t>
            </a:r>
          </a:p>
        </p:txBody>
      </p:sp>
      <p:sp>
        <p:nvSpPr>
          <p:cNvPr id="6" name="CuadroTexto 5">
            <a:extLst>
              <a:ext uri="{FF2B5EF4-FFF2-40B4-BE49-F238E27FC236}">
                <a16:creationId xmlns:a16="http://schemas.microsoft.com/office/drawing/2014/main" id="{A0652C21-32E2-DD96-FC29-645E4FD58769}"/>
              </a:ext>
            </a:extLst>
          </p:cNvPr>
          <p:cNvSpPr txBox="1"/>
          <p:nvPr/>
        </p:nvSpPr>
        <p:spPr>
          <a:xfrm>
            <a:off x="6096000" y="2626897"/>
            <a:ext cx="5689600" cy="3477875"/>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s-ES" sz="2000" dirty="0">
                <a:solidFill>
                  <a:schemeClr val="bg1"/>
                </a:solidFill>
              </a:rPr>
              <a:t>Acido glicólico 40 a 70% - por 2 a 20 minutos.</a:t>
            </a:r>
          </a:p>
          <a:p>
            <a:endParaRPr lang="es-ES" sz="2000" dirty="0">
              <a:solidFill>
                <a:schemeClr val="bg1"/>
              </a:solidFill>
            </a:endParaRPr>
          </a:p>
          <a:p>
            <a:r>
              <a:rPr lang="es-ES" sz="2000" dirty="0">
                <a:solidFill>
                  <a:schemeClr val="bg1"/>
                </a:solidFill>
              </a:rPr>
              <a:t>Acido tioglicólico 10 a 20% - por 10 a 30 minutos</a:t>
            </a:r>
          </a:p>
          <a:p>
            <a:endParaRPr lang="es-ES" sz="2000" dirty="0">
              <a:solidFill>
                <a:schemeClr val="bg1"/>
              </a:solidFill>
            </a:endParaRPr>
          </a:p>
          <a:p>
            <a:r>
              <a:rPr lang="es-ES" sz="2000" dirty="0">
                <a:solidFill>
                  <a:schemeClr val="bg1"/>
                </a:solidFill>
              </a:rPr>
              <a:t>Acido mandélico m30 a 50% - por 2 a 20 minutos</a:t>
            </a:r>
          </a:p>
          <a:p>
            <a:endParaRPr lang="es-ES" sz="2000" dirty="0">
              <a:solidFill>
                <a:schemeClr val="bg1"/>
              </a:solidFill>
            </a:endParaRPr>
          </a:p>
          <a:p>
            <a:r>
              <a:rPr lang="es-ES" sz="2000" dirty="0">
                <a:solidFill>
                  <a:schemeClr val="bg1"/>
                </a:solidFill>
              </a:rPr>
              <a:t> Solución de Jessner – 4 a 10 minutos</a:t>
            </a:r>
          </a:p>
          <a:p>
            <a:endParaRPr lang="es-ES" sz="2000" dirty="0">
              <a:solidFill>
                <a:schemeClr val="bg1"/>
              </a:solidFill>
            </a:endParaRPr>
          </a:p>
          <a:p>
            <a:r>
              <a:rPr lang="es-ES" sz="2000" dirty="0">
                <a:solidFill>
                  <a:schemeClr val="bg1"/>
                </a:solidFill>
              </a:rPr>
              <a:t>Resorcina 40 a 50 % por 30 a 60 minutos</a:t>
            </a:r>
          </a:p>
          <a:p>
            <a:endParaRPr lang="es-ES" sz="2000" dirty="0">
              <a:solidFill>
                <a:schemeClr val="bg1"/>
              </a:solidFill>
            </a:endParaRPr>
          </a:p>
          <a:p>
            <a:r>
              <a:rPr lang="es-ES" sz="2000" dirty="0">
                <a:solidFill>
                  <a:schemeClr val="bg1"/>
                </a:solidFill>
              </a:rPr>
              <a:t>Acido tricloroacetico (ATA) 10 a 30 %. </a:t>
            </a:r>
          </a:p>
        </p:txBody>
      </p:sp>
    </p:spTree>
    <p:extLst>
      <p:ext uri="{BB962C8B-B14F-4D97-AF65-F5344CB8AC3E}">
        <p14:creationId xmlns:p14="http://schemas.microsoft.com/office/powerpoint/2010/main" val="318977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7E072-07FF-F427-B5FF-C010C9F4C3C4}"/>
              </a:ext>
            </a:extLst>
          </p:cNvPr>
          <p:cNvSpPr>
            <a:spLocks noGrp="1"/>
          </p:cNvSpPr>
          <p:nvPr>
            <p:ph type="title"/>
          </p:nvPr>
        </p:nvSpPr>
        <p:spPr/>
        <p:txBody>
          <a:bodyPr/>
          <a:lstStyle/>
          <a:p>
            <a:pPr algn="ctr"/>
            <a:r>
              <a:rPr lang="es-ES" dirty="0"/>
              <a:t>Peeling químico medio</a:t>
            </a:r>
            <a:br>
              <a:rPr lang="es-ES" dirty="0"/>
            </a:br>
            <a:endParaRPr lang="es-ES" dirty="0"/>
          </a:p>
        </p:txBody>
      </p:sp>
      <p:sp>
        <p:nvSpPr>
          <p:cNvPr id="4" name="CuadroTexto 3">
            <a:extLst>
              <a:ext uri="{FF2B5EF4-FFF2-40B4-BE49-F238E27FC236}">
                <a16:creationId xmlns:a16="http://schemas.microsoft.com/office/drawing/2014/main" id="{8EA8DB23-896B-98C3-D051-E9ECA58AA769}"/>
              </a:ext>
            </a:extLst>
          </p:cNvPr>
          <p:cNvSpPr txBox="1"/>
          <p:nvPr/>
        </p:nvSpPr>
        <p:spPr>
          <a:xfrm>
            <a:off x="932467" y="2332840"/>
            <a:ext cx="7503886" cy="3416320"/>
          </a:xfrm>
          <a:prstGeom prst="rect">
            <a:avLst/>
          </a:prstGeom>
          <a:noFill/>
        </p:spPr>
        <p:txBody>
          <a:bodyPr wrap="square">
            <a:spAutoFit/>
          </a:bodyPr>
          <a:lstStyle/>
          <a:p>
            <a:r>
              <a:rPr lang="es-ES" dirty="0">
                <a:solidFill>
                  <a:schemeClr val="bg1"/>
                </a:solidFill>
              </a:rPr>
              <a:t>Este tipo de exfoliación química elimina las células de la piel que conforman la </a:t>
            </a:r>
            <a:r>
              <a:rPr lang="es-ES" dirty="0">
                <a:solidFill>
                  <a:srgbClr val="C00000"/>
                </a:solidFill>
              </a:rPr>
              <a:t>epidermis</a:t>
            </a:r>
            <a:r>
              <a:rPr lang="es-ES" dirty="0">
                <a:solidFill>
                  <a:schemeClr val="bg1"/>
                </a:solidFill>
              </a:rPr>
              <a:t>, así como partes de la capa media de la piel o </a:t>
            </a:r>
            <a:r>
              <a:rPr lang="es-ES" dirty="0">
                <a:solidFill>
                  <a:srgbClr val="C00000"/>
                </a:solidFill>
              </a:rPr>
              <a:t>dermis</a:t>
            </a:r>
            <a:r>
              <a:rPr lang="es-ES" dirty="0">
                <a:solidFill>
                  <a:schemeClr val="bg1"/>
                </a:solidFill>
              </a:rPr>
              <a:t>. </a:t>
            </a:r>
          </a:p>
          <a:p>
            <a:r>
              <a:rPr lang="es-ES" dirty="0">
                <a:solidFill>
                  <a:schemeClr val="bg1"/>
                </a:solidFill>
              </a:rPr>
              <a:t>Un peeling químico medio puede </a:t>
            </a:r>
            <a:r>
              <a:rPr lang="es-ES" dirty="0">
                <a:solidFill>
                  <a:srgbClr val="C00000"/>
                </a:solidFill>
              </a:rPr>
              <a:t>tratar las arrugas, borrar las cicatrices del acné y corregir el tono desigual de la piel.</a:t>
            </a:r>
            <a:r>
              <a:rPr lang="es-ES" dirty="0">
                <a:solidFill>
                  <a:schemeClr val="bg1"/>
                </a:solidFill>
              </a:rPr>
              <a:t> </a:t>
            </a:r>
          </a:p>
          <a:p>
            <a:r>
              <a:rPr lang="es-ES" dirty="0">
                <a:solidFill>
                  <a:schemeClr val="bg1"/>
                </a:solidFill>
              </a:rPr>
              <a:t>Es posible repetir un peeling químico medio una vez transcurridos </a:t>
            </a:r>
            <a:r>
              <a:rPr lang="es-ES" dirty="0">
                <a:solidFill>
                  <a:srgbClr val="C00000"/>
                </a:solidFill>
              </a:rPr>
              <a:t>6 o 12 meses </a:t>
            </a:r>
            <a:r>
              <a:rPr lang="es-ES" dirty="0">
                <a:solidFill>
                  <a:schemeClr val="bg1"/>
                </a:solidFill>
              </a:rPr>
              <a:t>desde el último, con el fin de mantener los resultados. </a:t>
            </a:r>
          </a:p>
          <a:p>
            <a:r>
              <a:rPr lang="es-ES" dirty="0">
                <a:solidFill>
                  <a:schemeClr val="bg1"/>
                </a:solidFill>
              </a:rPr>
              <a:t>El más conocido es el peeling </a:t>
            </a:r>
            <a:r>
              <a:rPr lang="es-ES" dirty="0">
                <a:solidFill>
                  <a:srgbClr val="C00000"/>
                </a:solidFill>
              </a:rPr>
              <a:t>TCA (ácido tricloroacético)</a:t>
            </a:r>
            <a:r>
              <a:rPr lang="es-ES" dirty="0">
                <a:solidFill>
                  <a:schemeClr val="bg1"/>
                </a:solidFill>
              </a:rPr>
              <a:t>, un producto que se suele usar en concentraciones que varían entre el </a:t>
            </a:r>
            <a:r>
              <a:rPr lang="es-ES" dirty="0">
                <a:solidFill>
                  <a:srgbClr val="C00000"/>
                </a:solidFill>
              </a:rPr>
              <a:t>20% </a:t>
            </a:r>
            <a:r>
              <a:rPr lang="es-ES" dirty="0">
                <a:solidFill>
                  <a:schemeClr val="bg1"/>
                </a:solidFill>
              </a:rPr>
              <a:t>y el </a:t>
            </a:r>
            <a:r>
              <a:rPr lang="es-ES" dirty="0">
                <a:solidFill>
                  <a:srgbClr val="C00000"/>
                </a:solidFill>
              </a:rPr>
              <a:t>35%</a:t>
            </a:r>
            <a:r>
              <a:rPr lang="es-ES" dirty="0">
                <a:solidFill>
                  <a:schemeClr val="bg1"/>
                </a:solidFill>
              </a:rPr>
              <a:t>. </a:t>
            </a:r>
          </a:p>
          <a:p>
            <a:r>
              <a:rPr lang="es-ES" dirty="0">
                <a:solidFill>
                  <a:schemeClr val="bg1"/>
                </a:solidFill>
              </a:rPr>
              <a:t>Dependiendo de tal concentración el tiempo de recuperación puede ser mayor o menor, pero como poco será necesario mantenerse lejos del sol durante al menos una semana.</a:t>
            </a:r>
          </a:p>
        </p:txBody>
      </p:sp>
      <p:pic>
        <p:nvPicPr>
          <p:cNvPr id="5" name="Imagen 4">
            <a:extLst>
              <a:ext uri="{FF2B5EF4-FFF2-40B4-BE49-F238E27FC236}">
                <a16:creationId xmlns:a16="http://schemas.microsoft.com/office/drawing/2014/main" id="{E7D89BC3-418A-008F-8807-405B61184E5B}"/>
              </a:ext>
            </a:extLst>
          </p:cNvPr>
          <p:cNvPicPr>
            <a:picLocks noChangeAspect="1"/>
          </p:cNvPicPr>
          <p:nvPr/>
        </p:nvPicPr>
        <p:blipFill>
          <a:blip r:embed="rId2"/>
          <a:stretch>
            <a:fillRect/>
          </a:stretch>
        </p:blipFill>
        <p:spPr>
          <a:xfrm>
            <a:off x="8862634" y="2162629"/>
            <a:ext cx="2777823" cy="3586531"/>
          </a:xfrm>
          <a:prstGeom prst="rect">
            <a:avLst/>
          </a:prstGeom>
        </p:spPr>
      </p:pic>
    </p:spTree>
    <p:extLst>
      <p:ext uri="{BB962C8B-B14F-4D97-AF65-F5344CB8AC3E}">
        <p14:creationId xmlns:p14="http://schemas.microsoft.com/office/powerpoint/2010/main" val="1440144532"/>
      </p:ext>
    </p:extLst>
  </p:cSld>
  <p:clrMapOvr>
    <a:masterClrMapping/>
  </p:clrMapOvr>
</p:sld>
</file>

<file path=ppt/theme/theme1.xml><?xml version="1.0" encoding="utf-8"?>
<a:theme xmlns:a="http://schemas.openxmlformats.org/drawingml/2006/main" name="Berlín">
  <a:themeElements>
    <a:clrScheme name="Berlin">
      <a:dk1>
        <a:sysClr val="windowText" lastClr="000000"/>
      </a:dk1>
      <a:lt1>
        <a:sysClr val="window" lastClr="FFFFFF"/>
      </a:lt1>
      <a:dk2>
        <a:srgbClr val="6A9C41"/>
      </a:dk2>
      <a:lt2>
        <a:srgbClr val="E7E6E6"/>
      </a:lt2>
      <a:accent1>
        <a:srgbClr val="A7D535"/>
      </a:accent1>
      <a:accent2>
        <a:srgbClr val="EACA4F"/>
      </a:accent2>
      <a:accent3>
        <a:srgbClr val="FD9850"/>
      </a:accent3>
      <a:accent4>
        <a:srgbClr val="F46442"/>
      </a:accent4>
      <a:accent5>
        <a:srgbClr val="54D289"/>
      </a:accent5>
      <a:accent6>
        <a:srgbClr val="6AD8CB"/>
      </a:accent6>
      <a:hlink>
        <a:srgbClr val="CAFB50"/>
      </a:hlink>
      <a:folHlink>
        <a:srgbClr val="DEFF8B"/>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38000"/>
              </a:schemeClr>
            </a:gs>
            <a:gs pos="50000">
              <a:schemeClr val="phClr">
                <a:shade val="100000"/>
                <a:hueMod val="100000"/>
                <a:satMod val="110000"/>
                <a:lumMod val="130000"/>
              </a:schemeClr>
            </a:gs>
            <a:gs pos="100000">
              <a:schemeClr val="phClr">
                <a:shade val="78000"/>
                <a:hueMod val="106000"/>
                <a:satMod val="120000"/>
                <a:lumMod val="7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B587E4A9-1405-4B4F-8BC3-512EE08D2EBF}"/>
    </a:ext>
  </a:extLst>
</a:theme>
</file>

<file path=docProps/app.xml><?xml version="1.0" encoding="utf-8"?>
<Properties xmlns="http://schemas.openxmlformats.org/officeDocument/2006/extended-properties" xmlns:vt="http://schemas.openxmlformats.org/officeDocument/2006/docPropsVTypes">
  <Template>Berlín</Template>
  <TotalTime>1016</TotalTime>
  <Words>5356</Words>
  <Application>Microsoft Office PowerPoint</Application>
  <PresentationFormat>Panorámica</PresentationFormat>
  <Paragraphs>297</Paragraphs>
  <Slides>58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58</vt:i4>
      </vt:variant>
    </vt:vector>
  </HeadingPairs>
  <TitlesOfParts>
    <vt:vector size="63" baseType="lpstr">
      <vt:lpstr>Arial</vt:lpstr>
      <vt:lpstr>Courier New</vt:lpstr>
      <vt:lpstr>Trebuchet MS</vt:lpstr>
      <vt:lpstr>Wingdings</vt:lpstr>
      <vt:lpstr>Berlín</vt:lpstr>
      <vt:lpstr>PEELING QUIMICOS </vt:lpstr>
      <vt:lpstr>El peeling o exfoliación cutánea </vt:lpstr>
      <vt:lpstr>¿ Cuando esta indicado el peeling?</vt:lpstr>
      <vt:lpstr>¿Cuáles son los beneficios de un peeling químico facial?</vt:lpstr>
      <vt:lpstr>¿Cómo se realiza un peeling facial?</vt:lpstr>
      <vt:lpstr>¿Cuántos tipos de peelings químicos hay? Según profundidad del tratamiento </vt:lpstr>
      <vt:lpstr>Peeling químico suave o superficial </vt:lpstr>
      <vt:lpstr>Muy superficiales (estrato córneo) Superficiales (epidérmicos) </vt:lpstr>
      <vt:lpstr>Peeling químico medio </vt:lpstr>
      <vt:lpstr> Medios (dermis papilar)   </vt:lpstr>
      <vt:lpstr>Peeling químico profundo </vt:lpstr>
      <vt:lpstr>Profundos (dermis reticular)</vt:lpstr>
      <vt:lpstr>lista comparativa entre el tipo de lesión y la clase de peeling a escoger </vt:lpstr>
      <vt:lpstr>¿Qué es el pH de la piel?</vt:lpstr>
      <vt:lpstr>¿Cuál es la diferencia del pH de la piel en las distintas partes del cuerpo?</vt:lpstr>
      <vt:lpstr>¿Por qué es importante el pH de la piel?</vt:lpstr>
      <vt:lpstr>¿Qué ocurre si hay alteraciones del pH?</vt:lpstr>
      <vt:lpstr>¿Qué factores pueden afectar al pH de la piel?</vt:lpstr>
      <vt:lpstr>ALFAHIDROXIACIDOS</vt:lpstr>
      <vt:lpstr>Los principales efectos que producen estos ácidos en la piel son:</vt:lpstr>
      <vt:lpstr>¿Dónde encontramos los acidos?</vt:lpstr>
      <vt:lpstr>Concentraciones y eficacia de los ácidos</vt:lpstr>
      <vt:lpstr>Cómo utilizar los alfa hidroxiácidos</vt:lpstr>
      <vt:lpstr>¿Qué propiedades tienen?</vt:lpstr>
      <vt:lpstr>Ácido Glicólico</vt:lpstr>
      <vt:lpstr>Para que sirve Ácido Glicólico</vt:lpstr>
      <vt:lpstr>Propiedades del Acido Glicólico </vt:lpstr>
      <vt:lpstr>Propiedades del Acido Glicólico </vt:lpstr>
      <vt:lpstr>Indicaciones </vt:lpstr>
      <vt:lpstr>Concentraciones y Uso </vt:lpstr>
      <vt:lpstr>Concentraciones y Uso </vt:lpstr>
      <vt:lpstr>Ácido Láctico</vt:lpstr>
      <vt:lpstr>Propiedades</vt:lpstr>
      <vt:lpstr>Beneficios</vt:lpstr>
      <vt:lpstr>Concentraciones y uso</vt:lpstr>
      <vt:lpstr>Sesiones </vt:lpstr>
      <vt:lpstr>Ácido Mandélico</vt:lpstr>
      <vt:lpstr>Propiedades</vt:lpstr>
      <vt:lpstr>Propiedades</vt:lpstr>
      <vt:lpstr>¿Cómo usar el ácido mandélico correctamente? </vt:lpstr>
      <vt:lpstr>¿Cómo aplicarlo? </vt:lpstr>
      <vt:lpstr>¿Cuándo hay que aplicar el ácido mandélico? </vt:lpstr>
      <vt:lpstr>Contraindicaciones </vt:lpstr>
      <vt:lpstr>Peeling Ácido Ascórbico (Ácido Cítrico o Vitamina C) </vt:lpstr>
      <vt:lpstr>Ácido láctico</vt:lpstr>
      <vt:lpstr>Beneficios del ácido láctico en la piel</vt:lpstr>
      <vt:lpstr>¿Cómo utilizar el ácido láctico?</vt:lpstr>
      <vt:lpstr>¿El ácido láctico tiene efectos secundarios?</vt:lpstr>
      <vt:lpstr>Acido Salicílico </vt:lpstr>
      <vt:lpstr>¿Acido salicílico y  renovación celular?</vt:lpstr>
      <vt:lpstr>Beneficios del ácido salicílico</vt:lpstr>
      <vt:lpstr>El ácido salicílico actúa para evitar y tratar el acné </vt:lpstr>
      <vt:lpstr>¿A qué concentraciones se usa el ácido salicílico?</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PEELING QUIMICOS </dc:title>
  <dc:creator>Usuario</dc:creator>
  <cp:lastModifiedBy>Elizabeth Sarango</cp:lastModifiedBy>
  <cp:revision>5</cp:revision>
  <dcterms:created xsi:type="dcterms:W3CDTF">2022-06-17T02:50:19Z</dcterms:created>
  <dcterms:modified xsi:type="dcterms:W3CDTF">2024-01-30T04:16:03Z</dcterms:modified>
</cp:coreProperties>
</file>