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2" r:id="rId4"/>
    <p:sldId id="270" r:id="rId5"/>
    <p:sldId id="285" r:id="rId6"/>
    <p:sldId id="286" r:id="rId7"/>
    <p:sldId id="287" r:id="rId8"/>
    <p:sldId id="288" r:id="rId9"/>
    <p:sldId id="264" r:id="rId10"/>
    <p:sldId id="272" r:id="rId11"/>
    <p:sldId id="271" r:id="rId12"/>
    <p:sldId id="266" r:id="rId13"/>
    <p:sldId id="276" r:id="rId14"/>
    <p:sldId id="265" r:id="rId15"/>
    <p:sldId id="267" r:id="rId16"/>
    <p:sldId id="268" r:id="rId17"/>
    <p:sldId id="289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5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8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2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6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2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1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7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7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0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broblasto Y Estructura De La Piel Ilustración del Vector - Ilustración de  piel, estructura: 13562207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261" r="2015" b="9744"/>
          <a:stretch/>
        </p:blipFill>
        <p:spPr bwMode="auto">
          <a:xfrm>
            <a:off x="5016500" y="1985747"/>
            <a:ext cx="7175500" cy="48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118318"/>
            <a:ext cx="3582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FIBROBLASTOS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120680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Los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fibroblastos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son células localizadas en grandes cantidades en la dermis, responsables de la formación y remodelación del tejido. Son los responsables de la formación de colágeno, elastina y ácido hialurónico en nuestro cuerpo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0369" y="6506068"/>
            <a:ext cx="2715528" cy="29208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53410" y="1488408"/>
            <a:ext cx="1638228" cy="52214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6"/>
          <a:stretch>
            <a:fillRect/>
          </a:stretch>
        </p:blipFill>
        <p:spPr>
          <a:xfrm>
            <a:off x="10172700" y="5691942"/>
            <a:ext cx="842114" cy="10620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5526" y="278257"/>
            <a:ext cx="11694312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DBC78"/>
                </a:solidFill>
                <a:effectLst/>
                <a:uLnTx/>
                <a:uFillTx/>
                <a:latin typeface="Aleo Bold"/>
                <a:ea typeface="+mn-ea"/>
                <a:cs typeface="+mn-cs"/>
              </a:rPr>
              <a:t>TRATAMIENTO ESTÉTICO DE LAS ESTRÍAS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7550" y="4441212"/>
            <a:ext cx="539392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63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TÉCNICAS MECÁNICAS: </a:t>
            </a: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pc="63" dirty="0">
                <a:solidFill>
                  <a:srgbClr val="272727"/>
                </a:solidFill>
                <a:latin typeface="Aleo"/>
              </a:rPr>
              <a:t>-Microdermoabrasión con puntas de diamante (estimulan la regeneración celular)</a:t>
            </a:r>
            <a:endParaRPr kumimoji="0" lang="en-US" sz="1800" b="0" i="0" u="none" strike="noStrike" kern="1200" cap="none" spc="63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33279" y="1221037"/>
            <a:ext cx="4381535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TÉCNICAS MANUALES</a:t>
            </a:r>
            <a:r>
              <a:rPr kumimoji="0" lang="en-US" sz="1800" b="0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: 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-</a:t>
            </a:r>
            <a:r>
              <a:rPr kumimoji="0" lang="es-EC" sz="1800" b="0" i="0" u="none" strike="noStrike" kern="1200" cap="none" spc="64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Micromasajes</a:t>
            </a:r>
            <a:r>
              <a:rPr kumimoji="0" lang="es-EC" sz="1800" b="0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estimulantes</a:t>
            </a:r>
            <a:r>
              <a:rPr kumimoji="0" lang="es-EC" sz="18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de la circulación ( </a:t>
            </a:r>
            <a:r>
              <a:rPr kumimoji="0" lang="es-EC" sz="1800" b="0" i="0" u="none" strike="noStrike" kern="1200" cap="none" spc="64" normalizeH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presoterapia</a:t>
            </a:r>
            <a:r>
              <a:rPr kumimoji="0" lang="es-EC" sz="18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550" y="1221037"/>
            <a:ext cx="6225729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TÉCNICAS COSMETOLÓGICAS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-Hidrolizados de elastina</a:t>
            </a:r>
            <a:r>
              <a:rPr kumimoji="0" lang="es-ES" sz="18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y colágeno, silicio orgánico, extractos vegetales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pc="64" baseline="0" dirty="0">
                <a:solidFill>
                  <a:srgbClr val="272727"/>
                </a:solidFill>
                <a:latin typeface="Aleo"/>
              </a:rPr>
              <a:t>-Vitamina</a:t>
            </a:r>
            <a:r>
              <a:rPr lang="es-ES" spc="64" dirty="0">
                <a:solidFill>
                  <a:srgbClr val="272727"/>
                </a:solidFill>
                <a:latin typeface="Aleo"/>
              </a:rPr>
              <a:t> E, </a:t>
            </a:r>
            <a:r>
              <a:rPr lang="es-ES" spc="64" dirty="0" err="1">
                <a:solidFill>
                  <a:srgbClr val="272727"/>
                </a:solidFill>
                <a:latin typeface="Aleo"/>
              </a:rPr>
              <a:t>Retinol</a:t>
            </a:r>
            <a:endParaRPr lang="es-ES" spc="64" dirty="0">
              <a:solidFill>
                <a:srgbClr val="272727"/>
              </a:solidFill>
              <a:latin typeface="Aleo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-Activadores</a:t>
            </a:r>
            <a:r>
              <a:rPr kumimoji="0" lang="es-ES" sz="18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de metabolismo como ácidos orgánicos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pc="64" dirty="0">
                <a:solidFill>
                  <a:srgbClr val="272727"/>
                </a:solidFill>
                <a:latin typeface="Aleo"/>
              </a:rPr>
              <a:t>-Sustancias cicatrizantes como la centella asiática</a:t>
            </a:r>
            <a:endParaRPr kumimoji="0" lang="es-ES" sz="1800" b="0" i="0" u="none" strike="noStrike" kern="1200" cap="none" spc="64" normalizeH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6552376" y="3508406"/>
            <a:ext cx="4462438" cy="3488134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TÉCINAS ELÉCTRICAS: 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pc="64" dirty="0">
                <a:solidFill>
                  <a:srgbClr val="272727"/>
                </a:solidFill>
                <a:latin typeface="Aleo"/>
              </a:rPr>
              <a:t>-Corrientes eléctricas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pc="64" dirty="0">
                <a:solidFill>
                  <a:srgbClr val="272727"/>
                </a:solidFill>
                <a:latin typeface="Aleo"/>
              </a:rPr>
              <a:t>-Alta frecuencia ( técnica de chisporroteo 15 minutos en cada estría)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-Láser de He-Ne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0369" y="6506068"/>
            <a:ext cx="2715528" cy="29208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53410" y="1488408"/>
            <a:ext cx="1638228" cy="52214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6"/>
          <a:stretch>
            <a:fillRect/>
          </a:stretch>
        </p:blipFill>
        <p:spPr>
          <a:xfrm>
            <a:off x="10172700" y="5691942"/>
            <a:ext cx="842114" cy="10620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6779" y="154710"/>
            <a:ext cx="4452929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BC78"/>
                </a:solidFill>
                <a:effectLst/>
                <a:uLnTx/>
                <a:uFillTx/>
                <a:latin typeface="Aleo Bold"/>
                <a:ea typeface="+mn-ea"/>
                <a:cs typeface="+mn-cs"/>
              </a:rPr>
              <a:t>IMPORTANCIA PROFESIONAL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16220" y="69310"/>
            <a:ext cx="4971912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ESTRÍAS:</a:t>
            </a: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Los tratamientos estéticos son poco eficaces</a:t>
            </a:r>
            <a:r>
              <a:rPr kumimoji="0" lang="es-ES" sz="2000" b="0" i="1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en la eliminación de las estrías</a:t>
            </a:r>
            <a:r>
              <a:rPr kumimoji="0" lang="es-ES" sz="2000" b="0" i="1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. </a:t>
            </a:r>
            <a:r>
              <a:rPr lang="es-ES" sz="2000" i="1" spc="64" dirty="0">
                <a:solidFill>
                  <a:srgbClr val="272727"/>
                </a:solidFill>
                <a:latin typeface="Aleo"/>
              </a:rPr>
              <a:t>Sin embargo aunque las estrías no desaparecen se puede disimular y prevenir su aparición y extensión. </a:t>
            </a: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Los tratamientos</a:t>
            </a:r>
            <a:r>
              <a:rPr kumimoji="0" lang="es-ES" sz="20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estéticos irán </a:t>
            </a:r>
            <a:r>
              <a:rPr kumimoji="0" lang="es-ES" sz="2000" b="0" i="0" u="none" strike="noStrike" kern="1200" cap="none" spc="64" normalizeH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dirijidos</a:t>
            </a:r>
            <a:r>
              <a:rPr kumimoji="0" lang="es-ES" sz="20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a mantener un buen estado de la piel, mejorar la elasticidad de la dermis y la hidratación de la epidermis.</a:t>
            </a: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pic>
        <p:nvPicPr>
          <p:cNvPr id="1026" name="Picture 2" descr="Microdermoabrasión corporal – Depilaser Cosmetic Clin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8" y="1779373"/>
            <a:ext cx="5378279" cy="35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nciona Gold Collagen? Los beneficios para tu piel | Gold Collagen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/>
          <a:stretch/>
        </p:blipFill>
        <p:spPr bwMode="auto">
          <a:xfrm>
            <a:off x="4158486" y="303715"/>
            <a:ext cx="6474940" cy="65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 rot="20414152">
            <a:off x="129734" y="2606872"/>
            <a:ext cx="38990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Flacidez</a:t>
            </a:r>
          </a:p>
        </p:txBody>
      </p:sp>
    </p:spTree>
    <p:extLst>
      <p:ext uri="{BB962C8B-B14F-4D97-AF65-F5344CB8AC3E}">
        <p14:creationId xmlns:p14="http://schemas.microsoft.com/office/powerpoint/2010/main" val="36048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0369" y="6506068"/>
            <a:ext cx="2715528" cy="29208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53410" y="1488408"/>
            <a:ext cx="1638228" cy="52214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6"/>
          <a:stretch>
            <a:fillRect/>
          </a:stretch>
        </p:blipFill>
        <p:spPr>
          <a:xfrm>
            <a:off x="10172700" y="5691942"/>
            <a:ext cx="842114" cy="10620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0855" y="0"/>
            <a:ext cx="7826191" cy="61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BC78"/>
                </a:solidFill>
                <a:effectLst/>
                <a:uLnTx/>
                <a:uFillTx/>
                <a:latin typeface="Aleo Bold"/>
                <a:ea typeface="+mn-ea"/>
                <a:cs typeface="+mn-cs"/>
              </a:rPr>
              <a:t>CONCEPTOS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55261" y="213751"/>
            <a:ext cx="4971912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DIAGNÓSTICO:</a:t>
            </a: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342900" marR="0" lvl="0" indent="-34290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2000" i="1" spc="64" dirty="0">
                <a:solidFill>
                  <a:srgbClr val="272727"/>
                </a:solidFill>
                <a:latin typeface="Aleo"/>
              </a:rPr>
              <a:t>Buena anamnesis ( edad, </a:t>
            </a:r>
            <a:r>
              <a:rPr lang="es-ES" sz="2000" i="1" spc="64" dirty="0" err="1">
                <a:solidFill>
                  <a:srgbClr val="272727"/>
                </a:solidFill>
                <a:latin typeface="Aleo"/>
              </a:rPr>
              <a:t>hàbitos</a:t>
            </a:r>
            <a:r>
              <a:rPr lang="es-ES" sz="2000" i="1" spc="64" dirty="0">
                <a:solidFill>
                  <a:srgbClr val="272727"/>
                </a:solidFill>
                <a:latin typeface="Aleo"/>
              </a:rPr>
              <a:t> de vida, enfermedades y enfermedades)</a:t>
            </a:r>
          </a:p>
          <a:p>
            <a:pPr marL="342900" marR="0" lvl="0" indent="-34290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2000" i="1" spc="64" dirty="0">
                <a:solidFill>
                  <a:srgbClr val="272727"/>
                </a:solidFill>
                <a:latin typeface="Aleo"/>
              </a:rPr>
              <a:t>Visual: zonas caídas </a:t>
            </a:r>
          </a:p>
          <a:p>
            <a:pPr marL="342900" marR="0" lvl="0" indent="-34290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2000" i="1" spc="64" dirty="0">
                <a:solidFill>
                  <a:srgbClr val="272727"/>
                </a:solidFill>
                <a:latin typeface="Aleo"/>
              </a:rPr>
              <a:t>Tacto: pliegue cutáneo caído y pérdida de tono con técnica de detección,  </a:t>
            </a: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855" y="674458"/>
            <a:ext cx="5399903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FLACIDEZ: 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1" spc="64" dirty="0">
                <a:solidFill>
                  <a:srgbClr val="272727"/>
                </a:solidFill>
                <a:latin typeface="Aleo"/>
              </a:rPr>
              <a:t>Alteración de los tejidos de la piel caracterizada por la pérdida de tono y elasticidad. Consecuencia del envejecimiento, después del embarazo, después de enfermedades muy debilitantes o de pérdidas de peso bruscas</a:t>
            </a: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pic>
        <p:nvPicPr>
          <p:cNvPr id="4098" name="Picture 2" descr="Flacidez: Qué es y cómo identificar la flacide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0"/>
          <a:stretch/>
        </p:blipFill>
        <p:spPr bwMode="auto">
          <a:xfrm>
            <a:off x="2135864" y="4505930"/>
            <a:ext cx="7300563" cy="19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 es la flacidez - Centro de Estética Elena Somoano, Ovie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4187"/>
            <a:ext cx="4857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ómo evitar la flacidez cutánea? - Bueno para la sal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35" y="327454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rmage ® 10 preguntas sobre el tratamiento que en una sola sesión combate  de la flacidez cutánea - Clínica Vega de Medicina Estét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1" r="51029"/>
          <a:stretch/>
        </p:blipFill>
        <p:spPr bwMode="auto">
          <a:xfrm>
            <a:off x="5528792" y="3056494"/>
            <a:ext cx="3353743" cy="38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10034" y="3449249"/>
            <a:ext cx="41260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Pérdidas de peso repentinas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65958" y="4049413"/>
            <a:ext cx="41260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Falta de ejercicio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9379" y="5340263"/>
            <a:ext cx="50638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Maltrato a la piel ( mal uso de cosméticos y agresiones a la elasticidad)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6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OY / Al ex más gordo del mundo le sacaron kilos de piel para que ca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1730"/>
            <a:ext cx="6583343" cy="36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diós al Vientre Caído! Es la Pesadilla para muchos pero ahora Elimínalo  con este Truco y en tan Sólo 10 Días | Eliminar flacidez abdominal, Quemar  grasa abdominal, Grasa abdom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43899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76170" y="5577725"/>
            <a:ext cx="4831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Flacidez cutánea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748260" y="5636445"/>
            <a:ext cx="5155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Flacidez muscular</a:t>
            </a:r>
          </a:p>
        </p:txBody>
      </p:sp>
    </p:spTree>
    <p:extLst>
      <p:ext uri="{BB962C8B-B14F-4D97-AF65-F5344CB8AC3E}">
        <p14:creationId xmlns:p14="http://schemas.microsoft.com/office/powerpoint/2010/main" val="12736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0855" y="0"/>
            <a:ext cx="7826191" cy="61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BC78"/>
                </a:solidFill>
                <a:effectLst/>
                <a:uLnTx/>
                <a:uFillTx/>
                <a:latin typeface="Aleo Bold"/>
                <a:ea typeface="+mn-ea"/>
                <a:cs typeface="+mn-cs"/>
              </a:rPr>
              <a:t>CONCEPTOS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180855" y="674458"/>
            <a:ext cx="5399903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64" dirty="0">
                <a:solidFill>
                  <a:srgbClr val="272727"/>
                </a:solidFill>
                <a:latin typeface="Aleo"/>
              </a:rPr>
              <a:t>ELASTOSIS</a:t>
            </a:r>
            <a:r>
              <a:rPr kumimoji="0" lang="en-US" sz="20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: 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1" spc="64" noProof="0" dirty="0">
                <a:solidFill>
                  <a:srgbClr val="272727"/>
                </a:solidFill>
                <a:latin typeface="Aleo"/>
              </a:rPr>
              <a:t>Pérdida de las fibras elásticas como consecuencia de un envejecimiento cutáneo o actínico</a:t>
            </a:r>
            <a:r>
              <a:rPr lang="en-US" sz="2000" spc="64" dirty="0">
                <a:solidFill>
                  <a:srgbClr val="272727"/>
                </a:solidFill>
                <a:latin typeface="Aleo"/>
              </a:rPr>
              <a:t>.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i="1" spc="64" noProof="0" dirty="0">
              <a:solidFill>
                <a:srgbClr val="272727"/>
              </a:solidFill>
              <a:latin typeface="Aleo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1" spc="64" noProof="0" dirty="0">
                <a:solidFill>
                  <a:srgbClr val="272727"/>
                </a:solidFill>
                <a:latin typeface="Aleo"/>
              </a:rPr>
              <a:t>La capacidad de la piel de sintetizar elastina disminuye a partir de la 4ta década</a:t>
            </a:r>
          </a:p>
        </p:txBody>
      </p:sp>
      <p:pic>
        <p:nvPicPr>
          <p:cNvPr id="2052" name="Picture 4" descr="BeBeauty: Envejecimiento actínico: El sol que envejece la pi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82" y="1076155"/>
            <a:ext cx="3724448" cy="55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0369" y="6506068"/>
            <a:ext cx="2715528" cy="29208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53410" y="1488408"/>
            <a:ext cx="1638228" cy="52214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6"/>
          <a:stretch>
            <a:fillRect/>
          </a:stretch>
        </p:blipFill>
        <p:spPr>
          <a:xfrm>
            <a:off x="10172700" y="5691942"/>
            <a:ext cx="842114" cy="10620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5526" y="278257"/>
            <a:ext cx="11694312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DBC78"/>
                </a:solidFill>
                <a:effectLst/>
                <a:uLnTx/>
                <a:uFillTx/>
                <a:latin typeface="Aleo Bold"/>
                <a:ea typeface="+mn-ea"/>
                <a:cs typeface="+mn-cs"/>
              </a:rPr>
              <a:t>TRATAMIENTO ESTÉTICO </a:t>
            </a:r>
            <a:r>
              <a:rPr lang="en-US" sz="3200" dirty="0">
                <a:solidFill>
                  <a:srgbClr val="DDBC78"/>
                </a:solidFill>
                <a:latin typeface="Aleo Bold"/>
              </a:rPr>
              <a:t>DE FLACIDEZ Y ELASTOSIS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DBC78"/>
              </a:solidFill>
              <a:effectLst/>
              <a:uLnTx/>
              <a:uFillTx/>
              <a:latin typeface="Aleo Bold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7551" y="3713590"/>
            <a:ext cx="469579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63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TÉCNICAS MECÁNICAS: </a:t>
            </a: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pc="63" dirty="0">
                <a:solidFill>
                  <a:srgbClr val="272727"/>
                </a:solidFill>
                <a:latin typeface="Aleo"/>
              </a:rPr>
              <a:t>-</a:t>
            </a:r>
            <a:r>
              <a:rPr lang="es-EC" spc="63" dirty="0" err="1">
                <a:solidFill>
                  <a:srgbClr val="272727"/>
                </a:solidFill>
                <a:latin typeface="Aleo"/>
              </a:rPr>
              <a:t>Vacumterapia</a:t>
            </a:r>
            <a:r>
              <a:rPr lang="es-EC" spc="63" dirty="0">
                <a:solidFill>
                  <a:srgbClr val="272727"/>
                </a:solidFill>
                <a:latin typeface="Aleo"/>
              </a:rPr>
              <a:t> y </a:t>
            </a:r>
            <a:r>
              <a:rPr lang="es-EC" spc="63" dirty="0" err="1">
                <a:solidFill>
                  <a:srgbClr val="272727"/>
                </a:solidFill>
                <a:latin typeface="Aleo"/>
              </a:rPr>
              <a:t>microdermabración</a:t>
            </a:r>
            <a:r>
              <a:rPr lang="es-EC" spc="63" dirty="0">
                <a:solidFill>
                  <a:srgbClr val="272727"/>
                </a:solidFill>
                <a:latin typeface="Aleo"/>
              </a:rPr>
              <a:t> ( respetando las fibras musculares y evitando flacidez)</a:t>
            </a:r>
            <a:endParaRPr kumimoji="0" lang="en-US" sz="1800" b="0" i="0" u="none" strike="noStrike" kern="1200" cap="none" spc="63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33279" y="1221037"/>
            <a:ext cx="4381535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TÉCNICAS MANUALES</a:t>
            </a:r>
            <a:r>
              <a:rPr kumimoji="0" lang="en-US" sz="1800" b="0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: 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-Masaje manual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pc="64" dirty="0">
                <a:solidFill>
                  <a:srgbClr val="272727"/>
                </a:solidFill>
                <a:latin typeface="Aleo"/>
              </a:rPr>
              <a:t>- Masaje indirecto con ayuda de HF</a:t>
            </a: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551" y="1221037"/>
            <a:ext cx="4868002" cy="3052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TÉCNICAS COSMETOLÓGICAS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- Regeneradores</a:t>
            </a:r>
            <a:r>
              <a:rPr kumimoji="0" lang="es-ES" sz="18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celulares: oligoelementos, hidrolizados de colágeno y elastina, </a:t>
            </a:r>
            <a:r>
              <a:rPr kumimoji="0" lang="es-ES" sz="1800" b="0" i="0" u="none" strike="noStrike" kern="1200" cap="none" spc="64" normalizeH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Vit</a:t>
            </a:r>
            <a:r>
              <a:rPr kumimoji="0" lang="es-ES" sz="18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A,E, C, extractos placentarios y vegetales como células madre vegetales y </a:t>
            </a:r>
            <a:r>
              <a:rPr kumimoji="0" lang="es-ES" sz="1800" b="0" i="0" u="none" strike="noStrike" kern="1200" cap="none" spc="64" normalizeH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polifenoles</a:t>
            </a:r>
            <a:r>
              <a:rPr kumimoji="0" lang="es-ES" sz="18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.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6552376" y="2805018"/>
            <a:ext cx="4462438" cy="3488134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TÉCINAS ELÉCTRICAS: 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pc="64" dirty="0">
                <a:solidFill>
                  <a:srgbClr val="272727"/>
                </a:solidFill>
                <a:latin typeface="Aleo"/>
              </a:rPr>
              <a:t>-HF (Sobre todo chisporroteo)</a:t>
            </a:r>
          </a:p>
          <a:p>
            <a:pPr marL="285750" marR="0" lvl="0" indent="-28575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Corrientes eléctricas</a:t>
            </a:r>
          </a:p>
          <a:p>
            <a:pPr marL="285750" marR="0" lvl="0" indent="-28575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pc="64" baseline="0" dirty="0">
                <a:solidFill>
                  <a:srgbClr val="272727"/>
                </a:solidFill>
                <a:latin typeface="Aleo"/>
              </a:rPr>
              <a:t>Fototerapia</a:t>
            </a:r>
          </a:p>
          <a:p>
            <a:pPr marL="285750" marR="0" lvl="0" indent="-28575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Radiofrecuencia ( </a:t>
            </a:r>
            <a:r>
              <a:rPr kumimoji="0" lang="es-ES" sz="1800" b="0" i="0" u="none" strike="noStrike" kern="1200" cap="none" spc="64" normalizeH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Hifu</a:t>
            </a:r>
            <a:r>
              <a:rPr kumimoji="0" lang="es-ES" sz="1800" b="0" i="0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)</a:t>
            </a:r>
            <a:endParaRPr kumimoji="0" lang="es-E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3369369" y="5215119"/>
            <a:ext cx="469579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63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TÉCNICAS HIDROTERMALES: </a:t>
            </a:r>
            <a:endParaRPr kumimoji="0" lang="en-US" sz="18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pc="63" dirty="0">
                <a:solidFill>
                  <a:srgbClr val="272727"/>
                </a:solidFill>
                <a:latin typeface="Aleo"/>
              </a:rPr>
              <a:t>-Gimnasia vascular con chorros y duchas estimulantes</a:t>
            </a:r>
            <a:endParaRPr kumimoji="0" lang="en-US" sz="1800" b="0" i="0" u="none" strike="noStrike" kern="1200" cap="none" spc="63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2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redondeado 37"/>
          <p:cNvSpPr/>
          <p:nvPr/>
        </p:nvSpPr>
        <p:spPr>
          <a:xfrm>
            <a:off x="6466607" y="5443452"/>
            <a:ext cx="5660642" cy="149678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ángulo redondeado 36"/>
          <p:cNvSpPr/>
          <p:nvPr/>
        </p:nvSpPr>
        <p:spPr>
          <a:xfrm>
            <a:off x="6418133" y="3818064"/>
            <a:ext cx="5660642" cy="149678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redondeado 35"/>
          <p:cNvSpPr/>
          <p:nvPr/>
        </p:nvSpPr>
        <p:spPr>
          <a:xfrm>
            <a:off x="6382014" y="2154020"/>
            <a:ext cx="5732881" cy="150618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ángulo redondeado 32"/>
          <p:cNvSpPr/>
          <p:nvPr/>
        </p:nvSpPr>
        <p:spPr>
          <a:xfrm>
            <a:off x="6337769" y="505013"/>
            <a:ext cx="5660642" cy="149678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6755668" y="5543491"/>
            <a:ext cx="538954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Pérdida de las fibras elásticas y colágenas en el envejecimiento actínico y cutáneo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530175" y="2247718"/>
            <a:ext cx="55486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 causadas por tratamientos prolongados de corticoides, pubertad o embarazo,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37769" y="505013"/>
            <a:ext cx="582655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 </a:t>
            </a:r>
            <a:r>
              <a:rPr lang="es-E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atrófias</a:t>
            </a: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cutáneas , se observan como líneas onduladas y paralelas de color violáceo o nacarado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55668" y="3872354"/>
            <a:ext cx="529710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Alteración de los tejidos caracterizada por falta de tono y elasticidad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243277" y="-166099"/>
            <a:ext cx="119884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7040"/>
              </a:lnSpc>
            </a:pPr>
            <a:r>
              <a:rPr lang="en-US" sz="4400" dirty="0" err="1">
                <a:solidFill>
                  <a:srgbClr val="DDBC78"/>
                </a:solidFill>
                <a:latin typeface="Dosis Extra Bold"/>
              </a:rPr>
              <a:t>Unir</a:t>
            </a:r>
            <a:endParaRPr lang="en-US" sz="4400" dirty="0">
              <a:solidFill>
                <a:srgbClr val="DDBC78"/>
              </a:solidFill>
              <a:latin typeface="Dosis Extra Bold"/>
            </a:endParaRPr>
          </a:p>
        </p:txBody>
      </p:sp>
      <p:cxnSp>
        <p:nvCxnSpPr>
          <p:cNvPr id="11" name="Conector recto de flecha 10"/>
          <p:cNvCxnSpPr>
            <a:endCxn id="37" idx="1"/>
          </p:cNvCxnSpPr>
          <p:nvPr/>
        </p:nvCxnSpPr>
        <p:spPr>
          <a:xfrm>
            <a:off x="3021237" y="3062662"/>
            <a:ext cx="3396896" cy="15037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endCxn id="38" idx="1"/>
          </p:cNvCxnSpPr>
          <p:nvPr/>
        </p:nvCxnSpPr>
        <p:spPr>
          <a:xfrm>
            <a:off x="3218793" y="4868562"/>
            <a:ext cx="3247814" cy="13232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8" idx="1"/>
          </p:cNvCxnSpPr>
          <p:nvPr/>
        </p:nvCxnSpPr>
        <p:spPr>
          <a:xfrm flipV="1">
            <a:off x="3118450" y="1197511"/>
            <a:ext cx="3219319" cy="508531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endCxn id="36" idx="1"/>
          </p:cNvCxnSpPr>
          <p:nvPr/>
        </p:nvCxnSpPr>
        <p:spPr>
          <a:xfrm>
            <a:off x="2810581" y="1342445"/>
            <a:ext cx="3571433" cy="156466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295547" y="5821159"/>
            <a:ext cx="2436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ESTRÍAS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95547" y="754496"/>
            <a:ext cx="2436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ESTRÍAS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04158" y="4211078"/>
            <a:ext cx="3114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ELASTOSIS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7260" y="2461582"/>
            <a:ext cx="2817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FLACIDEZ</a:t>
            </a:r>
            <a:endParaRPr lang="es-E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1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5300" y="3716516"/>
            <a:ext cx="584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colágeno</a:t>
            </a:r>
            <a:r>
              <a:rPr lang="es-E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es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una proteína esencial </a:t>
            </a:r>
            <a:r>
              <a:rPr lang="es-E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que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está presente en todo nuestro cuerpo. Lo encontramos en los huesos, los tendones, los músculos y la </a:t>
            </a:r>
            <a:r>
              <a:rPr lang="es-E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piel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y su principal función </a:t>
            </a:r>
            <a:r>
              <a:rPr lang="es-E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brindar fuerza, estructura y soporte a la </a:t>
            </a:r>
            <a:r>
              <a:rPr lang="es-E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piel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s-E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decir, mantiene la firmeza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473950" y="4125436"/>
            <a:ext cx="436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E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elastina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es alrededor de mil veces más flexible que el </a:t>
            </a:r>
            <a:r>
              <a:rPr lang="es-E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colágeno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Presta elasticidad al tejido de la piel.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600" y="738691"/>
            <a:ext cx="4127500" cy="2807307"/>
          </a:xfrm>
          <a:prstGeom prst="rect">
            <a:avLst/>
          </a:prstGeom>
        </p:spPr>
      </p:pic>
      <p:pic>
        <p:nvPicPr>
          <p:cNvPr id="3076" name="Picture 4" descr="La importancia del colágeno y la elastina para el cuerpo - Salud ID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8" y="738691"/>
            <a:ext cx="4990768" cy="28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DO LO QUE TENÉS QUE SABER SOBRE ESTRÍAS | The Chemist 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4" y="291880"/>
            <a:ext cx="6105525" cy="63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TAMIENTO PRP PARA LAS ESTRÍAS - metodoamar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99" y="2184400"/>
            <a:ext cx="5814913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0369" y="6506068"/>
            <a:ext cx="2715528" cy="29208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53410" y="1488408"/>
            <a:ext cx="1638228" cy="52214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6"/>
          <a:stretch>
            <a:fillRect/>
          </a:stretch>
        </p:blipFill>
        <p:spPr>
          <a:xfrm>
            <a:off x="10172700" y="5691942"/>
            <a:ext cx="842114" cy="10620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0855" y="0"/>
            <a:ext cx="7826191" cy="61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BC78"/>
                </a:solidFill>
                <a:effectLst/>
                <a:uLnTx/>
                <a:uFillTx/>
                <a:latin typeface="Aleo Bold"/>
                <a:ea typeface="+mn-ea"/>
                <a:cs typeface="+mn-cs"/>
              </a:rPr>
              <a:t>CONCEPTOS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855" y="674458"/>
            <a:ext cx="5399903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ESTRÍAS: 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Atrofias cutáneas</a:t>
            </a:r>
            <a:r>
              <a:rPr kumimoji="0" lang="es-ES" sz="2000" b="0" i="1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con degradación de las fibras colágenas y elásticas, que ocasionan “fracturas” lineales en la dermis</a:t>
            </a: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pic>
        <p:nvPicPr>
          <p:cNvPr id="1026" name="Picture 2" descr="Diferentes tratamientos para eliminar estrías rojas y blan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36" y="2760523"/>
            <a:ext cx="4711128" cy="39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0369" y="6506068"/>
            <a:ext cx="2715528" cy="29208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53410" y="1488408"/>
            <a:ext cx="1638228" cy="52214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6"/>
          <a:stretch>
            <a:fillRect/>
          </a:stretch>
        </p:blipFill>
        <p:spPr>
          <a:xfrm>
            <a:off x="10172700" y="5691942"/>
            <a:ext cx="842114" cy="10620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0855" y="0"/>
            <a:ext cx="7826191" cy="61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BC78"/>
                </a:solidFill>
                <a:effectLst/>
                <a:uLnTx/>
                <a:uFillTx/>
                <a:latin typeface="Aleo Bold"/>
                <a:ea typeface="+mn-ea"/>
                <a:cs typeface="+mn-cs"/>
              </a:rPr>
              <a:t>DIAGNÓSTICO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55261" y="213751"/>
            <a:ext cx="4971912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64" dirty="0">
                <a:solidFill>
                  <a:srgbClr val="272727"/>
                </a:solidFill>
                <a:latin typeface="Aleo"/>
              </a:rPr>
              <a:t>LOCALIZACIÓN</a:t>
            </a:r>
            <a:r>
              <a:rPr kumimoji="0" lang="en-US" sz="20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:</a:t>
            </a: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Las</a:t>
            </a:r>
            <a:r>
              <a:rPr kumimoji="0" lang="es-ES" sz="2000" b="0" i="1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más frecuentes son en: senos, glúteos, muslos, caderas y abdomen, pero también se pueden presentar en los brazos, región </a:t>
            </a:r>
            <a:r>
              <a:rPr kumimoji="0" lang="es-ES" sz="2000" b="0" i="1" u="none" strike="noStrike" kern="1200" cap="none" spc="64" normalizeH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lubo</a:t>
            </a:r>
            <a:r>
              <a:rPr lang="es-ES" sz="2000" i="1" spc="64" dirty="0">
                <a:solidFill>
                  <a:srgbClr val="272727"/>
                </a:solidFill>
                <a:latin typeface="Aleo"/>
              </a:rPr>
              <a:t>-sacra y en la zona de articulación de las extremidades</a:t>
            </a: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855" y="674458"/>
            <a:ext cx="5399903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SIGNOS CUTÁNEOS: </a:t>
            </a: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64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Se observan líneas</a:t>
            </a:r>
            <a:r>
              <a:rPr kumimoji="0" lang="es-ES" sz="2000" b="0" i="1" u="none" strike="noStrike" kern="1200" cap="none" spc="64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 onduladas y paralelas, aunque se ubican en el tejido conjuntivo son muy visibles por el adelgazamiento y hundimiento de la epidermis y por el color violáceo, rojizo cuando su formación es reciente y o nacarado cuando ha pasado un tiempo y se ha generado una cicatriz</a:t>
            </a:r>
            <a:endParaRPr kumimoji="0" lang="en-US" sz="2000" b="0" i="0" u="none" strike="noStrike" kern="1200" cap="none" spc="64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pic>
        <p:nvPicPr>
          <p:cNvPr id="4098" name="Picture 2" descr="Estrías blancas: qué son y cómo eliminarlas | Eliminar estrí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5"/>
          <a:stretch/>
        </p:blipFill>
        <p:spPr bwMode="auto">
          <a:xfrm>
            <a:off x="5433032" y="3864278"/>
            <a:ext cx="3088668" cy="247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0369" y="6506068"/>
            <a:ext cx="2715528" cy="29208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4098" name="Picture 2" descr="Estrías blancas: qué son y cómo eliminarlas | Eliminar estrí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7"/>
          <a:stretch/>
        </p:blipFill>
        <p:spPr bwMode="auto">
          <a:xfrm>
            <a:off x="2336800" y="909853"/>
            <a:ext cx="6459234" cy="52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5566417" y="5328060"/>
            <a:ext cx="2458734" cy="4601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0369" y="6506068"/>
            <a:ext cx="2715528" cy="29208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sp>
        <p:nvSpPr>
          <p:cNvPr id="6" name="Rectángulo redondeado 5"/>
          <p:cNvSpPr/>
          <p:nvPr/>
        </p:nvSpPr>
        <p:spPr>
          <a:xfrm>
            <a:off x="10161891" y="5455733"/>
            <a:ext cx="2458734" cy="4601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omo Se Quitan Las Estrias Naturalmente: 5 Metodos Para Quitar Las Estrias  En La Espal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3" y="-177059"/>
            <a:ext cx="4337458" cy="41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strías - Síntomas y causas - Mayo Clin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4"/>
          <a:stretch/>
        </p:blipFill>
        <p:spPr bwMode="auto">
          <a:xfrm>
            <a:off x="300733" y="4012926"/>
            <a:ext cx="4421525" cy="28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1000 temas de que hablar: Estrias que son ¿? como eliminar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12" y="3245302"/>
            <a:ext cx="4674803" cy="35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strías, cómo mejorar su aspecto de forma natural — Mejor con Sal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12" y="741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ómo quitar las estrías - 7 remedios prácticos y económic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"/>
          <a:stretch/>
        </p:blipFill>
        <p:spPr bwMode="auto">
          <a:xfrm>
            <a:off x="3097367" y="59125"/>
            <a:ext cx="5335433" cy="32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tapas del crecimiento y desarrollo en la niñez | Pediatría y Famil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9" t="385" r="12472"/>
          <a:stretch/>
        </p:blipFill>
        <p:spPr bwMode="auto">
          <a:xfrm>
            <a:off x="139700" y="2778248"/>
            <a:ext cx="3467100" cy="40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ción entre el sistemas nervioso y reproductivo | Mapa Men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992" y="3921372"/>
            <a:ext cx="4247527" cy="27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93989" y="927704"/>
            <a:ext cx="30128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Factores físicos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755092" y="3275041"/>
            <a:ext cx="39480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Factores endócrinos</a:t>
            </a:r>
          </a:p>
        </p:txBody>
      </p:sp>
    </p:spTree>
    <p:extLst>
      <p:ext uri="{BB962C8B-B14F-4D97-AF65-F5344CB8AC3E}">
        <p14:creationId xmlns:p14="http://schemas.microsoft.com/office/powerpoint/2010/main" val="13373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erdió 90 kilos bruscamente, pero la obsesión no se detuvo ahí. Ahora su  piel cuelga de sus huesos | Upsoc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b="1936"/>
          <a:stretch/>
        </p:blipFill>
        <p:spPr bwMode="auto">
          <a:xfrm>
            <a:off x="6170287" y="670293"/>
            <a:ext cx="4153234" cy="35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esarrollan dos potentes herramientas para corregir el material genético de  células huma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4" y="4430677"/>
            <a:ext cx="3125628" cy="20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485" y="4430677"/>
            <a:ext cx="3149603" cy="235916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6604" y="64586"/>
            <a:ext cx="49341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Disfunciones metabólicas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787770" y="64585"/>
            <a:ext cx="4918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Adelgazamientos bruscos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5598" y="3538217"/>
            <a:ext cx="3650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Factores genéticos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169880" y="5115778"/>
            <a:ext cx="28330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Otros factores</a:t>
            </a:r>
          </a:p>
        </p:txBody>
      </p:sp>
      <p:pic>
        <p:nvPicPr>
          <p:cNvPr id="7180" name="Picture 12" descr="Por qué medir la glucosa 2 horas después de comer? | Diabetes Juntos X T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2" y="732034"/>
            <a:ext cx="3713420" cy="27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668</Words>
  <Application>Microsoft Office PowerPoint</Application>
  <PresentationFormat>Panorámica</PresentationFormat>
  <Paragraphs>87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Aleo</vt:lpstr>
      <vt:lpstr>Aleo Bold</vt:lpstr>
      <vt:lpstr>Arial</vt:lpstr>
      <vt:lpstr>Arial</vt:lpstr>
      <vt:lpstr>Calibri</vt:lpstr>
      <vt:lpstr>Dosis Extra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USUARIO;MCarolina machado</dc:creator>
  <cp:lastModifiedBy>Usuario</cp:lastModifiedBy>
  <cp:revision>44</cp:revision>
  <dcterms:created xsi:type="dcterms:W3CDTF">2020-12-11T15:30:14Z</dcterms:created>
  <dcterms:modified xsi:type="dcterms:W3CDTF">2022-10-28T18:06:32Z</dcterms:modified>
</cp:coreProperties>
</file>