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316" r:id="rId8"/>
    <p:sldId id="265" r:id="rId9"/>
    <p:sldId id="318" r:id="rId10"/>
    <p:sldId id="266" r:id="rId11"/>
    <p:sldId id="317" r:id="rId12"/>
    <p:sldId id="267" r:id="rId13"/>
    <p:sldId id="319" r:id="rId14"/>
    <p:sldId id="268" r:id="rId15"/>
    <p:sldId id="269" r:id="rId16"/>
    <p:sldId id="332" r:id="rId17"/>
    <p:sldId id="334" r:id="rId18"/>
    <p:sldId id="335" r:id="rId19"/>
    <p:sldId id="270" r:id="rId20"/>
    <p:sldId id="320" r:id="rId21"/>
    <p:sldId id="274" r:id="rId22"/>
    <p:sldId id="321" r:id="rId23"/>
    <p:sldId id="275" r:id="rId24"/>
    <p:sldId id="322" r:id="rId25"/>
    <p:sldId id="276" r:id="rId26"/>
    <p:sldId id="324" r:id="rId27"/>
    <p:sldId id="323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6" r:id="rId36"/>
    <p:sldId id="337" r:id="rId37"/>
    <p:sldId id="338" r:id="rId38"/>
    <p:sldId id="278" r:id="rId39"/>
    <p:sldId id="339" r:id="rId40"/>
    <p:sldId id="279" r:id="rId41"/>
    <p:sldId id="340" r:id="rId42"/>
    <p:sldId id="341" r:id="rId43"/>
    <p:sldId id="342" r:id="rId44"/>
    <p:sldId id="343" r:id="rId45"/>
    <p:sldId id="344" r:id="rId46"/>
    <p:sldId id="345" r:id="rId47"/>
    <p:sldId id="346" r:id="rId4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9642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9052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937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6164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1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3251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32242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256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56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1793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2159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3742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6405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3863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364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6017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7935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5362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3009145"/>
            <a:ext cx="6858000" cy="2590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955"/>
              </a:lnSpc>
              <a:spcBef>
                <a:spcPts val="100"/>
              </a:spcBef>
            </a:pPr>
            <a:r>
              <a:rPr sz="4400" dirty="0"/>
              <a:t>Lesiones</a:t>
            </a:r>
            <a:r>
              <a:rPr sz="4400" spc="-85" dirty="0"/>
              <a:t> </a:t>
            </a:r>
            <a:r>
              <a:rPr sz="4400" dirty="0"/>
              <a:t>Elementales</a:t>
            </a:r>
          </a:p>
          <a:p>
            <a:pPr marL="1452245" marR="1447165" indent="-212725" algn="ctr">
              <a:lnSpc>
                <a:spcPts val="6709"/>
              </a:lnSpc>
              <a:spcBef>
                <a:spcPts val="385"/>
              </a:spcBef>
            </a:pPr>
            <a:r>
              <a:rPr sz="4400" dirty="0"/>
              <a:t>en       </a:t>
            </a:r>
            <a:r>
              <a:rPr sz="4400" spc="-5" dirty="0"/>
              <a:t>D</a:t>
            </a:r>
            <a:r>
              <a:rPr sz="4400" spc="5" dirty="0"/>
              <a:t>e</a:t>
            </a:r>
            <a:r>
              <a:rPr sz="4400" dirty="0"/>
              <a:t>r</a:t>
            </a:r>
            <a:r>
              <a:rPr sz="4400" spc="10" dirty="0"/>
              <a:t>m</a:t>
            </a:r>
            <a:r>
              <a:rPr sz="4400" spc="-10" dirty="0"/>
              <a:t>a</a:t>
            </a:r>
            <a:r>
              <a:rPr sz="4400" dirty="0"/>
              <a:t>t</a:t>
            </a:r>
            <a:r>
              <a:rPr sz="4400" spc="5" dirty="0"/>
              <a:t>o</a:t>
            </a:r>
            <a:r>
              <a:rPr sz="4400" spc="-5" dirty="0"/>
              <a:t>l</a:t>
            </a:r>
            <a:r>
              <a:rPr sz="4400" spc="5" dirty="0"/>
              <a:t>o</a:t>
            </a:r>
            <a:r>
              <a:rPr sz="4400" spc="-10" dirty="0"/>
              <a:t>g</a:t>
            </a:r>
            <a:r>
              <a:rPr sz="4400" dirty="0"/>
              <a:t>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2FCAF1-5A41-4C8F-9583-FDE3A9A1D744}"/>
              </a:ext>
            </a:extLst>
          </p:cNvPr>
          <p:cNvSpPr txBox="1"/>
          <p:nvPr/>
        </p:nvSpPr>
        <p:spPr>
          <a:xfrm>
            <a:off x="417394" y="577775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Lic. Carolina Machado</a:t>
            </a:r>
          </a:p>
          <a:p>
            <a:pPr algn="ctr"/>
            <a:r>
              <a:rPr lang="es-419" dirty="0" err="1"/>
              <a:t>Dermatocosmiatra</a:t>
            </a:r>
            <a:endParaRPr lang="es-419" dirty="0"/>
          </a:p>
        </p:txBody>
      </p:sp>
      <p:pic>
        <p:nvPicPr>
          <p:cNvPr id="1026" name="Picture 2" descr="Tu piel | BIODERMA">
            <a:extLst>
              <a:ext uri="{FF2B5EF4-FFF2-40B4-BE49-F238E27FC236}">
                <a16:creationId xmlns:a16="http://schemas.microsoft.com/office/drawing/2014/main" id="{CCD331F7-4771-4F90-9C3D-94F2C9A1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05" y="874400"/>
            <a:ext cx="5702395" cy="2045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C3AA6D-60FC-401F-BA00-BA81FB087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" y="27296"/>
            <a:ext cx="1882147" cy="14542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5799" y="1295400"/>
            <a:ext cx="2045653" cy="2308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7570" y="3604262"/>
            <a:ext cx="164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Lentigo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simple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AAA9D6F-EB71-4844-8B45-2F7552DEBC6D}"/>
              </a:ext>
            </a:extLst>
          </p:cNvPr>
          <p:cNvSpPr txBox="1">
            <a:spLocks/>
          </p:cNvSpPr>
          <p:nvPr/>
        </p:nvSpPr>
        <p:spPr>
          <a:xfrm>
            <a:off x="2731453" y="410520"/>
            <a:ext cx="2895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419" b="1" dirty="0"/>
              <a:t>Mácu</a:t>
            </a:r>
            <a:r>
              <a:rPr lang="es-419" b="1" spc="10" dirty="0"/>
              <a:t>l</a:t>
            </a:r>
            <a:r>
              <a:rPr lang="es-419" b="1" dirty="0"/>
              <a:t>a</a:t>
            </a:r>
          </a:p>
        </p:txBody>
      </p:sp>
      <p:pic>
        <p:nvPicPr>
          <p:cNvPr id="5122" name="Picture 2" descr="Melasma: esta fruta elimina por completo las manchas marrones del rostro  ¡Increíble! | MUI Belleza">
            <a:extLst>
              <a:ext uri="{FF2B5EF4-FFF2-40B4-BE49-F238E27FC236}">
                <a16:creationId xmlns:a16="http://schemas.microsoft.com/office/drawing/2014/main" id="{B9E9A5AF-2D6A-4291-B2FE-AA080AD0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55" y="360426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08D81664-29DE-42E5-9D68-5DA7D0BD0502}"/>
              </a:ext>
            </a:extLst>
          </p:cNvPr>
          <p:cNvSpPr txBox="1"/>
          <p:nvPr/>
        </p:nvSpPr>
        <p:spPr>
          <a:xfrm>
            <a:off x="4419600" y="6297620"/>
            <a:ext cx="164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latin typeface="Arial"/>
                <a:cs typeface="Arial"/>
              </a:rPr>
              <a:t>Melasma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126" name="Picture 6" descr="MELASMA - Derma AID - Dr. Víctor Hugo Pinos">
            <a:extLst>
              <a:ext uri="{FF2B5EF4-FFF2-40B4-BE49-F238E27FC236}">
                <a16:creationId xmlns:a16="http://schemas.microsoft.com/office/drawing/2014/main" id="{8B8F22E1-DDA3-4CFE-8DAC-201D7984E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6019"/>
          <a:stretch/>
        </p:blipFill>
        <p:spPr bwMode="auto">
          <a:xfrm>
            <a:off x="5070421" y="1165585"/>
            <a:ext cx="3141449" cy="21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mangioma plano">
            <a:extLst>
              <a:ext uri="{FF2B5EF4-FFF2-40B4-BE49-F238E27FC236}">
                <a16:creationId xmlns:a16="http://schemas.microsoft.com/office/drawing/2014/main" id="{6819A8BD-1B79-4DFF-81B2-B0D23DC9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640708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06CDA333-AC39-4FF5-A69F-692815664A56}"/>
              </a:ext>
            </a:extLst>
          </p:cNvPr>
          <p:cNvSpPr txBox="1">
            <a:spLocks/>
          </p:cNvSpPr>
          <p:nvPr/>
        </p:nvSpPr>
        <p:spPr>
          <a:xfrm>
            <a:off x="3429000" y="838200"/>
            <a:ext cx="2895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419" b="1" dirty="0"/>
              <a:t>Mácu</a:t>
            </a:r>
            <a:r>
              <a:rPr lang="es-419" b="1" spc="10" dirty="0"/>
              <a:t>l</a:t>
            </a:r>
            <a:r>
              <a:rPr lang="es-419" b="1" dirty="0"/>
              <a:t>a</a:t>
            </a:r>
          </a:p>
        </p:txBody>
      </p:sp>
      <p:pic>
        <p:nvPicPr>
          <p:cNvPr id="3076" name="Picture 4" descr="Tratamiento del vitiligo: Estudios buscan soluciones a largo plazo | NIH  MedlinePlus Magazine">
            <a:extLst>
              <a:ext uri="{FF2B5EF4-FFF2-40B4-BE49-F238E27FC236}">
                <a16:creationId xmlns:a16="http://schemas.microsoft.com/office/drawing/2014/main" id="{1470D4AF-AD68-4190-AE2F-102138EFD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75" y="2514600"/>
            <a:ext cx="431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AF5EC47-781D-48D3-A454-98CD94D6CC57}"/>
              </a:ext>
            </a:extLst>
          </p:cNvPr>
          <p:cNvSpPr txBox="1"/>
          <p:nvPr/>
        </p:nvSpPr>
        <p:spPr>
          <a:xfrm>
            <a:off x="1532698" y="5648935"/>
            <a:ext cx="20487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800" b="1" dirty="0">
                <a:latin typeface="Arial"/>
                <a:cs typeface="Arial"/>
              </a:rPr>
              <a:t>Angioma plano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CF4FD0A-A2F9-43C7-816D-18D49FCC3C08}"/>
              </a:ext>
            </a:extLst>
          </p:cNvPr>
          <p:cNvSpPr txBox="1"/>
          <p:nvPr/>
        </p:nvSpPr>
        <p:spPr>
          <a:xfrm>
            <a:off x="5925820" y="5499100"/>
            <a:ext cx="164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 err="1">
                <a:latin typeface="Arial"/>
                <a:cs typeface="Arial"/>
              </a:rPr>
              <a:t>Vitiligo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079" y="467359"/>
            <a:ext cx="301752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Pápula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5219" y="1161245"/>
            <a:ext cx="7632065" cy="18553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marR="5080" indent="-342900">
              <a:lnSpc>
                <a:spcPts val="3579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lang="es-419" sz="2400" spc="-5" dirty="0">
                <a:cs typeface="Calibri"/>
              </a:rPr>
              <a:t>Elevación </a:t>
            </a:r>
            <a:r>
              <a:rPr lang="es-419" sz="2400" spc="-10" dirty="0">
                <a:cs typeface="Calibri"/>
              </a:rPr>
              <a:t>circunscripta </a:t>
            </a:r>
            <a:r>
              <a:rPr lang="es-419" sz="2400" dirty="0">
                <a:cs typeface="Calibri"/>
              </a:rPr>
              <a:t>de la </a:t>
            </a:r>
            <a:r>
              <a:rPr lang="es-419" sz="2400" spc="-5" dirty="0">
                <a:cs typeface="Calibri"/>
              </a:rPr>
              <a:t>piel, superficial, sólida </a:t>
            </a:r>
            <a:r>
              <a:rPr lang="es-419" sz="2400" dirty="0">
                <a:cs typeface="Calibri"/>
              </a:rPr>
              <a:t>y &lt; 0,5cm .  </a:t>
            </a:r>
            <a:r>
              <a:rPr lang="es-419" sz="2400" spc="-5" dirty="0">
                <a:cs typeface="Calibri"/>
              </a:rPr>
              <a:t>Resolución espontánea </a:t>
            </a:r>
            <a:r>
              <a:rPr lang="es-419" sz="2400" dirty="0">
                <a:cs typeface="Calibri"/>
              </a:rPr>
              <a:t>y </a:t>
            </a:r>
            <a:r>
              <a:rPr lang="es-419" sz="2400" spc="-5" dirty="0">
                <a:cs typeface="Calibri"/>
              </a:rPr>
              <a:t>no deja cicatriz. Ocurre por aumento </a:t>
            </a:r>
            <a:r>
              <a:rPr lang="es-419" sz="2400" dirty="0">
                <a:cs typeface="Calibri"/>
              </a:rPr>
              <a:t>de células o  </a:t>
            </a:r>
            <a:r>
              <a:rPr lang="es-419" sz="2400" spc="-5" dirty="0">
                <a:cs typeface="Calibri"/>
              </a:rPr>
              <a:t>del contenido líquido</a:t>
            </a:r>
            <a:r>
              <a:rPr lang="es-419" sz="2400" dirty="0">
                <a:cs typeface="Calibri"/>
              </a:rPr>
              <a:t>. </a:t>
            </a:r>
            <a:endParaRPr sz="2400" dirty="0">
              <a:cs typeface="Arial"/>
            </a:endParaRPr>
          </a:p>
        </p:txBody>
      </p:sp>
      <p:pic>
        <p:nvPicPr>
          <p:cNvPr id="6146" name="Picture 2" descr="Qué es Pápula? » Su Definición y Significado [2020]">
            <a:extLst>
              <a:ext uri="{FF2B5EF4-FFF2-40B4-BE49-F238E27FC236}">
                <a16:creationId xmlns:a16="http://schemas.microsoft.com/office/drawing/2014/main" id="{39DC9A88-3142-4D3F-A7B7-06C6C095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7" y="32004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E03B5D-FB8F-401D-B05B-4A63C0185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4876800" y="3495884"/>
            <a:ext cx="4053116" cy="2380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rmatología de Mauri: PÁPULAS DERMOEPIDÉRMICAS">
            <a:extLst>
              <a:ext uri="{FF2B5EF4-FFF2-40B4-BE49-F238E27FC236}">
                <a16:creationId xmlns:a16="http://schemas.microsoft.com/office/drawing/2014/main" id="{DBD68FB2-9BD1-4611-9E25-A7C748E4E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25714"/>
          <a:stretch/>
        </p:blipFill>
        <p:spPr bwMode="auto">
          <a:xfrm>
            <a:off x="381000" y="1880553"/>
            <a:ext cx="3124200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 tratamientos para desaparecer las verrugas planas — Mejor con Salud">
            <a:extLst>
              <a:ext uri="{FF2B5EF4-FFF2-40B4-BE49-F238E27FC236}">
                <a16:creationId xmlns:a16="http://schemas.microsoft.com/office/drawing/2014/main" id="{8B291F90-3F94-4CA6-BC43-AEE8B17D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35676"/>
            <a:ext cx="3646455" cy="241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4D47A6D5-666C-48EB-9CE3-7EBDC0F8B437}"/>
              </a:ext>
            </a:extLst>
          </p:cNvPr>
          <p:cNvSpPr txBox="1"/>
          <p:nvPr/>
        </p:nvSpPr>
        <p:spPr>
          <a:xfrm>
            <a:off x="652049" y="5334000"/>
            <a:ext cx="25821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latin typeface="Arial"/>
                <a:cs typeface="Arial"/>
              </a:rPr>
              <a:t>Molusco Contagioso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7DB3A83-4AF9-4CE8-BFF8-ABD92269C6F3}"/>
              </a:ext>
            </a:extLst>
          </p:cNvPr>
          <p:cNvSpPr txBox="1"/>
          <p:nvPr/>
        </p:nvSpPr>
        <p:spPr>
          <a:xfrm>
            <a:off x="4875576" y="5044177"/>
            <a:ext cx="25821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800" b="1" dirty="0">
                <a:latin typeface="Arial"/>
                <a:cs typeface="Arial"/>
              </a:rPr>
              <a:t>Verruga plana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01733C1-4E24-4EDC-BC29-516F83AF9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63239" y="575022"/>
            <a:ext cx="301752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Pápula</a:t>
            </a:r>
          </a:p>
        </p:txBody>
      </p:sp>
    </p:spTree>
    <p:extLst>
      <p:ext uri="{BB962C8B-B14F-4D97-AF65-F5344CB8AC3E}">
        <p14:creationId xmlns:p14="http://schemas.microsoft.com/office/powerpoint/2010/main" val="409457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8653" y="467111"/>
            <a:ext cx="234442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solidFill>
                  <a:schemeClr val="tx1"/>
                </a:solidFill>
              </a:rPr>
              <a:t>Nódulo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202540"/>
            <a:ext cx="7847331" cy="1440778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marR="544830" indent="-342900">
              <a:lnSpc>
                <a:spcPts val="3579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Lesión sobreelevada, generalmente  redondeada, de </a:t>
            </a:r>
            <a:r>
              <a:rPr sz="2800" spc="-5" dirty="0">
                <a:cs typeface="Arial"/>
              </a:rPr>
              <a:t>&gt;0,5 </a:t>
            </a:r>
            <a:r>
              <a:rPr sz="2800" dirty="0">
                <a:cs typeface="Arial"/>
              </a:rPr>
              <a:t>cm</a:t>
            </a:r>
            <a:r>
              <a:rPr lang="es-419" sz="2800" dirty="0">
                <a:cs typeface="Arial"/>
              </a:rPr>
              <a:t>. También se lo conoce como tumor</a:t>
            </a:r>
            <a:r>
              <a:rPr lang="es-419" sz="3200" dirty="0">
                <a:cs typeface="Times New Roman"/>
              </a:rPr>
              <a:t>.</a:t>
            </a:r>
            <a:endParaRPr sz="2800" dirty="0">
              <a:cs typeface="Arial"/>
            </a:endParaRPr>
          </a:p>
        </p:txBody>
      </p:sp>
      <p:pic>
        <p:nvPicPr>
          <p:cNvPr id="8194" name="Picture 2" descr="Lipoma Picture Image on MedicineNet.com">
            <a:extLst>
              <a:ext uri="{FF2B5EF4-FFF2-40B4-BE49-F238E27FC236}">
                <a16:creationId xmlns:a16="http://schemas.microsoft.com/office/drawing/2014/main" id="{F3D2FA03-5863-44CA-8F04-744389A4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52" y="2762428"/>
            <a:ext cx="4695825" cy="31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E4D6C31-3197-4E63-BD7B-9CF7B6DAE0D0}"/>
              </a:ext>
            </a:extLst>
          </p:cNvPr>
          <p:cNvSpPr txBox="1"/>
          <p:nvPr/>
        </p:nvSpPr>
        <p:spPr>
          <a:xfrm>
            <a:off x="4357051" y="6091169"/>
            <a:ext cx="1133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spc="-5" dirty="0">
                <a:solidFill>
                  <a:srgbClr val="FFFFFF"/>
                </a:solidFill>
                <a:latin typeface="Arial"/>
                <a:cs typeface="Arial"/>
              </a:rPr>
              <a:t>Lipoma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845871" y="5257800"/>
            <a:ext cx="1133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Queloides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9218" name="Picture 2" descr="Queloides: ¿se pueden eliminar? - Clínica Las Condes">
            <a:extLst>
              <a:ext uri="{FF2B5EF4-FFF2-40B4-BE49-F238E27FC236}">
                <a16:creationId xmlns:a16="http://schemas.microsoft.com/office/drawing/2014/main" id="{24660228-1B23-4F3E-BBC4-17C72EAA1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0000"/>
          <a:stretch/>
        </p:blipFill>
        <p:spPr bwMode="auto">
          <a:xfrm>
            <a:off x="279008" y="914400"/>
            <a:ext cx="4042779" cy="4042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anuloma facial aséptico idiopático - Artículos - IntraMed">
            <a:extLst>
              <a:ext uri="{FF2B5EF4-FFF2-40B4-BE49-F238E27FC236}">
                <a16:creationId xmlns:a16="http://schemas.microsoft.com/office/drawing/2014/main" id="{13024632-20B6-468A-91A1-68D70717E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6"/>
          <a:stretch/>
        </p:blipFill>
        <p:spPr bwMode="auto">
          <a:xfrm>
            <a:off x="4572000" y="919089"/>
            <a:ext cx="4393096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41D6003-B5E0-455D-B30A-C08E87BE90B5}"/>
              </a:ext>
            </a:extLst>
          </p:cNvPr>
          <p:cNvSpPr txBox="1"/>
          <p:nvPr/>
        </p:nvSpPr>
        <p:spPr>
          <a:xfrm>
            <a:off x="5334000" y="5104619"/>
            <a:ext cx="3429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spc="-5" dirty="0">
                <a:solidFill>
                  <a:srgbClr val="FFFFFF"/>
                </a:solidFill>
                <a:latin typeface="Arial"/>
                <a:cs typeface="Arial"/>
              </a:rPr>
              <a:t>Granuloma facial aséptico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11C5D-BAA8-470D-A40E-9192C347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QUISTE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FDAB74-08E1-4913-B20A-F7D3D7C92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967" y="2209800"/>
            <a:ext cx="3298113" cy="3471069"/>
          </a:xfrm>
        </p:spPr>
        <p:txBody>
          <a:bodyPr>
            <a:normAutofit/>
          </a:bodyPr>
          <a:lstStyle/>
          <a:p>
            <a:r>
              <a:rPr lang="es-419" sz="2400" b="0" i="0" dirty="0">
                <a:effectLst/>
                <a:latin typeface="+mn-lt"/>
              </a:rPr>
              <a:t>Crecimiento anormal, generalmente no canceroso, lleno de líquido o una sustancia semisólida, que a veces causa dolor.</a:t>
            </a:r>
            <a:endParaRPr lang="es-419" sz="2400" dirty="0">
              <a:latin typeface="+mn-lt"/>
            </a:endParaRPr>
          </a:p>
        </p:txBody>
      </p:sp>
      <p:pic>
        <p:nvPicPr>
          <p:cNvPr id="18434" name="Picture 2" descr="Qué es un quiste? | Dermatólogo Contour - Dermatólogos del Valle de  Coachella">
            <a:extLst>
              <a:ext uri="{FF2B5EF4-FFF2-40B4-BE49-F238E27FC236}">
                <a16:creationId xmlns:a16="http://schemas.microsoft.com/office/drawing/2014/main" id="{2511A9C0-206F-4A33-ABA8-6F074BA9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76414"/>
            <a:ext cx="4098320" cy="24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E60B6-62AA-41D5-964D-F9C5DC08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48F64C-E936-41BB-B85D-2F04202A5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3A96DC-A881-4829-B232-FCC73F2F8A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42BA25-5E87-4591-B2F5-E2A9471C0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FDD479-C685-420D-89E2-91E70FAB26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9458" name="Picture 2" descr="Unbulto en la piel: quiste epidermoide | Doctora Lorea Bagazgoitia  Dermatología">
            <a:extLst>
              <a:ext uri="{FF2B5EF4-FFF2-40B4-BE49-F238E27FC236}">
                <a16:creationId xmlns:a16="http://schemas.microsoft.com/office/drawing/2014/main" id="{BB3E41AD-1915-4832-AD94-9EEE36C2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463"/>
            <a:ext cx="4453030" cy="342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QUISTE TRIQUILEMICO: UN QUISTE EPIDERMICO &quot;ESPECIAL&quot; - Dr. Jesus Navas">
            <a:extLst>
              <a:ext uri="{FF2B5EF4-FFF2-40B4-BE49-F238E27FC236}">
                <a16:creationId xmlns:a16="http://schemas.microsoft.com/office/drawing/2014/main" id="{85432A7A-0FA9-4295-8F4A-254E3358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41283"/>
            <a:ext cx="5353050" cy="38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674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D002B-39B3-49D8-8B14-3B887E52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6B46DF-522A-4AE9-A113-725478B98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A1457-C473-4EE1-A3ED-8C987B8F3E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979097-00B4-43A4-8149-D2B4E78AF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C223A7-5E56-4168-8D92-0819BFA0CC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20482" name="Picture 2" descr="Dermapixel: Quistes en la cabeza">
            <a:extLst>
              <a:ext uri="{FF2B5EF4-FFF2-40B4-BE49-F238E27FC236}">
                <a16:creationId xmlns:a16="http://schemas.microsoft.com/office/drawing/2014/main" id="{3660E73C-0BBB-4E18-8335-F7D004F1C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5" y="3048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Quiste • Definición y Qué es 2020">
            <a:extLst>
              <a:ext uri="{FF2B5EF4-FFF2-40B4-BE49-F238E27FC236}">
                <a16:creationId xmlns:a16="http://schemas.microsoft.com/office/drawing/2014/main" id="{10118844-45CA-431C-83BE-33B6AD2A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41040"/>
            <a:ext cx="5643331" cy="35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23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59528" y="467359"/>
            <a:ext cx="1931671" cy="675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Pla</a:t>
            </a:r>
            <a:r>
              <a:rPr b="1" spc="5" dirty="0"/>
              <a:t>c</a:t>
            </a:r>
            <a:r>
              <a:rPr b="1" dirty="0"/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9589" y="1325181"/>
            <a:ext cx="7863840" cy="204863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54965" marR="5080" indent="-342900">
              <a:lnSpc>
                <a:spcPct val="93400"/>
              </a:lnSpc>
              <a:spcBef>
                <a:spcPts val="35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Con </a:t>
            </a:r>
            <a:r>
              <a:rPr sz="2800" spc="-5" dirty="0">
                <a:cs typeface="Arial"/>
              </a:rPr>
              <a:t>los </a:t>
            </a:r>
            <a:r>
              <a:rPr sz="2800" spc="-5" dirty="0" err="1">
                <a:cs typeface="Arial"/>
              </a:rPr>
              <a:t>apellidos</a:t>
            </a:r>
            <a:r>
              <a:rPr sz="2800" spc="-5" dirty="0">
                <a:cs typeface="Arial"/>
              </a:rPr>
              <a:t> </a:t>
            </a:r>
            <a:r>
              <a:rPr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Maculosa</a:t>
            </a:r>
            <a:r>
              <a:rPr sz="2800" spc="5" dirty="0">
                <a:cs typeface="Arial"/>
              </a:rPr>
              <a:t> </a:t>
            </a:r>
            <a:r>
              <a:rPr sz="2800" dirty="0">
                <a:cs typeface="Arial"/>
              </a:rPr>
              <a:t>o  </a:t>
            </a:r>
            <a:r>
              <a:rPr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papulosa</a:t>
            </a:r>
            <a:r>
              <a:rPr sz="2800" dirty="0">
                <a:cs typeface="Arial"/>
              </a:rPr>
              <a:t> </a:t>
            </a:r>
            <a:r>
              <a:rPr sz="2800" dirty="0" err="1">
                <a:cs typeface="Arial"/>
              </a:rPr>
              <a:t>nos</a:t>
            </a:r>
            <a:r>
              <a:rPr sz="2800" dirty="0">
                <a:cs typeface="Arial"/>
              </a:rPr>
              <a:t> </a:t>
            </a:r>
            <a:r>
              <a:rPr sz="2800" spc="-5" dirty="0">
                <a:cs typeface="Arial"/>
              </a:rPr>
              <a:t>permite </a:t>
            </a:r>
            <a:r>
              <a:rPr sz="2800" dirty="0">
                <a:cs typeface="Arial"/>
              </a:rPr>
              <a:t>describir  </a:t>
            </a:r>
            <a:r>
              <a:rPr sz="2800" spc="-5" dirty="0">
                <a:cs typeface="Arial"/>
              </a:rPr>
              <a:t>aquellas </a:t>
            </a:r>
            <a:r>
              <a:rPr sz="2800" dirty="0">
                <a:cs typeface="Arial"/>
              </a:rPr>
              <a:t>lesiones que sobrepasan el  </a:t>
            </a:r>
            <a:r>
              <a:rPr sz="2800" spc="-5" dirty="0">
                <a:cs typeface="Arial"/>
              </a:rPr>
              <a:t>tamaño </a:t>
            </a:r>
            <a:r>
              <a:rPr sz="2800" dirty="0">
                <a:cs typeface="Arial"/>
              </a:rPr>
              <a:t>de las pápulas y máculas, en  especial si presentan una </a:t>
            </a:r>
            <a:r>
              <a:rPr sz="2800" spc="-5" dirty="0">
                <a:cs typeface="Arial"/>
              </a:rPr>
              <a:t>forma irregular.</a:t>
            </a:r>
            <a:endParaRPr sz="2800" dirty="0"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D7B8A35-4AB8-4CBC-AF79-F1BB2443FDEF}"/>
              </a:ext>
            </a:extLst>
          </p:cNvPr>
          <p:cNvSpPr/>
          <p:nvPr/>
        </p:nvSpPr>
        <p:spPr>
          <a:xfrm>
            <a:off x="914400" y="3556000"/>
            <a:ext cx="5167629" cy="2684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C727D55-ED6C-4F6B-BE88-388D166EBE25}"/>
              </a:ext>
            </a:extLst>
          </p:cNvPr>
          <p:cNvSpPr txBox="1"/>
          <p:nvPr/>
        </p:nvSpPr>
        <p:spPr>
          <a:xfrm>
            <a:off x="6099614" y="6240780"/>
            <a:ext cx="1461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Tinea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fascies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7729855" cy="13208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894839" marR="5080" indent="-1882139">
              <a:lnSpc>
                <a:spcPts val="4920"/>
              </a:lnSpc>
              <a:spcBef>
                <a:spcPts val="560"/>
              </a:spcBef>
            </a:pPr>
            <a:r>
              <a:rPr spc="-5" dirty="0"/>
              <a:t>Importancia de </a:t>
            </a:r>
            <a:r>
              <a:rPr dirty="0"/>
              <a:t>las lesiones  </a:t>
            </a:r>
            <a:r>
              <a:rPr spc="-5" dirty="0"/>
              <a:t>elementales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219" y="2329179"/>
            <a:ext cx="7729855" cy="2995178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marR="1475740" indent="-342900">
              <a:lnSpc>
                <a:spcPts val="3579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Son </a:t>
            </a:r>
            <a:r>
              <a:rPr sz="2400" spc="-5" dirty="0">
                <a:cs typeface="Arial"/>
              </a:rPr>
              <a:t>la </a:t>
            </a:r>
            <a:r>
              <a:rPr sz="2400" dirty="0">
                <a:cs typeface="Arial"/>
              </a:rPr>
              <a:t>base de </a:t>
            </a:r>
            <a:r>
              <a:rPr sz="2400" spc="-5" dirty="0">
                <a:cs typeface="Arial"/>
              </a:rPr>
              <a:t>la </a:t>
            </a:r>
            <a:r>
              <a:rPr sz="2400" dirty="0">
                <a:cs typeface="Arial"/>
              </a:rPr>
              <a:t>descripción en  dermatología.</a:t>
            </a:r>
          </a:p>
          <a:p>
            <a:pPr marL="354965" marR="5080" indent="-342900">
              <a:lnSpc>
                <a:spcPts val="359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Se </a:t>
            </a:r>
            <a:r>
              <a:rPr sz="2400" spc="-5" dirty="0">
                <a:cs typeface="Arial"/>
              </a:rPr>
              <a:t>trata </a:t>
            </a:r>
            <a:r>
              <a:rPr sz="2400" dirty="0">
                <a:cs typeface="Arial"/>
              </a:rPr>
              <a:t>de tener un </a:t>
            </a:r>
            <a:r>
              <a:rPr sz="2400" spc="-5" dirty="0">
                <a:cs typeface="Arial"/>
              </a:rPr>
              <a:t>lenguaje </a:t>
            </a:r>
            <a:r>
              <a:rPr sz="2400" dirty="0">
                <a:cs typeface="Arial"/>
              </a:rPr>
              <a:t>común con  el que</a:t>
            </a:r>
            <a:r>
              <a:rPr sz="2400" spc="-20" dirty="0">
                <a:cs typeface="Arial"/>
              </a:rPr>
              <a:t> </a:t>
            </a:r>
            <a:r>
              <a:rPr sz="2400" dirty="0">
                <a:cs typeface="Arial"/>
              </a:rPr>
              <a:t>entendernos.</a:t>
            </a:r>
          </a:p>
          <a:p>
            <a:pPr marL="354965" marR="774700" indent="-342900">
              <a:lnSpc>
                <a:spcPts val="359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De gran </a:t>
            </a:r>
            <a:r>
              <a:rPr sz="2400" spc="-5" dirty="0">
                <a:cs typeface="Arial"/>
              </a:rPr>
              <a:t>importancia </a:t>
            </a:r>
            <a:r>
              <a:rPr sz="2400" dirty="0">
                <a:cs typeface="Arial"/>
              </a:rPr>
              <a:t>para </a:t>
            </a:r>
            <a:r>
              <a:rPr sz="2400" dirty="0" err="1">
                <a:cs typeface="Arial"/>
              </a:rPr>
              <a:t>establecer</a:t>
            </a:r>
            <a:r>
              <a:rPr sz="2400" dirty="0">
                <a:cs typeface="Arial"/>
              </a:rPr>
              <a:t>  </a:t>
            </a:r>
            <a:r>
              <a:rPr lang="es-419" sz="2400" dirty="0">
                <a:cs typeface="Arial"/>
              </a:rPr>
              <a:t>d</a:t>
            </a:r>
            <a:r>
              <a:rPr sz="2400" dirty="0" err="1">
                <a:cs typeface="Arial"/>
              </a:rPr>
              <a:t>iagnósticos</a:t>
            </a:r>
            <a:r>
              <a:rPr sz="2400" spc="-5" dirty="0">
                <a:cs typeface="Arial"/>
              </a:rPr>
              <a:t> </a:t>
            </a:r>
            <a:r>
              <a:rPr sz="2400" dirty="0">
                <a:cs typeface="Arial"/>
              </a:rPr>
              <a:t>diferenciales.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1AA057A-A39D-4790-8262-1FBAB8672C9A}"/>
              </a:ext>
            </a:extLst>
          </p:cNvPr>
          <p:cNvSpPr/>
          <p:nvPr/>
        </p:nvSpPr>
        <p:spPr>
          <a:xfrm>
            <a:off x="381000" y="1752600"/>
            <a:ext cx="3505200" cy="3619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DFB79D3-9D2B-4C3A-A9B3-4473E7577FAB}"/>
              </a:ext>
            </a:extLst>
          </p:cNvPr>
          <p:cNvSpPr/>
          <p:nvPr/>
        </p:nvSpPr>
        <p:spPr>
          <a:xfrm>
            <a:off x="5029200" y="1752600"/>
            <a:ext cx="3124200" cy="3619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69067B94-25ED-40DD-A926-4F607DC7D44D}"/>
              </a:ext>
            </a:extLst>
          </p:cNvPr>
          <p:cNvSpPr txBox="1"/>
          <p:nvPr/>
        </p:nvSpPr>
        <p:spPr>
          <a:xfrm>
            <a:off x="1676400" y="5715000"/>
            <a:ext cx="1461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sz="1800" b="1" dirty="0">
                <a:latin typeface="Arial"/>
                <a:cs typeface="Arial"/>
              </a:rPr>
              <a:t>Erisipela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7B17D03C-EAAD-43DA-9DE5-5E6AB0AAAC5F}"/>
              </a:ext>
            </a:extLst>
          </p:cNvPr>
          <p:cNvSpPr txBox="1"/>
          <p:nvPr/>
        </p:nvSpPr>
        <p:spPr>
          <a:xfrm>
            <a:off x="6172200" y="5715000"/>
            <a:ext cx="1461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latin typeface="Arial"/>
                <a:cs typeface="Arial"/>
              </a:rPr>
              <a:t>Psoriasis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6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4200" y="494004"/>
            <a:ext cx="375285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Ves</a:t>
            </a:r>
            <a:r>
              <a:rPr spc="10" dirty="0"/>
              <a:t>í</a:t>
            </a:r>
            <a:r>
              <a:rPr dirty="0"/>
              <a:t>cu</a:t>
            </a:r>
            <a:r>
              <a:rPr spc="10" dirty="0"/>
              <a:t>l</a:t>
            </a:r>
            <a:r>
              <a:rPr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8" y="1598050"/>
            <a:ext cx="7542531" cy="136447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Lesión de </a:t>
            </a:r>
            <a:r>
              <a:rPr sz="2800" spc="-5" dirty="0" err="1">
                <a:cs typeface="Arial"/>
              </a:rPr>
              <a:t>contenido</a:t>
            </a:r>
            <a:r>
              <a:rPr sz="2800" spc="-5" dirty="0">
                <a:cs typeface="Arial"/>
              </a:rPr>
              <a:t> </a:t>
            </a:r>
            <a:r>
              <a:rPr sz="2800" dirty="0" err="1">
                <a:cs typeface="Arial"/>
              </a:rPr>
              <a:t>líquido</a:t>
            </a:r>
            <a:r>
              <a:rPr lang="es-419" sz="2800" dirty="0">
                <a:cs typeface="Calibri"/>
              </a:rPr>
              <a:t>( </a:t>
            </a:r>
            <a:r>
              <a:rPr lang="es-419" sz="2800" spc="-20" dirty="0">
                <a:cs typeface="Calibri"/>
              </a:rPr>
              <a:t>seroso, </a:t>
            </a:r>
            <a:r>
              <a:rPr lang="es-419" sz="2800" spc="-10" dirty="0">
                <a:cs typeface="Calibri"/>
              </a:rPr>
              <a:t>hemorrágico </a:t>
            </a:r>
            <a:r>
              <a:rPr lang="es-419" sz="2800" dirty="0">
                <a:cs typeface="Calibri"/>
              </a:rPr>
              <a:t>o  </a:t>
            </a:r>
            <a:r>
              <a:rPr lang="es-419" sz="2800" spc="-10" dirty="0">
                <a:cs typeface="Calibri"/>
              </a:rPr>
              <a:t>purulento</a:t>
            </a:r>
            <a:r>
              <a:rPr lang="es-419" sz="2800" spc="-5" dirty="0">
                <a:cs typeface="Calibri"/>
              </a:rPr>
              <a:t>),</a:t>
            </a:r>
            <a:r>
              <a:rPr sz="2800" dirty="0">
                <a:cs typeface="Arial"/>
              </a:rPr>
              <a:t> de </a:t>
            </a:r>
            <a:r>
              <a:rPr sz="2800" spc="-5" dirty="0">
                <a:cs typeface="Arial"/>
              </a:rPr>
              <a:t>&lt;0,5</a:t>
            </a:r>
            <a:r>
              <a:rPr sz="2800" spc="40" dirty="0">
                <a:cs typeface="Arial"/>
              </a:rPr>
              <a:t> </a:t>
            </a:r>
            <a:r>
              <a:rPr sz="2800" spc="5" dirty="0">
                <a:cs typeface="Arial"/>
              </a:rPr>
              <a:t>cm</a:t>
            </a:r>
            <a:r>
              <a:rPr lang="es-419" sz="2800" spc="5" dirty="0">
                <a:cs typeface="Arial"/>
              </a:rPr>
              <a:t> </a:t>
            </a:r>
            <a:r>
              <a:rPr lang="es-419" sz="2800" dirty="0">
                <a:cs typeface="Calibri"/>
              </a:rPr>
              <a:t>en </a:t>
            </a:r>
            <a:r>
              <a:rPr lang="es-419" sz="2800" spc="-5" dirty="0">
                <a:cs typeface="Calibri"/>
              </a:rPr>
              <a:t>epidermis.</a:t>
            </a:r>
            <a:endParaRPr sz="2800" dirty="0"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1981" y="3173798"/>
            <a:ext cx="5007903" cy="2971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099560" y="6214136"/>
            <a:ext cx="901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V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spc="-15" dirty="0">
                <a:latin typeface="Arial"/>
                <a:cs typeface="Arial"/>
              </a:rPr>
              <a:t>r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spc="-15" dirty="0">
                <a:latin typeface="Arial"/>
                <a:cs typeface="Arial"/>
              </a:rPr>
              <a:t>c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la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3648C-A277-49D0-ADD9-956C86EC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845EAE-7529-40E4-B6ED-73E0E77F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2DB0F1F-6882-4B56-A38C-3083081AAC51}"/>
              </a:ext>
            </a:extLst>
          </p:cNvPr>
          <p:cNvSpPr/>
          <p:nvPr/>
        </p:nvSpPr>
        <p:spPr>
          <a:xfrm>
            <a:off x="304800" y="1152983"/>
            <a:ext cx="4115425" cy="4381500"/>
          </a:xfrm>
          <a:prstGeom prst="rect">
            <a:avLst/>
          </a:prstGeom>
          <a:blipFill>
            <a:blip r:embed="rId2" cstate="print"/>
            <a:stretch>
              <a:fillRect t="1" r="-103390" b="-1147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2C9812-5FBD-4D83-92B6-0C9F40CEF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3" t="27767" r="20833" b="36661"/>
          <a:stretch/>
        </p:blipFill>
        <p:spPr>
          <a:xfrm>
            <a:off x="4637649" y="1600200"/>
            <a:ext cx="374014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2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8189" y="628137"/>
            <a:ext cx="254762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Ampolla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" y="1524000"/>
            <a:ext cx="8382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Lesión de contenido </a:t>
            </a:r>
            <a:r>
              <a:rPr sz="2800" dirty="0">
                <a:cs typeface="Arial"/>
              </a:rPr>
              <a:t>líquido que </a:t>
            </a:r>
            <a:r>
              <a:rPr sz="2800" spc="-5" dirty="0">
                <a:cs typeface="Arial"/>
              </a:rPr>
              <a:t>mide</a:t>
            </a:r>
            <a:r>
              <a:rPr sz="2800" spc="40" dirty="0">
                <a:cs typeface="Arial"/>
              </a:rPr>
              <a:t> </a:t>
            </a:r>
            <a:r>
              <a:rPr sz="2800" dirty="0">
                <a:cs typeface="Arial"/>
              </a:rPr>
              <a:t>&gt;0,5cm.</a:t>
            </a:r>
          </a:p>
        </p:txBody>
      </p:sp>
      <p:sp>
        <p:nvSpPr>
          <p:cNvPr id="5" name="object 5"/>
          <p:cNvSpPr/>
          <p:nvPr/>
        </p:nvSpPr>
        <p:spPr>
          <a:xfrm>
            <a:off x="2289174" y="3098502"/>
            <a:ext cx="4565650" cy="3055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17264" y="6327139"/>
            <a:ext cx="2109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Eritema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multiforme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FF9D9825-AA65-43E6-935B-5429A30F53A3}"/>
              </a:ext>
            </a:extLst>
          </p:cNvPr>
          <p:cNvSpPr/>
          <p:nvPr/>
        </p:nvSpPr>
        <p:spPr>
          <a:xfrm>
            <a:off x="533400" y="1562101"/>
            <a:ext cx="3200399" cy="3733798"/>
          </a:xfrm>
          <a:prstGeom prst="rect">
            <a:avLst/>
          </a:prstGeom>
          <a:blipFill>
            <a:blip r:embed="rId2" cstate="print"/>
            <a:stretch>
              <a:fillRect l="-96722" r="1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595725-E088-40DC-9132-5CEE08618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4" t="45553" r="22500" b="24803"/>
          <a:stretch/>
        </p:blipFill>
        <p:spPr>
          <a:xfrm>
            <a:off x="4103378" y="1695450"/>
            <a:ext cx="4507222" cy="34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5850" y="467359"/>
            <a:ext cx="189166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Pú</a:t>
            </a:r>
            <a:r>
              <a:rPr b="1" spc="5" dirty="0"/>
              <a:t>s</a:t>
            </a:r>
            <a:r>
              <a:rPr b="1" spc="-5" dirty="0"/>
              <a:t>t</a:t>
            </a:r>
            <a:r>
              <a:rPr b="1" dirty="0"/>
              <a:t>ula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1391688"/>
            <a:ext cx="7924800" cy="139192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Lesión de contenido</a:t>
            </a:r>
            <a:r>
              <a:rPr sz="2800" spc="40" dirty="0">
                <a:cs typeface="Arial"/>
              </a:rPr>
              <a:t> </a:t>
            </a:r>
            <a:r>
              <a:rPr sz="2800" dirty="0">
                <a:cs typeface="Arial"/>
              </a:rPr>
              <a:t>purulento.</a:t>
            </a:r>
          </a:p>
          <a:p>
            <a:pPr marL="354965" marR="5080" indent="-342900">
              <a:lnSpc>
                <a:spcPts val="312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Ex: </a:t>
            </a:r>
            <a:r>
              <a:rPr sz="2800" dirty="0">
                <a:cs typeface="Arial"/>
              </a:rPr>
              <a:t>foliculitis, psoriasis pustulosa, </a:t>
            </a:r>
            <a:r>
              <a:rPr sz="2800" spc="-5" dirty="0">
                <a:cs typeface="Arial"/>
              </a:rPr>
              <a:t>pero NO </a:t>
            </a:r>
            <a:r>
              <a:rPr sz="2800" dirty="0">
                <a:cs typeface="Arial"/>
              </a:rPr>
              <a:t>un  abceso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0" y="2895600"/>
            <a:ext cx="5483860" cy="3646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4F2BA363-5685-4EFE-86F6-761069673670}"/>
              </a:ext>
            </a:extLst>
          </p:cNvPr>
          <p:cNvSpPr/>
          <p:nvPr/>
        </p:nvSpPr>
        <p:spPr>
          <a:xfrm>
            <a:off x="328862" y="2228847"/>
            <a:ext cx="4038600" cy="30860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547CFC-5285-43E2-932E-F89DB9EDB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48518" r="55833" b="21838"/>
          <a:stretch/>
        </p:blipFill>
        <p:spPr>
          <a:xfrm>
            <a:off x="4768518" y="2228847"/>
            <a:ext cx="3537282" cy="30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3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3C6B0-FE79-4C07-B8B6-870EEC36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COMEDÓN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AEE237-9FA3-48A0-A58F-DEA4FF09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50" y="1331259"/>
            <a:ext cx="7706700" cy="1716741"/>
          </a:xfrm>
        </p:spPr>
        <p:txBody>
          <a:bodyPr/>
          <a:lstStyle/>
          <a:p>
            <a:r>
              <a:rPr lang="es-419" dirty="0">
                <a:latin typeface="+mn-lt"/>
              </a:rPr>
              <a:t>T</a:t>
            </a:r>
            <a:r>
              <a:rPr lang="es-419" i="0" dirty="0">
                <a:effectLst/>
                <a:latin typeface="+mn-lt"/>
              </a:rPr>
              <a:t>ambién conocido popularmente como espinilla o barro, es la eflorescencia primaria del acné. Un comedón surge cuando el canal del folículo adonde drena la glándula sebácea se obstruye debido a una excesiva producción de queratina (hiperqueratosis).</a:t>
            </a:r>
            <a:endParaRPr lang="es-419" dirty="0">
              <a:latin typeface="+mn-lt"/>
            </a:endParaRPr>
          </a:p>
        </p:txBody>
      </p:sp>
      <p:pic>
        <p:nvPicPr>
          <p:cNvPr id="10242" name="Picture 2" descr="Tipos De Acné Abra Los Comedones, Comedones Cerrados, Estructura De La Piel  Infografía Ejemplo Del Vector En Fondo Aislado Ilustración del Vector -  Ilustración de ilustración, célula: 127783339">
            <a:extLst>
              <a:ext uri="{FF2B5EF4-FFF2-40B4-BE49-F238E27FC236}">
                <a16:creationId xmlns:a16="http://schemas.microsoft.com/office/drawing/2014/main" id="{CCF1ABC8-648C-41E4-9523-D8D7CD3A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5556"/>
          <a:stretch/>
        </p:blipFill>
        <p:spPr bwMode="auto">
          <a:xfrm>
            <a:off x="1071394" y="3176934"/>
            <a:ext cx="7001211" cy="32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24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medonal acne | DermNet NZ">
            <a:extLst>
              <a:ext uri="{FF2B5EF4-FFF2-40B4-BE49-F238E27FC236}">
                <a16:creationId xmlns:a16="http://schemas.microsoft.com/office/drawing/2014/main" id="{0B8C1138-EEE2-4A8B-8710-7FE6D3B9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07054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medonal acne: Pictures, treatment, and remedies">
            <a:extLst>
              <a:ext uri="{FF2B5EF4-FFF2-40B4-BE49-F238E27FC236}">
                <a16:creationId xmlns:a16="http://schemas.microsoft.com/office/drawing/2014/main" id="{E53045AD-50A9-468A-99B0-DF37E6FF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74" y="3284940"/>
            <a:ext cx="6337426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6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BD379-CD63-4BCC-B2A7-CC619669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153C9-9D65-45C8-B311-795D4D1A1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2290" name="Picture 2" descr="Comedonal Acne - Causes, Symptoms and Treatment | All About Blackheads">
            <a:extLst>
              <a:ext uri="{FF2B5EF4-FFF2-40B4-BE49-F238E27FC236}">
                <a16:creationId xmlns:a16="http://schemas.microsoft.com/office/drawing/2014/main" id="{3E509F5D-07E5-43C5-AF45-EBDE2D0A8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5"/>
            <a:ext cx="4989370" cy="3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Qué son los comedones? - idbelleza">
            <a:extLst>
              <a:ext uri="{FF2B5EF4-FFF2-40B4-BE49-F238E27FC236}">
                <a16:creationId xmlns:a16="http://schemas.microsoft.com/office/drawing/2014/main" id="{CCC9D6A9-386C-45A5-B9DA-D3A7D978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9553"/>
            <a:ext cx="4520533" cy="339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8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1" y="419100"/>
            <a:ext cx="7599678" cy="122148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103120" marR="5080" indent="-2090420">
              <a:lnSpc>
                <a:spcPts val="4470"/>
              </a:lnSpc>
              <a:spcBef>
                <a:spcPts val="525"/>
              </a:spcBef>
            </a:pPr>
            <a:r>
              <a:rPr sz="4000" spc="-5" dirty="0"/>
              <a:t>Inconvenientes de las </a:t>
            </a:r>
            <a:r>
              <a:rPr sz="4000" spc="-5" dirty="0" err="1"/>
              <a:t>lesiones</a:t>
            </a:r>
            <a:r>
              <a:rPr lang="es-419" sz="4000" spc="-5" dirty="0"/>
              <a:t> </a:t>
            </a:r>
            <a:r>
              <a:rPr sz="4000" spc="-5" dirty="0" err="1"/>
              <a:t>elementales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739458" y="2895600"/>
            <a:ext cx="8099742" cy="194123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1142365" indent="-342900">
              <a:lnSpc>
                <a:spcPts val="359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Es una clasificación, y por </a:t>
            </a:r>
            <a:r>
              <a:rPr sz="2400" spc="-5" dirty="0">
                <a:cs typeface="Arial"/>
              </a:rPr>
              <a:t>lo </a:t>
            </a:r>
            <a:r>
              <a:rPr sz="2400" dirty="0">
                <a:cs typeface="Arial"/>
              </a:rPr>
              <a:t>tanto</a:t>
            </a:r>
            <a:r>
              <a:rPr lang="es-419" sz="2400" dirty="0">
                <a:cs typeface="Arial"/>
              </a:rPr>
              <a:t> </a:t>
            </a:r>
            <a:r>
              <a:rPr sz="2400" spc="-5" dirty="0">
                <a:cs typeface="Arial"/>
              </a:rPr>
              <a:t>imperfecta.</a:t>
            </a:r>
            <a:endParaRPr sz="24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Es</a:t>
            </a:r>
            <a:r>
              <a:rPr sz="2400" spc="-5" dirty="0">
                <a:cs typeface="Arial"/>
              </a:rPr>
              <a:t> </a:t>
            </a:r>
            <a:r>
              <a:rPr sz="2400" dirty="0">
                <a:cs typeface="Arial"/>
              </a:rPr>
              <a:t>subjetiva.</a:t>
            </a:r>
          </a:p>
          <a:p>
            <a:pPr marL="355600" marR="5080" indent="-342900">
              <a:lnSpc>
                <a:spcPts val="3590"/>
              </a:lnSpc>
              <a:spcBef>
                <a:spcPts val="8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cs typeface="Arial"/>
              </a:rPr>
              <a:t>Hay </a:t>
            </a:r>
            <a:r>
              <a:rPr sz="2400" spc="-5" dirty="0" err="1">
                <a:cs typeface="Arial"/>
              </a:rPr>
              <a:t>distintas</a:t>
            </a:r>
            <a:r>
              <a:rPr sz="2400" spc="-5" dirty="0">
                <a:cs typeface="Arial"/>
              </a:rPr>
              <a:t> </a:t>
            </a:r>
            <a:r>
              <a:rPr sz="2400" dirty="0" err="1">
                <a:cs typeface="Arial"/>
              </a:rPr>
              <a:t>escuelas</a:t>
            </a:r>
            <a:r>
              <a:rPr lang="es-419" sz="2400" dirty="0">
                <a:cs typeface="Arial"/>
              </a:rPr>
              <a:t>.</a:t>
            </a:r>
            <a:endParaRPr sz="2400" dirty="0"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C4F67-E3A1-4D2D-BC05-114A19DB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MILLIUMS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33945A-85A9-43A2-BEC2-9B5D1485E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331259"/>
            <a:ext cx="8011500" cy="4195481"/>
          </a:xfrm>
        </p:spPr>
        <p:txBody>
          <a:bodyPr/>
          <a:lstStyle/>
          <a:p>
            <a:pPr algn="l"/>
            <a:r>
              <a:rPr lang="es-419" dirty="0">
                <a:latin typeface="+mn-lt"/>
              </a:rPr>
              <a:t>S</a:t>
            </a:r>
            <a:r>
              <a:rPr lang="es-419" i="0" dirty="0">
                <a:effectLst/>
                <a:latin typeface="+mn-lt"/>
              </a:rPr>
              <a:t>on unos pequeños quistes con la apariencia de bolitas blancas que se forman en la zona periocular. Su aparición se debe a que la queratina queda acumulada en los poros obstruidos de una glándula de la piel. Son de color blanco o amarillento y miden entre 1 y 3 milímetros. Pueden aparecer aisladamente o unirse varios en la misma zona de la piel. </a:t>
            </a:r>
          </a:p>
          <a:p>
            <a:pPr algn="l"/>
            <a:r>
              <a:rPr lang="es-419" i="0" dirty="0">
                <a:effectLst/>
                <a:latin typeface="+mn-lt"/>
              </a:rPr>
              <a:t>Cualquier persona puede padecerlos, aunque es cierto que hay una carga genética, así como una especial predisposición en fumadores y personas con problemas de acné.</a:t>
            </a:r>
          </a:p>
          <a:p>
            <a:endParaRPr lang="es-419" dirty="0">
              <a:latin typeface="+mn-lt"/>
            </a:endParaRPr>
          </a:p>
        </p:txBody>
      </p:sp>
      <p:pic>
        <p:nvPicPr>
          <p:cNvPr id="13314" name="Picture 2" descr="milliums">
            <a:extLst>
              <a:ext uri="{FF2B5EF4-FFF2-40B4-BE49-F238E27FC236}">
                <a16:creationId xmlns:a16="http://schemas.microsoft.com/office/drawing/2014/main" id="{AD54FCBC-7DAC-40C6-8E1B-95B0DCD1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370133"/>
            <a:ext cx="4762500" cy="231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6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2F8C5-920C-4627-A3A6-5ABAF88A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C82132-BE61-4F37-B4E1-093949E17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4338" name="Picture 2" descr="Sabes qué son los quistes de Millium o Granitos de Arroz?">
            <a:extLst>
              <a:ext uri="{FF2B5EF4-FFF2-40B4-BE49-F238E27FC236}">
                <a16:creationId xmlns:a16="http://schemas.microsoft.com/office/drawing/2014/main" id="{3A3ADC23-7686-4791-860D-E64589EBD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53333"/>
          <a:stretch/>
        </p:blipFill>
        <p:spPr bwMode="auto">
          <a:xfrm>
            <a:off x="29570" y="0"/>
            <a:ext cx="480203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abes qué son los quistes de Millium o Granitos de Arroz?">
            <a:extLst>
              <a:ext uri="{FF2B5EF4-FFF2-40B4-BE49-F238E27FC236}">
                <a16:creationId xmlns:a16="http://schemas.microsoft.com/office/drawing/2014/main" id="{44832ED2-43CC-473D-982F-8AB9CF481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0" r="4248"/>
          <a:stretch/>
        </p:blipFill>
        <p:spPr bwMode="auto">
          <a:xfrm>
            <a:off x="3810000" y="2939613"/>
            <a:ext cx="5370394" cy="39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977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08F53-A6DE-40CF-9F1B-D3D1484B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0713AC-7031-4E23-AE8C-C3CBFCAEF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15362" name="Picture 2" descr="Cómo quitar milium de la cara, las bolitas blancas alrededor de los ojos |  Facial routines, Youtube, Facial">
            <a:extLst>
              <a:ext uri="{FF2B5EF4-FFF2-40B4-BE49-F238E27FC236}">
                <a16:creationId xmlns:a16="http://schemas.microsoft.com/office/drawing/2014/main" id="{7D8F75A1-EA43-411E-B1D4-01EA975A7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/>
          <a:stretch/>
        </p:blipFill>
        <p:spPr bwMode="auto">
          <a:xfrm>
            <a:off x="482435" y="1368383"/>
            <a:ext cx="3423035" cy="50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 quiste de millium se forma en el... - Diseño de Cejas &amp; Estética -  Johanna Segura | Facebook">
            <a:extLst>
              <a:ext uri="{FF2B5EF4-FFF2-40B4-BE49-F238E27FC236}">
                <a16:creationId xmlns:a16="http://schemas.microsoft.com/office/drawing/2014/main" id="{E34B2FFA-9E05-4930-8346-9CF6A3135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32"/>
          <a:stretch/>
        </p:blipFill>
        <p:spPr bwMode="auto">
          <a:xfrm>
            <a:off x="4183526" y="218759"/>
            <a:ext cx="4655673" cy="36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7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05ADB-F62C-4A6E-B61E-6A8574A0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QUERATOSIS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7EBA9D-AC31-4C1A-A8A3-13F9AD5C1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524001"/>
            <a:ext cx="7401900" cy="1142999"/>
          </a:xfrm>
        </p:spPr>
        <p:txBody>
          <a:bodyPr>
            <a:normAutofit fontScale="92500"/>
          </a:bodyPr>
          <a:lstStyle/>
          <a:p>
            <a:r>
              <a:rPr lang="es-419" sz="2400" dirty="0">
                <a:latin typeface="+mn-lt"/>
                <a:cs typeface="Calibri"/>
              </a:rPr>
              <a:t>Lesión </a:t>
            </a:r>
            <a:r>
              <a:rPr lang="es-419" sz="2400" spc="-5" dirty="0">
                <a:latin typeface="+mn-lt"/>
                <a:cs typeface="Calibri"/>
              </a:rPr>
              <a:t>sólida, circunscripta, </a:t>
            </a:r>
            <a:r>
              <a:rPr lang="es-419" sz="2400" dirty="0">
                <a:latin typeface="+mn-lt"/>
                <a:cs typeface="Calibri"/>
              </a:rPr>
              <a:t>el </a:t>
            </a:r>
            <a:r>
              <a:rPr lang="es-419" sz="2400" spc="-10" dirty="0">
                <a:latin typeface="+mn-lt"/>
                <a:cs typeface="Calibri"/>
              </a:rPr>
              <a:t>engrosamiento </a:t>
            </a:r>
            <a:r>
              <a:rPr lang="es-419" sz="2400" spc="-5" dirty="0">
                <a:latin typeface="+mn-lt"/>
                <a:cs typeface="Calibri"/>
              </a:rPr>
              <a:t>de </a:t>
            </a:r>
            <a:r>
              <a:rPr lang="es-419" sz="2400" dirty="0">
                <a:latin typeface="+mn-lt"/>
                <a:cs typeface="Calibri"/>
              </a:rPr>
              <a:t>la  </a:t>
            </a:r>
            <a:r>
              <a:rPr lang="es-419" sz="2400" spc="-5" dirty="0">
                <a:latin typeface="+mn-lt"/>
                <a:cs typeface="Calibri"/>
              </a:rPr>
              <a:t>piel </a:t>
            </a:r>
            <a:r>
              <a:rPr lang="es-419" sz="2400" dirty="0">
                <a:latin typeface="+mn-lt"/>
                <a:cs typeface="Calibri"/>
              </a:rPr>
              <a:t>es a </a:t>
            </a:r>
            <a:r>
              <a:rPr lang="es-419" sz="2400" spc="-10" dirty="0">
                <a:latin typeface="+mn-lt"/>
                <a:cs typeface="Calibri"/>
              </a:rPr>
              <a:t>expensas </a:t>
            </a:r>
            <a:r>
              <a:rPr lang="es-419" sz="2400" spc="-5" dirty="0">
                <a:latin typeface="+mn-lt"/>
                <a:cs typeface="Calibri"/>
              </a:rPr>
              <a:t>de su</a:t>
            </a:r>
            <a:r>
              <a:rPr lang="es-419" sz="2400" spc="25" dirty="0">
                <a:latin typeface="+mn-lt"/>
                <a:cs typeface="Calibri"/>
              </a:rPr>
              <a:t> </a:t>
            </a:r>
            <a:r>
              <a:rPr lang="es-419" sz="2400" spc="-10" dirty="0">
                <a:latin typeface="+mn-lt"/>
                <a:cs typeface="Calibri"/>
              </a:rPr>
              <a:t>capa</a:t>
            </a:r>
            <a:r>
              <a:rPr lang="es-419" sz="2400" spc="-5" dirty="0">
                <a:latin typeface="+mn-lt"/>
                <a:cs typeface="Calibri"/>
              </a:rPr>
              <a:t> </a:t>
            </a:r>
            <a:r>
              <a:rPr lang="es-419" sz="2400" spc="-10" dirty="0">
                <a:latin typeface="+mn-lt"/>
                <a:cs typeface="Calibri"/>
              </a:rPr>
              <a:t>córnea	</a:t>
            </a:r>
            <a:r>
              <a:rPr lang="es-419" sz="2400" dirty="0">
                <a:latin typeface="+mn-lt"/>
                <a:cs typeface="Calibri"/>
              </a:rPr>
              <a:t>( </a:t>
            </a:r>
            <a:r>
              <a:rPr lang="es-419" sz="2400" spc="-15" dirty="0">
                <a:latin typeface="+mn-lt"/>
                <a:cs typeface="Calibri"/>
              </a:rPr>
              <a:t>hiperqueratosis </a:t>
            </a:r>
            <a:r>
              <a:rPr lang="es-419" sz="2400" spc="-5" dirty="0">
                <a:latin typeface="+mn-lt"/>
                <a:cs typeface="Calibri"/>
              </a:rPr>
              <a:t>). Son  superficiales </a:t>
            </a:r>
            <a:r>
              <a:rPr lang="es-419" sz="2400" dirty="0">
                <a:latin typeface="+mn-lt"/>
                <a:cs typeface="Calibri"/>
              </a:rPr>
              <a:t>y </a:t>
            </a:r>
            <a:r>
              <a:rPr lang="es-419" sz="2400" spc="-10" dirty="0">
                <a:latin typeface="+mn-lt"/>
                <a:cs typeface="Calibri"/>
              </a:rPr>
              <a:t>ásperas </a:t>
            </a:r>
            <a:r>
              <a:rPr lang="es-419" sz="2400" dirty="0">
                <a:latin typeface="+mn-lt"/>
                <a:cs typeface="Calibri"/>
              </a:rPr>
              <a:t>al </a:t>
            </a:r>
            <a:r>
              <a:rPr lang="es-419" sz="2400" spc="-10" dirty="0">
                <a:latin typeface="+mn-lt"/>
                <a:cs typeface="Calibri"/>
              </a:rPr>
              <a:t>tacto</a:t>
            </a:r>
            <a:endParaRPr lang="es-419" sz="2400" dirty="0"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B0E8CC-0155-48E9-B428-D7D7BF7B1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34" t="35178" r="19166" b="17392"/>
          <a:stretch/>
        </p:blipFill>
        <p:spPr>
          <a:xfrm>
            <a:off x="504044" y="2634018"/>
            <a:ext cx="3686956" cy="3932754"/>
          </a:xfrm>
          <a:prstGeom prst="rect">
            <a:avLst/>
          </a:prstGeom>
        </p:spPr>
      </p:pic>
      <p:pic>
        <p:nvPicPr>
          <p:cNvPr id="16386" name="Picture 2" descr="Queratosis actínica - Síntomas y causas - Mayo Clinic">
            <a:extLst>
              <a:ext uri="{FF2B5EF4-FFF2-40B4-BE49-F238E27FC236}">
                <a16:creationId xmlns:a16="http://schemas.microsoft.com/office/drawing/2014/main" id="{00089CC3-6A46-4AF7-AE2C-4B6063F3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82" y="3124200"/>
            <a:ext cx="4328596" cy="26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76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93274-D048-409A-9521-83703764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17412" name="Picture 4" descr="Queratosis - Dra. Dolores Caballero medicina estética">
            <a:extLst>
              <a:ext uri="{FF2B5EF4-FFF2-40B4-BE49-F238E27FC236}">
                <a16:creationId xmlns:a16="http://schemas.microsoft.com/office/drawing/2014/main" id="{EA1FEA79-CB2E-45EA-BE37-2597E11390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149" y="2160588"/>
            <a:ext cx="5819314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Queratosis seborreica - Trastornos de la piel - Manual MSD versión para  público general">
            <a:extLst>
              <a:ext uri="{FF2B5EF4-FFF2-40B4-BE49-F238E27FC236}">
                <a16:creationId xmlns:a16="http://schemas.microsoft.com/office/drawing/2014/main" id="{7C0231EC-6797-4EBC-AEFD-A1E1553E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6025"/>
            <a:ext cx="482225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6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1C3A3-DA2F-4E2D-AAC9-8BB9DA26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F7B0C-032D-4986-9F0B-01384ADF1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72" y="1600200"/>
            <a:ext cx="7801627" cy="4195481"/>
          </a:xfrm>
        </p:spPr>
        <p:txBody>
          <a:bodyPr>
            <a:normAutofit/>
          </a:bodyPr>
          <a:lstStyle/>
          <a:p>
            <a:r>
              <a:rPr lang="es-419" sz="2400" b="0" i="0" dirty="0">
                <a:effectLst/>
                <a:latin typeface="+mn-lt"/>
              </a:rPr>
              <a:t>Lesiones secundarias producto de la desecación de un exudado o de sangre en la superficie de la piel.</a:t>
            </a:r>
            <a:endParaRPr lang="es-419" sz="2400" dirty="0">
              <a:latin typeface="+mn-lt"/>
            </a:endParaRPr>
          </a:p>
        </p:txBody>
      </p:sp>
      <p:pic>
        <p:nvPicPr>
          <p:cNvPr id="4" name="Picture 2" descr="ATLAS DE DERMATOLOGIA">
            <a:extLst>
              <a:ext uri="{FF2B5EF4-FFF2-40B4-BE49-F238E27FC236}">
                <a16:creationId xmlns:a16="http://schemas.microsoft.com/office/drawing/2014/main" id="{F42A1166-95B4-4AC3-83ED-162B5A72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52812"/>
            <a:ext cx="4440588" cy="3552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87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A623E-F363-49D1-AAE7-84661643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B263D-8BDA-4A6A-AB18-C9463A92B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Picture 2" descr="Costra (medicina) - Wikipedia, la enciclopedia libre">
            <a:extLst>
              <a:ext uri="{FF2B5EF4-FFF2-40B4-BE49-F238E27FC236}">
                <a16:creationId xmlns:a16="http://schemas.microsoft.com/office/drawing/2014/main" id="{9EFBD4AD-E0B8-4DAF-9FE2-A8958312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74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Qué es la queilitis angular? | Síntomas, causas y cómo tratar la enfermedad">
            <a:extLst>
              <a:ext uri="{FF2B5EF4-FFF2-40B4-BE49-F238E27FC236}">
                <a16:creationId xmlns:a16="http://schemas.microsoft.com/office/drawing/2014/main" id="{80BD47C1-A45D-45FC-8085-A9EDB440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00" y="3614604"/>
            <a:ext cx="49784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0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85143-041F-4B14-BDED-57E5FE9C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960129-8F68-4F32-8789-82C7D2641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23554" name="Picture 2" descr="Como saber si tengo cáncer de piel? - Dermont">
            <a:extLst>
              <a:ext uri="{FF2B5EF4-FFF2-40B4-BE49-F238E27FC236}">
                <a16:creationId xmlns:a16="http://schemas.microsoft.com/office/drawing/2014/main" id="{5760A157-49FB-45BC-B5A0-20FF0F88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5676"/>
            <a:ext cx="4065588" cy="34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Medical incrustación costra la piel del paciente Fotografía de stock - Alamy">
            <a:extLst>
              <a:ext uri="{FF2B5EF4-FFF2-40B4-BE49-F238E27FC236}">
                <a16:creationId xmlns:a16="http://schemas.microsoft.com/office/drawing/2014/main" id="{D85B7092-F27F-4ECF-A686-B2B9F4A84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968" b="12411"/>
          <a:stretch/>
        </p:blipFill>
        <p:spPr bwMode="auto">
          <a:xfrm>
            <a:off x="3429000" y="3450980"/>
            <a:ext cx="5715000" cy="34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3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0609" y="467359"/>
            <a:ext cx="192278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HERIDA</a:t>
            </a:r>
            <a:endParaRPr b="1" spc="-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541779"/>
            <a:ext cx="8053705" cy="93358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s-419" sz="2800" dirty="0"/>
              <a:t>S</a:t>
            </a:r>
            <a:r>
              <a:rPr lang="es-419" sz="2800" b="0" i="0" dirty="0">
                <a:effectLst/>
              </a:rPr>
              <a:t>on lesiones que rompen la piel u otros tejidos del cuerpo.</a:t>
            </a:r>
            <a:endParaRPr sz="2800" dirty="0"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33600" y="2886084"/>
            <a:ext cx="4363381" cy="3257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21C59-BE82-471B-AF85-E8DC8D8E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1E5019-2AE9-494A-82B5-AC93F89C8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24578" name="Picture 2" descr="Cómo identificar y tratar una herida infectada">
            <a:extLst>
              <a:ext uri="{FF2B5EF4-FFF2-40B4-BE49-F238E27FC236}">
                <a16:creationId xmlns:a16="http://schemas.microsoft.com/office/drawing/2014/main" id="{360784FF-736D-420F-B89C-4D68A6CEC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4444" r="16667" b="15556"/>
          <a:stretch/>
        </p:blipFill>
        <p:spPr bwMode="auto">
          <a:xfrm>
            <a:off x="304800" y="304800"/>
            <a:ext cx="3876322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erida - EcuRed">
            <a:extLst>
              <a:ext uri="{FF2B5EF4-FFF2-40B4-BE49-F238E27FC236}">
                <a16:creationId xmlns:a16="http://schemas.microsoft.com/office/drawing/2014/main" id="{F972E166-A78A-4DEB-827A-E1CEAD3D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05" y="1258209"/>
            <a:ext cx="3876321" cy="290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eridas importantes. ¿Qué tipos de suturas existen? | Familia y Salud">
            <a:extLst>
              <a:ext uri="{FF2B5EF4-FFF2-40B4-BE49-F238E27FC236}">
                <a16:creationId xmlns:a16="http://schemas.microsoft.com/office/drawing/2014/main" id="{644CE3BA-F872-4918-9FBC-7C4C748A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37" y="3867150"/>
            <a:ext cx="4048125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8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7038" y="467359"/>
            <a:ext cx="463296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Clasificación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529442"/>
            <a:ext cx="7641590" cy="3094758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3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Escuela Europea:</a:t>
            </a:r>
          </a:p>
          <a:p>
            <a:pPr marL="755015" marR="5080" lvl="1" indent="-285750">
              <a:lnSpc>
                <a:spcPts val="3120"/>
              </a:lnSpc>
              <a:spcBef>
                <a:spcPts val="775"/>
              </a:spcBef>
              <a:buChar char="–"/>
              <a:tabLst>
                <a:tab pos="755650" algn="l"/>
              </a:tabLst>
            </a:pPr>
            <a:r>
              <a:rPr sz="2400" spc="-5" dirty="0">
                <a:cs typeface="Arial"/>
              </a:rPr>
              <a:t>Implica </a:t>
            </a:r>
            <a:r>
              <a:rPr sz="2400" dirty="0">
                <a:cs typeface="Arial"/>
              </a:rPr>
              <a:t>un </a:t>
            </a:r>
            <a:r>
              <a:rPr sz="2400" spc="-5" dirty="0">
                <a:cs typeface="Arial"/>
              </a:rPr>
              <a:t>conocimiento </a:t>
            </a:r>
            <a:r>
              <a:rPr sz="2400" dirty="0">
                <a:cs typeface="Arial"/>
              </a:rPr>
              <a:t>e interpretación </a:t>
            </a:r>
            <a:r>
              <a:rPr sz="2400" spc="5" dirty="0">
                <a:cs typeface="Arial"/>
              </a:rPr>
              <a:t>de  </a:t>
            </a:r>
            <a:r>
              <a:rPr sz="2400" spc="-5" dirty="0">
                <a:cs typeface="Arial"/>
              </a:rPr>
              <a:t>las </a:t>
            </a:r>
            <a:r>
              <a:rPr sz="2400" dirty="0">
                <a:cs typeface="Arial"/>
              </a:rPr>
              <a:t>lesiones. </a:t>
            </a:r>
            <a:r>
              <a:rPr sz="2400" spc="-5" dirty="0">
                <a:cs typeface="Arial"/>
              </a:rPr>
              <a:t>Ex Pápula </a:t>
            </a:r>
            <a:r>
              <a:rPr sz="2400" dirty="0">
                <a:cs typeface="Arial"/>
              </a:rPr>
              <a:t>es una lesión  sobreelevada </a:t>
            </a:r>
            <a:r>
              <a:rPr sz="2400" spc="-5" dirty="0">
                <a:cs typeface="Arial"/>
              </a:rPr>
              <a:t>de &lt;0,5 </a:t>
            </a:r>
            <a:r>
              <a:rPr sz="2400" dirty="0">
                <a:cs typeface="Arial"/>
              </a:rPr>
              <a:t>a 1 cm  </a:t>
            </a:r>
            <a:r>
              <a:rPr sz="2400" spc="-10" dirty="0">
                <a:cs typeface="Arial"/>
              </a:rPr>
              <a:t>INFLAMATORIA</a:t>
            </a:r>
            <a:endParaRPr sz="2400" dirty="0"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5650" algn="l"/>
              </a:tabLst>
            </a:pPr>
            <a:r>
              <a:rPr sz="2400" spc="-5" dirty="0">
                <a:cs typeface="Arial"/>
              </a:rPr>
              <a:t>Distinción </a:t>
            </a:r>
            <a:r>
              <a:rPr sz="2400" dirty="0">
                <a:cs typeface="Arial"/>
              </a:rPr>
              <a:t>entre </a:t>
            </a:r>
            <a:r>
              <a:rPr sz="2400" spc="-5" dirty="0">
                <a:cs typeface="Arial"/>
              </a:rPr>
              <a:t>Primaria </a:t>
            </a:r>
            <a:r>
              <a:rPr sz="2400" dirty="0">
                <a:cs typeface="Arial"/>
              </a:rPr>
              <a:t>y</a:t>
            </a:r>
            <a:r>
              <a:rPr sz="2400" spc="25" dirty="0">
                <a:cs typeface="Arial"/>
              </a:rPr>
              <a:t> </a:t>
            </a:r>
            <a:r>
              <a:rPr sz="2400" spc="-5" dirty="0">
                <a:cs typeface="Arial"/>
              </a:rPr>
              <a:t>Secundaria</a:t>
            </a:r>
            <a:endParaRPr sz="2400" dirty="0">
              <a:cs typeface="Arial"/>
            </a:endParaRPr>
          </a:p>
          <a:p>
            <a:pPr marL="755015" marR="206375" lvl="1" indent="-285750">
              <a:lnSpc>
                <a:spcPts val="3120"/>
              </a:lnSpc>
              <a:spcBef>
                <a:spcPts val="765"/>
              </a:spcBef>
              <a:buChar char="–"/>
              <a:tabLst>
                <a:tab pos="755650" algn="l"/>
              </a:tabLst>
            </a:pPr>
            <a:r>
              <a:rPr sz="2400" spc="-5" dirty="0">
                <a:cs typeface="Arial"/>
              </a:rPr>
              <a:t>Ex </a:t>
            </a:r>
            <a:r>
              <a:rPr sz="2400" dirty="0">
                <a:cs typeface="Arial"/>
              </a:rPr>
              <a:t>un </a:t>
            </a:r>
            <a:r>
              <a:rPr sz="2400" spc="-5" dirty="0">
                <a:cs typeface="Arial"/>
              </a:rPr>
              <a:t>Nevus </a:t>
            </a:r>
            <a:r>
              <a:rPr sz="2400" dirty="0">
                <a:cs typeface="Arial"/>
              </a:rPr>
              <a:t>Melanocítico nunca será una  </a:t>
            </a:r>
            <a:r>
              <a:rPr sz="2400" spc="-5" dirty="0">
                <a:cs typeface="Arial"/>
              </a:rPr>
              <a:t>pápula.</a:t>
            </a:r>
            <a:endParaRPr sz="2400" dirty="0"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0308" y="467359"/>
            <a:ext cx="242189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</a:t>
            </a:r>
            <a:r>
              <a:rPr lang="es-419" b="1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419" b="1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419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41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541779"/>
            <a:ext cx="7634605" cy="93358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Perdida </a:t>
            </a:r>
            <a:r>
              <a:rPr sz="2800" dirty="0">
                <a:cs typeface="Arial"/>
              </a:rPr>
              <a:t>de sustancia </a:t>
            </a:r>
            <a:r>
              <a:rPr sz="2800" spc="-5" dirty="0">
                <a:cs typeface="Arial"/>
              </a:rPr>
              <a:t>más allá </a:t>
            </a:r>
            <a:r>
              <a:rPr sz="2800" dirty="0">
                <a:cs typeface="Arial"/>
              </a:rPr>
              <a:t>de la</a:t>
            </a:r>
            <a:r>
              <a:rPr sz="2800" spc="45" dirty="0">
                <a:cs typeface="Arial"/>
              </a:rPr>
              <a:t> </a:t>
            </a:r>
            <a:r>
              <a:rPr sz="2800" spc="-5" dirty="0">
                <a:cs typeface="Arial"/>
              </a:rPr>
              <a:t>epidermis</a:t>
            </a:r>
            <a:endParaRPr sz="2800" dirty="0"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A71FDF-6D3A-4B51-A496-E94B06673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34" t="52964" r="20000" b="21838"/>
          <a:stretch/>
        </p:blipFill>
        <p:spPr>
          <a:xfrm>
            <a:off x="1905000" y="3200400"/>
            <a:ext cx="4505943" cy="264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1FD704-1E58-40D3-8160-E9EC8D25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E66CC-7E82-43AA-84A7-0C7098B5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25602" name="Picture 2" descr="La Cicatrización | Úlceras.net">
            <a:extLst>
              <a:ext uri="{FF2B5EF4-FFF2-40B4-BE49-F238E27FC236}">
                <a16:creationId xmlns:a16="http://schemas.microsoft.com/office/drawing/2014/main" id="{6AC5A91A-3EB5-4CC6-8E13-AE0C43B5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6" b="53216"/>
          <a:stretch/>
        </p:blipFill>
        <p:spPr bwMode="auto">
          <a:xfrm>
            <a:off x="381000" y="3048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Dermapixel: Una úlcera que no se cura">
            <a:extLst>
              <a:ext uri="{FF2B5EF4-FFF2-40B4-BE49-F238E27FC236}">
                <a16:creationId xmlns:a16="http://schemas.microsoft.com/office/drawing/2014/main" id="{F786E6B3-311A-477E-83EC-5E11E003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25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91A5C-6EBB-4AA2-93BA-2CDD36DE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67B86A-1880-4EA7-B9DD-2F7C1EB7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86" y="1340731"/>
            <a:ext cx="8543027" cy="1025034"/>
          </a:xfrm>
        </p:spPr>
        <p:txBody>
          <a:bodyPr/>
          <a:lstStyle/>
          <a:p>
            <a:r>
              <a:rPr lang="es-419" dirty="0"/>
              <a:t>Pérdida de sustancia lineal, por lo general alrededor de orificios naturales, en pliegues, palmas y plantas.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3395C92F-57E4-4D87-926D-A80379437CB7}"/>
              </a:ext>
            </a:extLst>
          </p:cNvPr>
          <p:cNvSpPr/>
          <p:nvPr/>
        </p:nvSpPr>
        <p:spPr>
          <a:xfrm>
            <a:off x="609600" y="2365765"/>
            <a:ext cx="3733800" cy="390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78AC966-BC3F-49A5-BBA0-5FBCE4FE4571}"/>
              </a:ext>
            </a:extLst>
          </p:cNvPr>
          <p:cNvSpPr/>
          <p:nvPr/>
        </p:nvSpPr>
        <p:spPr>
          <a:xfrm>
            <a:off x="4800602" y="2365765"/>
            <a:ext cx="3561967" cy="3837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183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5402B-5A41-470D-BDF3-F34B5756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5249C-6D31-4D90-A36E-16BA669F3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909CAB-6343-4682-9E2B-76960A27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7" t="60375" r="16666" b="4051"/>
          <a:stretch/>
        </p:blipFill>
        <p:spPr>
          <a:xfrm>
            <a:off x="472200" y="1597959"/>
            <a:ext cx="3967253" cy="3662082"/>
          </a:xfrm>
          <a:prstGeom prst="rect">
            <a:avLst/>
          </a:prstGeom>
        </p:spPr>
      </p:pic>
      <p:pic>
        <p:nvPicPr>
          <p:cNvPr id="26626" name="Picture 2" descr="Bases diagnósticas de las enfermedades cutáneas">
            <a:extLst>
              <a:ext uri="{FF2B5EF4-FFF2-40B4-BE49-F238E27FC236}">
                <a16:creationId xmlns:a16="http://schemas.microsoft.com/office/drawing/2014/main" id="{9736E36C-DD9F-4412-9BEC-DEBA70B4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51545"/>
            <a:ext cx="3048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17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812E9-4103-4780-9F92-C909ACCF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EQUÍMOSIS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70C39-2857-4D98-8DEC-3C1D35EB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478100" cy="1528475"/>
          </a:xfrm>
        </p:spPr>
        <p:txBody>
          <a:bodyPr>
            <a:normAutofit/>
          </a:bodyPr>
          <a:lstStyle/>
          <a:p>
            <a:r>
              <a:rPr lang="es-419" sz="2400" dirty="0">
                <a:latin typeface="+mn-lt"/>
              </a:rPr>
              <a:t>L</a:t>
            </a:r>
            <a:r>
              <a:rPr lang="es-419" sz="2400" b="0" i="0" dirty="0">
                <a:effectLst/>
                <a:latin typeface="+mn-lt"/>
              </a:rPr>
              <a:t>esión subcutánea caracterizada por depósitos de sangre extravasada debajo de la piel intacta.</a:t>
            </a:r>
            <a:endParaRPr lang="es-419" sz="2400" dirty="0">
              <a:latin typeface="+mn-lt"/>
            </a:endParaRPr>
          </a:p>
        </p:txBody>
      </p:sp>
      <p:pic>
        <p:nvPicPr>
          <p:cNvPr id="27650" name="Picture 2" descr="Equimosis - Wikipedia, la enciclopedia libre">
            <a:extLst>
              <a:ext uri="{FF2B5EF4-FFF2-40B4-BE49-F238E27FC236}">
                <a16:creationId xmlns:a16="http://schemas.microsoft.com/office/drawing/2014/main" id="{D8FACB9E-7827-48BC-AE22-B3ABC348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75" y="3429000"/>
            <a:ext cx="3570027" cy="287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342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838E0-0650-4118-9003-02CFFAC3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E1C67B-88BA-4A76-9544-DD302D247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28674" name="Picture 2" descr="DIFERENCIAS ENTRE LIVIDECES Y EQUIMOSIS... - Federación Internacional de  Criminología y Criminalística | Facebook">
            <a:extLst>
              <a:ext uri="{FF2B5EF4-FFF2-40B4-BE49-F238E27FC236}">
                <a16:creationId xmlns:a16="http://schemas.microsoft.com/office/drawing/2014/main" id="{8E016DED-F8EC-429C-9799-EF6572785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/>
          <a:stretch/>
        </p:blipFill>
        <p:spPr bwMode="auto">
          <a:xfrm>
            <a:off x="304800" y="461816"/>
            <a:ext cx="5257800" cy="2984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OS! ¿Cómo reparar mi piel dañada? | BIODERMA">
            <a:extLst>
              <a:ext uri="{FF2B5EF4-FFF2-40B4-BE49-F238E27FC236}">
                <a16:creationId xmlns:a16="http://schemas.microsoft.com/office/drawing/2014/main" id="{9E2EA8EE-21FE-4FAC-9397-D30866F8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08" y="3646406"/>
            <a:ext cx="5366417" cy="302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90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F85A6-6690-494F-B0C7-570A37BB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HEMATOMA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5182D0-A51E-44F4-84E8-B74FFB454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90" y="1836188"/>
            <a:ext cx="8163900" cy="4195481"/>
          </a:xfrm>
        </p:spPr>
        <p:txBody>
          <a:bodyPr/>
          <a:lstStyle/>
          <a:p>
            <a:r>
              <a:rPr lang="es-419" dirty="0">
                <a:latin typeface="+mn-lt"/>
              </a:rPr>
              <a:t>T</a:t>
            </a:r>
            <a:r>
              <a:rPr lang="es-419" b="0" i="0" dirty="0">
                <a:effectLst/>
                <a:latin typeface="+mn-lt"/>
              </a:rPr>
              <a:t>umoración o endurecimiento anormal, causado por la acumulación de sangre (hay </a:t>
            </a:r>
            <a:r>
              <a:rPr lang="es-419" b="1" i="0" dirty="0">
                <a:effectLst/>
                <a:latin typeface="+mn-lt"/>
              </a:rPr>
              <a:t>hematoma</a:t>
            </a:r>
            <a:r>
              <a:rPr lang="es-419" b="0" i="0" dirty="0">
                <a:effectLst/>
                <a:latin typeface="+mn-lt"/>
              </a:rPr>
              <a:t> cuando hay endurecimiento, haya o no coloración de la piel)</a:t>
            </a:r>
            <a:endParaRPr lang="es-419" dirty="0">
              <a:latin typeface="+mn-lt"/>
            </a:endParaRPr>
          </a:p>
        </p:txBody>
      </p:sp>
      <p:pic>
        <p:nvPicPr>
          <p:cNvPr id="29698" name="Picture 2" descr="Salud: ¿por qué los hematomas cambian de color?">
            <a:extLst>
              <a:ext uri="{FF2B5EF4-FFF2-40B4-BE49-F238E27FC236}">
                <a16:creationId xmlns:a16="http://schemas.microsoft.com/office/drawing/2014/main" id="{27708DF9-24F9-4125-93FE-CDBB05CA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4419600" cy="317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69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9921B-FC83-4529-8F6B-75D517A0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6B03B-7D2A-4DC7-AA48-D72B4770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30722" name="Picture 2" descr="Qué hacer cuando el niño se hace un chichón en la cabeza">
            <a:extLst>
              <a:ext uri="{FF2B5EF4-FFF2-40B4-BE49-F238E27FC236}">
                <a16:creationId xmlns:a16="http://schemas.microsoft.com/office/drawing/2014/main" id="{04B11470-9F63-4EEB-B001-305E3563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hichón: Imágenes, fotos de stock y vectores | Shutterstock">
            <a:extLst>
              <a:ext uri="{FF2B5EF4-FFF2-40B4-BE49-F238E27FC236}">
                <a16:creationId xmlns:a16="http://schemas.microsoft.com/office/drawing/2014/main" id="{A58B9941-6BF9-4B73-9A08-F68A3860A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1"/>
          <a:stretch/>
        </p:blipFill>
        <p:spPr bwMode="auto">
          <a:xfrm>
            <a:off x="3031359" y="3124200"/>
            <a:ext cx="5560191" cy="3443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7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7038" y="467359"/>
            <a:ext cx="356616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Clasificación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4669" y="1529442"/>
            <a:ext cx="7577455" cy="19494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3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cs typeface="Arial"/>
              </a:rPr>
              <a:t>Escuela Americana:</a:t>
            </a:r>
          </a:p>
          <a:p>
            <a:pPr marL="755015" marR="5080" lvl="1" indent="-285750">
              <a:lnSpc>
                <a:spcPts val="3120"/>
              </a:lnSpc>
              <a:spcBef>
                <a:spcPts val="775"/>
              </a:spcBef>
              <a:buChar char="–"/>
              <a:tabLst>
                <a:tab pos="755650" algn="l"/>
              </a:tabLst>
            </a:pPr>
            <a:r>
              <a:rPr sz="2800" spc="-5" dirty="0">
                <a:cs typeface="Arial"/>
              </a:rPr>
              <a:t>Básicamente </a:t>
            </a:r>
            <a:r>
              <a:rPr sz="2800" dirty="0">
                <a:cs typeface="Arial"/>
              </a:rPr>
              <a:t>descriptiva: </a:t>
            </a:r>
            <a:r>
              <a:rPr sz="2800" spc="-5" dirty="0">
                <a:cs typeface="Arial"/>
              </a:rPr>
              <a:t>Ex Pápula: </a:t>
            </a:r>
            <a:r>
              <a:rPr sz="2800" dirty="0">
                <a:cs typeface="Arial"/>
              </a:rPr>
              <a:t>lesión  sobreelevada </a:t>
            </a:r>
            <a:r>
              <a:rPr sz="2800" spc="-5" dirty="0">
                <a:cs typeface="Arial"/>
              </a:rPr>
              <a:t>de &lt;0,5</a:t>
            </a:r>
            <a:r>
              <a:rPr sz="2800" spc="25" dirty="0">
                <a:cs typeface="Arial"/>
              </a:rPr>
              <a:t> </a:t>
            </a:r>
            <a:r>
              <a:rPr sz="2800" dirty="0">
                <a:cs typeface="Arial"/>
              </a:rPr>
              <a:t>cm</a:t>
            </a:r>
          </a:p>
          <a:p>
            <a:pPr marL="755650" lvl="1" indent="-286385">
              <a:lnSpc>
                <a:spcPct val="100000"/>
              </a:lnSpc>
              <a:spcBef>
                <a:spcPts val="395"/>
              </a:spcBef>
              <a:buChar char="–"/>
              <a:tabLst>
                <a:tab pos="755650" algn="l"/>
              </a:tabLst>
            </a:pPr>
            <a:r>
              <a:rPr sz="2800" spc="-5" dirty="0">
                <a:cs typeface="Arial"/>
              </a:rPr>
              <a:t>Ex Un </a:t>
            </a:r>
            <a:r>
              <a:rPr sz="2800" dirty="0">
                <a:cs typeface="Arial"/>
              </a:rPr>
              <a:t>nevus pequeño </a:t>
            </a:r>
            <a:r>
              <a:rPr sz="2800" spc="-5" dirty="0">
                <a:cs typeface="Arial"/>
              </a:rPr>
              <a:t>ES </a:t>
            </a:r>
            <a:r>
              <a:rPr sz="2800" dirty="0">
                <a:cs typeface="Arial"/>
              </a:rPr>
              <a:t>una</a:t>
            </a:r>
            <a:r>
              <a:rPr sz="2800" spc="-25" dirty="0">
                <a:cs typeface="Arial"/>
              </a:rPr>
              <a:t> </a:t>
            </a:r>
            <a:r>
              <a:rPr sz="2800" dirty="0">
                <a:cs typeface="Arial"/>
              </a:rPr>
              <a:t>pápula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3260" y="467359"/>
            <a:ext cx="348234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Importante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597659"/>
            <a:ext cx="7919084" cy="337464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marR="966469" indent="-342900">
              <a:lnSpc>
                <a:spcPts val="3579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cs typeface="Arial"/>
              </a:rPr>
              <a:t>Diferenciar claramente </a:t>
            </a:r>
            <a:r>
              <a:rPr sz="2800" spc="-5" dirty="0">
                <a:cs typeface="Arial"/>
              </a:rPr>
              <a:t>descripción </a:t>
            </a:r>
            <a:r>
              <a:rPr sz="2800" dirty="0">
                <a:cs typeface="Arial"/>
              </a:rPr>
              <a:t>y  diagnóstico. Son cosas</a:t>
            </a:r>
            <a:r>
              <a:rPr sz="2800" spc="-10" dirty="0">
                <a:cs typeface="Arial"/>
              </a:rPr>
              <a:t> </a:t>
            </a:r>
            <a:r>
              <a:rPr sz="2800" spc="-5" dirty="0">
                <a:cs typeface="Arial"/>
              </a:rPr>
              <a:t>distintas.</a:t>
            </a:r>
            <a:endParaRPr sz="2800" dirty="0"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cs typeface="Arial"/>
              </a:rPr>
              <a:t>Ambas </a:t>
            </a:r>
            <a:r>
              <a:rPr sz="2800" dirty="0">
                <a:cs typeface="Arial"/>
              </a:rPr>
              <a:t>son</a:t>
            </a:r>
            <a:r>
              <a:rPr sz="2800" spc="15" dirty="0">
                <a:cs typeface="Arial"/>
              </a:rPr>
              <a:t> </a:t>
            </a:r>
            <a:r>
              <a:rPr sz="2800" dirty="0">
                <a:cs typeface="Arial"/>
              </a:rPr>
              <a:t>necesarias</a:t>
            </a:r>
          </a:p>
          <a:p>
            <a:pPr marL="355600" indent="-342900">
              <a:lnSpc>
                <a:spcPct val="100000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s-419" sz="2800" dirty="0">
                <a:cs typeface="Arial"/>
              </a:rPr>
              <a:t>Le</a:t>
            </a:r>
            <a:r>
              <a:rPr sz="2800" dirty="0">
                <a:cs typeface="Arial"/>
              </a:rPr>
              <a:t>s </a:t>
            </a:r>
            <a:r>
              <a:rPr sz="2800" spc="-5" dirty="0">
                <a:cs typeface="Arial"/>
              </a:rPr>
              <a:t>animo </a:t>
            </a:r>
            <a:r>
              <a:rPr sz="2800" dirty="0">
                <a:cs typeface="Arial"/>
              </a:rPr>
              <a:t>a </a:t>
            </a:r>
            <a:r>
              <a:rPr sz="2800" spc="-5" dirty="0">
                <a:cs typeface="Arial"/>
              </a:rPr>
              <a:t>realizar </a:t>
            </a:r>
            <a:r>
              <a:rPr sz="2800" dirty="0">
                <a:cs typeface="Arial"/>
              </a:rPr>
              <a:t>el esfuerzo</a:t>
            </a:r>
            <a:r>
              <a:rPr sz="2800" spc="10" dirty="0">
                <a:cs typeface="Arial"/>
              </a:rPr>
              <a:t> </a:t>
            </a:r>
            <a:r>
              <a:rPr sz="2800" spc="-5" dirty="0">
                <a:cs typeface="Arial"/>
              </a:rPr>
              <a:t>de:</a:t>
            </a:r>
            <a:endParaRPr sz="2800" dirty="0"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470"/>
              </a:spcBef>
              <a:buChar char="–"/>
              <a:tabLst>
                <a:tab pos="755650" algn="l"/>
              </a:tabLst>
            </a:pPr>
            <a:r>
              <a:rPr sz="2400" spc="-5" dirty="0">
                <a:cs typeface="Arial"/>
              </a:rPr>
              <a:t>Describir bien la</a:t>
            </a:r>
            <a:r>
              <a:rPr sz="2400" spc="30" dirty="0">
                <a:cs typeface="Arial"/>
              </a:rPr>
              <a:t> </a:t>
            </a:r>
            <a:r>
              <a:rPr sz="2400" dirty="0">
                <a:cs typeface="Arial"/>
              </a:rPr>
              <a:t>lesión</a:t>
            </a:r>
          </a:p>
          <a:p>
            <a:pPr marL="755015" marR="5080" lvl="1" indent="-285750">
              <a:lnSpc>
                <a:spcPts val="3120"/>
              </a:lnSpc>
              <a:spcBef>
                <a:spcPts val="765"/>
              </a:spcBef>
              <a:buChar char="–"/>
              <a:tabLst>
                <a:tab pos="755650" algn="l"/>
              </a:tabLst>
            </a:pPr>
            <a:r>
              <a:rPr lang="es-419" sz="2400" spc="-5" dirty="0" err="1">
                <a:cs typeface="Arial"/>
              </a:rPr>
              <a:t>Lanzars</a:t>
            </a:r>
            <a:r>
              <a:rPr sz="2400" spc="-5" dirty="0">
                <a:cs typeface="Arial"/>
              </a:rPr>
              <a:t>e </a:t>
            </a:r>
            <a:r>
              <a:rPr sz="2400" dirty="0">
                <a:cs typeface="Arial"/>
              </a:rPr>
              <a:t>con un diagnóstico por descabellado  que sea.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56642-0255-42F0-A75E-6AF2D5FB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55380" cy="1400530"/>
          </a:xfrm>
        </p:spPr>
        <p:txBody>
          <a:bodyPr/>
          <a:lstStyle/>
          <a:p>
            <a:r>
              <a:rPr lang="es-419" dirty="0"/>
              <a:t>Lesiones Elementales</a:t>
            </a:r>
          </a:p>
        </p:txBody>
      </p:sp>
      <p:pic>
        <p:nvPicPr>
          <p:cNvPr id="2050" name="Picture 2" descr="1aria -Lesiones dermatologicas primarias y secundarias">
            <a:extLst>
              <a:ext uri="{FF2B5EF4-FFF2-40B4-BE49-F238E27FC236}">
                <a16:creationId xmlns:a16="http://schemas.microsoft.com/office/drawing/2014/main" id="{53DD0252-0C5D-41EB-B2B8-09D383C9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619730"/>
            <a:ext cx="5905500" cy="2933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4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600" y="467359"/>
            <a:ext cx="2895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Mácu</a:t>
            </a:r>
            <a:r>
              <a:rPr b="1" spc="10" dirty="0"/>
              <a:t>l</a:t>
            </a:r>
            <a:r>
              <a:rPr b="1" dirty="0"/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1" y="1752600"/>
            <a:ext cx="4343400" cy="4624343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54965" marR="5080" indent="-342900">
              <a:lnSpc>
                <a:spcPct val="93400"/>
              </a:lnSpc>
              <a:spcBef>
                <a:spcPts val="3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cs typeface="Arial"/>
              </a:rPr>
              <a:t>Son alteraciones de </a:t>
            </a:r>
            <a:r>
              <a:rPr sz="3200" spc="-5" dirty="0">
                <a:cs typeface="Arial"/>
              </a:rPr>
              <a:t>la </a:t>
            </a:r>
            <a:r>
              <a:rPr sz="3200" dirty="0">
                <a:cs typeface="Arial"/>
              </a:rPr>
              <a:t>coloración de </a:t>
            </a:r>
            <a:r>
              <a:rPr sz="3200" spc="-5" dirty="0">
                <a:cs typeface="Arial"/>
              </a:rPr>
              <a:t>la  piel, </a:t>
            </a:r>
            <a:r>
              <a:rPr sz="3200" dirty="0">
                <a:cs typeface="Arial"/>
              </a:rPr>
              <a:t>sin </a:t>
            </a:r>
            <a:r>
              <a:rPr sz="3200" dirty="0" err="1">
                <a:cs typeface="Arial"/>
              </a:rPr>
              <a:t>elevación</a:t>
            </a:r>
            <a:r>
              <a:rPr lang="es-419" sz="3200" dirty="0">
                <a:cs typeface="Arial"/>
              </a:rPr>
              <a:t>,</a:t>
            </a:r>
            <a:r>
              <a:rPr sz="3200" dirty="0">
                <a:cs typeface="Arial"/>
              </a:rPr>
              <a:t> ni induración. Aunque  se puede </a:t>
            </a:r>
            <a:r>
              <a:rPr sz="3200" spc="-5" dirty="0">
                <a:cs typeface="Arial"/>
              </a:rPr>
              <a:t>admitir </a:t>
            </a:r>
            <a:r>
              <a:rPr sz="3200" dirty="0">
                <a:cs typeface="Arial"/>
              </a:rPr>
              <a:t>algún </a:t>
            </a:r>
            <a:r>
              <a:rPr sz="3200" spc="-5" dirty="0">
                <a:cs typeface="Arial"/>
              </a:rPr>
              <a:t>cambio </a:t>
            </a:r>
            <a:r>
              <a:rPr sz="3200" dirty="0">
                <a:cs typeface="Arial"/>
              </a:rPr>
              <a:t>de textura.  </a:t>
            </a:r>
            <a:r>
              <a:rPr sz="3200" spc="-5" dirty="0">
                <a:cs typeface="Arial"/>
              </a:rPr>
              <a:t>En </a:t>
            </a:r>
            <a:r>
              <a:rPr sz="3200" dirty="0">
                <a:cs typeface="Arial"/>
              </a:rPr>
              <a:t>general de pequeño tamaño</a:t>
            </a:r>
            <a:r>
              <a:rPr sz="3200" spc="-35" dirty="0">
                <a:cs typeface="Arial"/>
              </a:rPr>
              <a:t> </a:t>
            </a:r>
            <a:r>
              <a:rPr sz="3200" dirty="0">
                <a:cs typeface="Arial"/>
              </a:rPr>
              <a:t>(&lt;1cm):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1914CE-F111-44AF-8579-2249B1EEB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7" t="27767" r="23333" b="40210"/>
          <a:stretch/>
        </p:blipFill>
        <p:spPr>
          <a:xfrm>
            <a:off x="4604770" y="2031309"/>
            <a:ext cx="4222708" cy="33788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8F012-043C-4FB3-BA19-9439B577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b="1" dirty="0"/>
              <a:t>Mácula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4966E1-00A7-4361-85D4-C18D094C8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Clasificación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C4514E-D9A5-4FA8-B689-0A13473927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419" sz="2400" dirty="0" err="1"/>
              <a:t>Ácromicas</a:t>
            </a:r>
            <a:r>
              <a:rPr lang="es-419" sz="2400" dirty="0"/>
              <a:t>: </a:t>
            </a:r>
            <a:r>
              <a:rPr lang="es-419" sz="2400" dirty="0" err="1"/>
              <a:t>Vitiligo</a:t>
            </a:r>
            <a:endParaRPr lang="es-419" sz="2400" dirty="0"/>
          </a:p>
          <a:p>
            <a:r>
              <a:rPr lang="es-419" sz="2400" dirty="0"/>
              <a:t>Hipocrómicas: Pitiriasis alba</a:t>
            </a:r>
          </a:p>
          <a:p>
            <a:r>
              <a:rPr lang="es-419" sz="2400" dirty="0"/>
              <a:t>Hipercrómicas: Melasma</a:t>
            </a:r>
          </a:p>
        </p:txBody>
      </p:sp>
      <p:pic>
        <p:nvPicPr>
          <p:cNvPr id="4098" name="Picture 2" descr="Pitiriasis alba | Síntomas, Causas y Tratamientos">
            <a:extLst>
              <a:ext uri="{FF2B5EF4-FFF2-40B4-BE49-F238E27FC236}">
                <a16:creationId xmlns:a16="http://schemas.microsoft.com/office/drawing/2014/main" id="{450D80AF-1D6B-4D97-807B-3AB38884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3131"/>
            <a:ext cx="3811129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07FF2B5C-A4F3-4585-9CBA-294558C2C3F7}"/>
              </a:ext>
            </a:extLst>
          </p:cNvPr>
          <p:cNvSpPr txBox="1"/>
          <p:nvPr/>
        </p:nvSpPr>
        <p:spPr>
          <a:xfrm>
            <a:off x="5925820" y="5499100"/>
            <a:ext cx="1642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419" b="1" dirty="0">
                <a:latin typeface="Arial"/>
                <a:cs typeface="Arial"/>
              </a:rPr>
              <a:t>Pitiriasis Alba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4456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1280</TotalTime>
  <Words>658</Words>
  <Application>Microsoft Office PowerPoint</Application>
  <PresentationFormat>Presentación en pantalla (4:3)</PresentationFormat>
  <Paragraphs>87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Arial</vt:lpstr>
      <vt:lpstr>Trebuchet MS</vt:lpstr>
      <vt:lpstr>Wingdings 3</vt:lpstr>
      <vt:lpstr>Faceta</vt:lpstr>
      <vt:lpstr>Lesiones Elementales en       Dermatología</vt:lpstr>
      <vt:lpstr>Importancia de las lesiones  elementales</vt:lpstr>
      <vt:lpstr>Inconvenientes de las lesiones elementales</vt:lpstr>
      <vt:lpstr>Clasificación</vt:lpstr>
      <vt:lpstr>Clasificación</vt:lpstr>
      <vt:lpstr>Importante</vt:lpstr>
      <vt:lpstr>Lesiones Elementales</vt:lpstr>
      <vt:lpstr>Mácula</vt:lpstr>
      <vt:lpstr>Mácula</vt:lpstr>
      <vt:lpstr>Presentación de PowerPoint</vt:lpstr>
      <vt:lpstr>Presentación de PowerPoint</vt:lpstr>
      <vt:lpstr>Pápula</vt:lpstr>
      <vt:lpstr>Pápula</vt:lpstr>
      <vt:lpstr>Nódulo</vt:lpstr>
      <vt:lpstr>Presentación de PowerPoint</vt:lpstr>
      <vt:lpstr>QUISTE</vt:lpstr>
      <vt:lpstr>Presentación de PowerPoint</vt:lpstr>
      <vt:lpstr>Presentación de PowerPoint</vt:lpstr>
      <vt:lpstr>Placa</vt:lpstr>
      <vt:lpstr>Presentación de PowerPoint</vt:lpstr>
      <vt:lpstr>Vesícula</vt:lpstr>
      <vt:lpstr>Presentación de PowerPoint</vt:lpstr>
      <vt:lpstr>Ampolla</vt:lpstr>
      <vt:lpstr>Presentación de PowerPoint</vt:lpstr>
      <vt:lpstr>Pústula</vt:lpstr>
      <vt:lpstr>Presentación de PowerPoint</vt:lpstr>
      <vt:lpstr>COMEDÓN</vt:lpstr>
      <vt:lpstr>Presentación de PowerPoint</vt:lpstr>
      <vt:lpstr>Presentación de PowerPoint</vt:lpstr>
      <vt:lpstr>MILLIUMS</vt:lpstr>
      <vt:lpstr>Presentación de PowerPoint</vt:lpstr>
      <vt:lpstr>Presentación de PowerPoint</vt:lpstr>
      <vt:lpstr>QUERATOSIS</vt:lpstr>
      <vt:lpstr>Presentación de PowerPoint</vt:lpstr>
      <vt:lpstr>COSTRA</vt:lpstr>
      <vt:lpstr>Presentación de PowerPoint</vt:lpstr>
      <vt:lpstr>Presentación de PowerPoint</vt:lpstr>
      <vt:lpstr>HERIDA</vt:lpstr>
      <vt:lpstr>Presentación de PowerPoint</vt:lpstr>
      <vt:lpstr>ÚLCERA</vt:lpstr>
      <vt:lpstr>Presentación de PowerPoint</vt:lpstr>
      <vt:lpstr>FISURA</vt:lpstr>
      <vt:lpstr>Presentación de PowerPoint</vt:lpstr>
      <vt:lpstr>EQUÍMOSIS</vt:lpstr>
      <vt:lpstr>Presentación de PowerPoint</vt:lpstr>
      <vt:lpstr>HEMATOMA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Lesiones Elementales en  Dermatología</dc:title>
  <dc:creator>enric</dc:creator>
  <cp:lastModifiedBy>Usuario</cp:lastModifiedBy>
  <cp:revision>23</cp:revision>
  <dcterms:created xsi:type="dcterms:W3CDTF">2020-09-07T23:33:15Z</dcterms:created>
  <dcterms:modified xsi:type="dcterms:W3CDTF">2022-03-19T14:32:38Z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2011-09-28T00:00:00Z</vt:filetime>
  </property>
  <property fmtid="{D5CDD505-2E9C-101B-9397-08002B2CF9AE}" pid="3" name="Creator">
    <vt:lpwstr>Impress</vt:lpwstr>
  </property>
  <property fmtid="{D5CDD505-2E9C-101B-9397-08002B2CF9AE}" pid="4" name="LastSaved">
    <vt:filetime>2011-09-28T00:00:00Z</vt:filetime>
  </property>
</Properties>
</file>