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343" r:id="rId4"/>
    <p:sldId id="337" r:id="rId5"/>
    <p:sldId id="339" r:id="rId6"/>
    <p:sldId id="338" r:id="rId7"/>
    <p:sldId id="259" r:id="rId8"/>
    <p:sldId id="341" r:id="rId9"/>
    <p:sldId id="340" r:id="rId10"/>
    <p:sldId id="342" r:id="rId11"/>
    <p:sldId id="344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70" r:id="rId22"/>
    <p:sldId id="271" r:id="rId23"/>
    <p:sldId id="273" r:id="rId24"/>
    <p:sldId id="274" r:id="rId25"/>
    <p:sldId id="275" r:id="rId26"/>
    <p:sldId id="276" r:id="rId27"/>
    <p:sldId id="277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3" r:id="rId42"/>
    <p:sldId id="295" r:id="rId43"/>
    <p:sldId id="297" r:id="rId44"/>
    <p:sldId id="345" r:id="rId45"/>
    <p:sldId id="299" r:id="rId46"/>
    <p:sldId id="301" r:id="rId47"/>
    <p:sldId id="336" r:id="rId4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4C325C-C60E-4B2E-9631-D1498EB0D6BF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419"/>
        </a:p>
      </dgm:t>
    </dgm:pt>
    <dgm:pt modelId="{F0837DC5-D52E-4ACD-AB8F-0CE3C280565F}">
      <dgm:prSet/>
      <dgm:spPr/>
      <dgm:t>
        <a:bodyPr/>
        <a:lstStyle/>
        <a:p>
          <a:pPr algn="ctr"/>
          <a:r>
            <a:rPr lang="es-419" b="1" dirty="0"/>
            <a:t>Células Cebadas:</a:t>
          </a:r>
          <a:endParaRPr lang="es-419" dirty="0"/>
        </a:p>
      </dgm:t>
    </dgm:pt>
    <dgm:pt modelId="{81D777D4-7F07-4316-960F-5CB48F70E5DA}" type="parTrans" cxnId="{45F63F88-4358-4D80-A804-741A9112FCA9}">
      <dgm:prSet/>
      <dgm:spPr/>
      <dgm:t>
        <a:bodyPr/>
        <a:lstStyle/>
        <a:p>
          <a:endParaRPr lang="es-419"/>
        </a:p>
      </dgm:t>
    </dgm:pt>
    <dgm:pt modelId="{EF4F93B3-A0F2-43D2-AC23-49DC4397681F}" type="sibTrans" cxnId="{45F63F88-4358-4D80-A804-741A9112FCA9}">
      <dgm:prSet/>
      <dgm:spPr/>
      <dgm:t>
        <a:bodyPr/>
        <a:lstStyle/>
        <a:p>
          <a:endParaRPr lang="es-419"/>
        </a:p>
      </dgm:t>
    </dgm:pt>
    <dgm:pt modelId="{6BDD2D32-EFD6-433F-BE7E-84B49A5558C5}">
      <dgm:prSet/>
      <dgm:spPr/>
      <dgm:t>
        <a:bodyPr/>
        <a:lstStyle/>
        <a:p>
          <a:r>
            <a:rPr lang="es-419" dirty="0"/>
            <a:t>Responden a la presencia de anticuerpos	con la secreción de sustancias inflamatorias o compuestos químicos que activan la respuesta inmunológica ante invasiones.</a:t>
          </a:r>
        </a:p>
      </dgm:t>
    </dgm:pt>
    <dgm:pt modelId="{9823056C-125A-4060-B5E4-9B077B512011}" type="parTrans" cxnId="{B926CCBB-AC88-4CEF-A822-F31471EFB944}">
      <dgm:prSet/>
      <dgm:spPr/>
      <dgm:t>
        <a:bodyPr/>
        <a:lstStyle/>
        <a:p>
          <a:endParaRPr lang="es-419"/>
        </a:p>
      </dgm:t>
    </dgm:pt>
    <dgm:pt modelId="{5C1E6E96-EE1C-40B2-86FF-738401B35C36}" type="sibTrans" cxnId="{B926CCBB-AC88-4CEF-A822-F31471EFB944}">
      <dgm:prSet/>
      <dgm:spPr/>
      <dgm:t>
        <a:bodyPr/>
        <a:lstStyle/>
        <a:p>
          <a:endParaRPr lang="es-419"/>
        </a:p>
      </dgm:t>
    </dgm:pt>
    <dgm:pt modelId="{34A3C772-2549-457A-BCA0-12DE13638B6B}">
      <dgm:prSet/>
      <dgm:spPr/>
      <dgm:t>
        <a:bodyPr/>
        <a:lstStyle/>
        <a:p>
          <a:r>
            <a:rPr lang="es-MX" b="1"/>
            <a:t>Adipocitos:</a:t>
          </a:r>
          <a:endParaRPr lang="es-419"/>
        </a:p>
      </dgm:t>
    </dgm:pt>
    <dgm:pt modelId="{3EC78C34-EF5E-4CD8-A9F8-CC2AA016C9F7}" type="parTrans" cxnId="{5EA184ED-E688-4E41-87D7-5049B88ED4AA}">
      <dgm:prSet/>
      <dgm:spPr/>
      <dgm:t>
        <a:bodyPr/>
        <a:lstStyle/>
        <a:p>
          <a:endParaRPr lang="es-419"/>
        </a:p>
      </dgm:t>
    </dgm:pt>
    <dgm:pt modelId="{99A9C8B9-62DB-4317-8D0F-8593D3686AE7}" type="sibTrans" cxnId="{5EA184ED-E688-4E41-87D7-5049B88ED4AA}">
      <dgm:prSet/>
      <dgm:spPr/>
      <dgm:t>
        <a:bodyPr/>
        <a:lstStyle/>
        <a:p>
          <a:endParaRPr lang="es-419"/>
        </a:p>
      </dgm:t>
    </dgm:pt>
    <dgm:pt modelId="{29426FDA-65B7-4A87-9950-47AC080FACD3}">
      <dgm:prSet/>
      <dgm:spPr/>
      <dgm:t>
        <a:bodyPr/>
        <a:lstStyle/>
        <a:p>
          <a:r>
            <a:rPr lang="es-MX" dirty="0"/>
            <a:t>Aunque son más característicos	de la hipodermis, pueden aparecer en  estratos inferiores de la dermis o en la interfase </a:t>
          </a:r>
          <a:r>
            <a:rPr lang="es-MX" dirty="0" err="1"/>
            <a:t>dermo</a:t>
          </a:r>
          <a:r>
            <a:rPr lang="es-MX" dirty="0"/>
            <a:t>–hipodérmica.</a:t>
          </a:r>
          <a:endParaRPr lang="es-419" dirty="0"/>
        </a:p>
      </dgm:t>
    </dgm:pt>
    <dgm:pt modelId="{01D2F2F7-BB65-497A-A069-0CEC22115B9C}" type="parTrans" cxnId="{2ED60EA3-01B7-44F4-8C59-A21AE7F7B38F}">
      <dgm:prSet/>
      <dgm:spPr/>
      <dgm:t>
        <a:bodyPr/>
        <a:lstStyle/>
        <a:p>
          <a:endParaRPr lang="es-419"/>
        </a:p>
      </dgm:t>
    </dgm:pt>
    <dgm:pt modelId="{8F868787-14E2-43B6-9CA6-A53637DE65DE}" type="sibTrans" cxnId="{2ED60EA3-01B7-44F4-8C59-A21AE7F7B38F}">
      <dgm:prSet/>
      <dgm:spPr/>
      <dgm:t>
        <a:bodyPr/>
        <a:lstStyle/>
        <a:p>
          <a:endParaRPr lang="es-419"/>
        </a:p>
      </dgm:t>
    </dgm:pt>
    <dgm:pt modelId="{D0D0F3FF-9EEF-4B23-8726-2546AEBE7B3D}" type="pres">
      <dgm:prSet presAssocID="{604C325C-C60E-4B2E-9631-D1498EB0D6BF}" presName="Name0" presStyleCnt="0">
        <dgm:presLayoutVars>
          <dgm:dir/>
          <dgm:animLvl val="lvl"/>
          <dgm:resizeHandles val="exact"/>
        </dgm:presLayoutVars>
      </dgm:prSet>
      <dgm:spPr/>
    </dgm:pt>
    <dgm:pt modelId="{C5A31AFB-4BAD-41C2-BB30-2C57FE5EC6E2}" type="pres">
      <dgm:prSet presAssocID="{F0837DC5-D52E-4ACD-AB8F-0CE3C280565F}" presName="linNode" presStyleCnt="0"/>
      <dgm:spPr/>
    </dgm:pt>
    <dgm:pt modelId="{F0355F45-722B-4423-9A56-5077C9396B73}" type="pres">
      <dgm:prSet presAssocID="{F0837DC5-D52E-4ACD-AB8F-0CE3C280565F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9DB07E02-B8BD-4231-8D7A-D6DE05E444A8}" type="pres">
      <dgm:prSet presAssocID="{F0837DC5-D52E-4ACD-AB8F-0CE3C280565F}" presName="descendantText" presStyleLbl="alignAccFollowNode1" presStyleIdx="0" presStyleCnt="2">
        <dgm:presLayoutVars>
          <dgm:bulletEnabled val="1"/>
        </dgm:presLayoutVars>
      </dgm:prSet>
      <dgm:spPr/>
    </dgm:pt>
    <dgm:pt modelId="{0435670D-1C3D-4257-904F-2582A4C2FC78}" type="pres">
      <dgm:prSet presAssocID="{EF4F93B3-A0F2-43D2-AC23-49DC4397681F}" presName="sp" presStyleCnt="0"/>
      <dgm:spPr/>
    </dgm:pt>
    <dgm:pt modelId="{7463655E-D074-4E9D-9537-3BA7B081637F}" type="pres">
      <dgm:prSet presAssocID="{34A3C772-2549-457A-BCA0-12DE13638B6B}" presName="linNode" presStyleCnt="0"/>
      <dgm:spPr/>
    </dgm:pt>
    <dgm:pt modelId="{265D7EAA-7201-473F-83BF-13883D62B28D}" type="pres">
      <dgm:prSet presAssocID="{34A3C772-2549-457A-BCA0-12DE13638B6B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2582A69D-CE24-4908-A27B-9C3795E3A263}" type="pres">
      <dgm:prSet presAssocID="{34A3C772-2549-457A-BCA0-12DE13638B6B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D2059A20-CD7A-43B8-B00C-56BDEAEE210C}" type="presOf" srcId="{29426FDA-65B7-4A87-9950-47AC080FACD3}" destId="{2582A69D-CE24-4908-A27B-9C3795E3A263}" srcOrd="0" destOrd="0" presId="urn:microsoft.com/office/officeart/2005/8/layout/vList5"/>
    <dgm:cxn modelId="{3B2FB520-0E15-4A82-8AE4-6E63FB46AF3A}" type="presOf" srcId="{604C325C-C60E-4B2E-9631-D1498EB0D6BF}" destId="{D0D0F3FF-9EEF-4B23-8726-2546AEBE7B3D}" srcOrd="0" destOrd="0" presId="urn:microsoft.com/office/officeart/2005/8/layout/vList5"/>
    <dgm:cxn modelId="{45F63F88-4358-4D80-A804-741A9112FCA9}" srcId="{604C325C-C60E-4B2E-9631-D1498EB0D6BF}" destId="{F0837DC5-D52E-4ACD-AB8F-0CE3C280565F}" srcOrd="0" destOrd="0" parTransId="{81D777D4-7F07-4316-960F-5CB48F70E5DA}" sibTransId="{EF4F93B3-A0F2-43D2-AC23-49DC4397681F}"/>
    <dgm:cxn modelId="{2ED60EA3-01B7-44F4-8C59-A21AE7F7B38F}" srcId="{34A3C772-2549-457A-BCA0-12DE13638B6B}" destId="{29426FDA-65B7-4A87-9950-47AC080FACD3}" srcOrd="0" destOrd="0" parTransId="{01D2F2F7-BB65-497A-A069-0CEC22115B9C}" sibTransId="{8F868787-14E2-43B6-9CA6-A53637DE65DE}"/>
    <dgm:cxn modelId="{B926CCBB-AC88-4CEF-A822-F31471EFB944}" srcId="{F0837DC5-D52E-4ACD-AB8F-0CE3C280565F}" destId="{6BDD2D32-EFD6-433F-BE7E-84B49A5558C5}" srcOrd="0" destOrd="0" parTransId="{9823056C-125A-4060-B5E4-9B077B512011}" sibTransId="{5C1E6E96-EE1C-40B2-86FF-738401B35C36}"/>
    <dgm:cxn modelId="{FA857DD7-9A3C-46D3-B64C-FE123A03AEBB}" type="presOf" srcId="{34A3C772-2549-457A-BCA0-12DE13638B6B}" destId="{265D7EAA-7201-473F-83BF-13883D62B28D}" srcOrd="0" destOrd="0" presId="urn:microsoft.com/office/officeart/2005/8/layout/vList5"/>
    <dgm:cxn modelId="{5EA184ED-E688-4E41-87D7-5049B88ED4AA}" srcId="{604C325C-C60E-4B2E-9631-D1498EB0D6BF}" destId="{34A3C772-2549-457A-BCA0-12DE13638B6B}" srcOrd="1" destOrd="0" parTransId="{3EC78C34-EF5E-4CD8-A9F8-CC2AA016C9F7}" sibTransId="{99A9C8B9-62DB-4317-8D0F-8593D3686AE7}"/>
    <dgm:cxn modelId="{6330E5F3-C0C1-4513-BFAE-E8631035A0BC}" type="presOf" srcId="{6BDD2D32-EFD6-433F-BE7E-84B49A5558C5}" destId="{9DB07E02-B8BD-4231-8D7A-D6DE05E444A8}" srcOrd="0" destOrd="0" presId="urn:microsoft.com/office/officeart/2005/8/layout/vList5"/>
    <dgm:cxn modelId="{1DB50AFC-8F7B-4B37-9341-1C23E7F0E88C}" type="presOf" srcId="{F0837DC5-D52E-4ACD-AB8F-0CE3C280565F}" destId="{F0355F45-722B-4423-9A56-5077C9396B73}" srcOrd="0" destOrd="0" presId="urn:microsoft.com/office/officeart/2005/8/layout/vList5"/>
    <dgm:cxn modelId="{82764192-FA73-452D-9442-EC3EB4C74962}" type="presParOf" srcId="{D0D0F3FF-9EEF-4B23-8726-2546AEBE7B3D}" destId="{C5A31AFB-4BAD-41C2-BB30-2C57FE5EC6E2}" srcOrd="0" destOrd="0" presId="urn:microsoft.com/office/officeart/2005/8/layout/vList5"/>
    <dgm:cxn modelId="{45E4F15F-4E01-4B1B-AD5F-2E2CE676DC03}" type="presParOf" srcId="{C5A31AFB-4BAD-41C2-BB30-2C57FE5EC6E2}" destId="{F0355F45-722B-4423-9A56-5077C9396B73}" srcOrd="0" destOrd="0" presId="urn:microsoft.com/office/officeart/2005/8/layout/vList5"/>
    <dgm:cxn modelId="{2F2F48CF-59B2-455E-B40E-62D5FAA847F6}" type="presParOf" srcId="{C5A31AFB-4BAD-41C2-BB30-2C57FE5EC6E2}" destId="{9DB07E02-B8BD-4231-8D7A-D6DE05E444A8}" srcOrd="1" destOrd="0" presId="urn:microsoft.com/office/officeart/2005/8/layout/vList5"/>
    <dgm:cxn modelId="{5665D475-F5EF-4C18-AF31-8882D7F853B6}" type="presParOf" srcId="{D0D0F3FF-9EEF-4B23-8726-2546AEBE7B3D}" destId="{0435670D-1C3D-4257-904F-2582A4C2FC78}" srcOrd="1" destOrd="0" presId="urn:microsoft.com/office/officeart/2005/8/layout/vList5"/>
    <dgm:cxn modelId="{1A4B6F40-B3DE-4F75-876E-F3A2FE4DEA80}" type="presParOf" srcId="{D0D0F3FF-9EEF-4B23-8726-2546AEBE7B3D}" destId="{7463655E-D074-4E9D-9537-3BA7B081637F}" srcOrd="2" destOrd="0" presId="urn:microsoft.com/office/officeart/2005/8/layout/vList5"/>
    <dgm:cxn modelId="{3D131B66-B76A-48C3-90D5-F320EA2414CE}" type="presParOf" srcId="{7463655E-D074-4E9D-9537-3BA7B081637F}" destId="{265D7EAA-7201-473F-83BF-13883D62B28D}" srcOrd="0" destOrd="0" presId="urn:microsoft.com/office/officeart/2005/8/layout/vList5"/>
    <dgm:cxn modelId="{388161CF-D175-41A2-A504-9973B5A67CD7}" type="presParOf" srcId="{7463655E-D074-4E9D-9537-3BA7B081637F}" destId="{2582A69D-CE24-4908-A27B-9C3795E3A26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B07E02-B8BD-4231-8D7A-D6DE05E444A8}">
      <dsp:nvSpPr>
        <dsp:cNvPr id="0" name=""/>
        <dsp:cNvSpPr/>
      </dsp:nvSpPr>
      <dsp:spPr>
        <a:xfrm rot="5400000">
          <a:off x="4833023" y="-1849178"/>
          <a:ext cx="1090953" cy="5062117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600" kern="1200" dirty="0"/>
            <a:t>Responden a la presencia de anticuerpos	con la secreción de sustancias inflamatorias o compuestos químicos que activan la respuesta inmunológica ante invasiones.</a:t>
          </a:r>
        </a:p>
      </dsp:txBody>
      <dsp:txXfrm rot="-5400000">
        <a:off x="2847441" y="189660"/>
        <a:ext cx="5008861" cy="984441"/>
      </dsp:txXfrm>
    </dsp:sp>
    <dsp:sp modelId="{F0355F45-722B-4423-9A56-5077C9396B73}">
      <dsp:nvSpPr>
        <dsp:cNvPr id="0" name=""/>
        <dsp:cNvSpPr/>
      </dsp:nvSpPr>
      <dsp:spPr>
        <a:xfrm>
          <a:off x="0" y="34"/>
          <a:ext cx="2847441" cy="136369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800" b="1" kern="1200" dirty="0"/>
            <a:t>Células Cebadas:</a:t>
          </a:r>
          <a:endParaRPr lang="es-419" sz="3800" kern="1200" dirty="0"/>
        </a:p>
      </dsp:txBody>
      <dsp:txXfrm>
        <a:off x="66570" y="66604"/>
        <a:ext cx="2714301" cy="1230552"/>
      </dsp:txXfrm>
    </dsp:sp>
    <dsp:sp modelId="{2582A69D-CE24-4908-A27B-9C3795E3A263}">
      <dsp:nvSpPr>
        <dsp:cNvPr id="0" name=""/>
        <dsp:cNvSpPr/>
      </dsp:nvSpPr>
      <dsp:spPr>
        <a:xfrm rot="5400000">
          <a:off x="4833023" y="-417302"/>
          <a:ext cx="1090953" cy="5062117"/>
        </a:xfrm>
        <a:prstGeom prst="round2Same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Aunque son más característicos	de la hipodermis, pueden aparecer en  estratos inferiores de la dermis o en la interfase </a:t>
          </a:r>
          <a:r>
            <a:rPr lang="es-MX" sz="1600" kern="1200" dirty="0" err="1"/>
            <a:t>dermo</a:t>
          </a:r>
          <a:r>
            <a:rPr lang="es-MX" sz="1600" kern="1200" dirty="0"/>
            <a:t>–hipodérmica.</a:t>
          </a:r>
          <a:endParaRPr lang="es-419" sz="1600" kern="1200" dirty="0"/>
        </a:p>
      </dsp:txBody>
      <dsp:txXfrm rot="-5400000">
        <a:off x="2847441" y="1621536"/>
        <a:ext cx="5008861" cy="984441"/>
      </dsp:txXfrm>
    </dsp:sp>
    <dsp:sp modelId="{265D7EAA-7201-473F-83BF-13883D62B28D}">
      <dsp:nvSpPr>
        <dsp:cNvPr id="0" name=""/>
        <dsp:cNvSpPr/>
      </dsp:nvSpPr>
      <dsp:spPr>
        <a:xfrm>
          <a:off x="0" y="1431910"/>
          <a:ext cx="2847441" cy="136369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800" b="1" kern="1200"/>
            <a:t>Adipocitos:</a:t>
          </a:r>
          <a:endParaRPr lang="es-419" sz="3800" kern="1200"/>
        </a:p>
      </dsp:txBody>
      <dsp:txXfrm>
        <a:off x="66570" y="1498480"/>
        <a:ext cx="2714301" cy="12305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EBF812-DF95-4E10-92BC-6B949BA3C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132624-5FDE-4604-91BB-94A26F30C3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513F6B-BCF0-4319-8CEE-0EA2CB3BE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A17D-F5FE-46D0-B4BD-536796E91196}" type="datetimeFigureOut">
              <a:rPr lang="es-ES" smtClean="0"/>
              <a:t>06/11/2021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3A1213-081F-4355-91AB-A595F7344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9E9579-A201-4505-9512-691E21DBF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12EE-8042-4540-857A-5D5EBEC3BE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5530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F00543-B64A-4545-900C-988F80C5E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47DAAB9-3631-4B01-82F0-111171631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AFB169-666B-4C10-B028-63D917DD7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A17D-F5FE-46D0-B4BD-536796E91196}" type="datetimeFigureOut">
              <a:rPr lang="es-ES" smtClean="0"/>
              <a:t>06/11/2021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0D0998-DF21-4855-9033-4C6D87177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5E2482-DBE2-47F8-8865-7A07B970D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12EE-8042-4540-857A-5D5EBEC3BE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4151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AD14807-B338-4219-B711-FFBDBA4C84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979275D-402C-4713-BC25-ACA86BB32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7F5CC2-048E-416E-AE69-AE6A1689F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A17D-F5FE-46D0-B4BD-536796E91196}" type="datetimeFigureOut">
              <a:rPr lang="es-ES" smtClean="0"/>
              <a:t>06/11/2021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685489-6FAE-485A-9C9B-E2E64D516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8B8E37-F3C3-44EC-AE5B-CAAE0418A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12EE-8042-4540-857A-5D5EBEC3BE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6179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08B7BE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3417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99137" y="6388379"/>
            <a:ext cx="11777980" cy="309880"/>
          </a:xfrm>
          <a:custGeom>
            <a:avLst/>
            <a:gdLst/>
            <a:ahLst/>
            <a:cxnLst/>
            <a:rect l="l" t="t" r="r" b="b"/>
            <a:pathLst>
              <a:path w="8833485" h="309879">
                <a:moveTo>
                  <a:pt x="8833104" y="0"/>
                </a:moveTo>
                <a:lnTo>
                  <a:pt x="0" y="0"/>
                </a:lnTo>
                <a:lnTo>
                  <a:pt x="0" y="309562"/>
                </a:lnTo>
                <a:lnTo>
                  <a:pt x="8833104" y="309562"/>
                </a:lnTo>
                <a:lnTo>
                  <a:pt x="8833104" y="0"/>
                </a:lnTo>
                <a:close/>
              </a:path>
            </a:pathLst>
          </a:custGeom>
          <a:solidFill>
            <a:srgbClr val="0AD0D9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3599689" y="1844828"/>
            <a:ext cx="8256863" cy="46214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g object 18"/>
          <p:cNvSpPr/>
          <p:nvPr/>
        </p:nvSpPr>
        <p:spPr>
          <a:xfrm>
            <a:off x="203201" y="155447"/>
            <a:ext cx="11777980" cy="6547484"/>
          </a:xfrm>
          <a:custGeom>
            <a:avLst/>
            <a:gdLst/>
            <a:ahLst/>
            <a:cxnLst/>
            <a:rect l="l" t="t" r="r" b="b"/>
            <a:pathLst>
              <a:path w="8833485" h="6547484">
                <a:moveTo>
                  <a:pt x="0" y="6547104"/>
                </a:moveTo>
                <a:lnTo>
                  <a:pt x="8833104" y="6547104"/>
                </a:lnTo>
                <a:lnTo>
                  <a:pt x="8833104" y="0"/>
                </a:lnTo>
                <a:lnTo>
                  <a:pt x="0" y="0"/>
                </a:lnTo>
                <a:lnTo>
                  <a:pt x="0" y="6547104"/>
                </a:lnTo>
                <a:close/>
              </a:path>
            </a:pathLst>
          </a:custGeom>
          <a:ln w="12699">
            <a:solidFill>
              <a:srgbClr val="08B7BE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9" name="bg object 19"/>
          <p:cNvSpPr/>
          <p:nvPr/>
        </p:nvSpPr>
        <p:spPr>
          <a:xfrm>
            <a:off x="203201" y="1276730"/>
            <a:ext cx="11777980" cy="0"/>
          </a:xfrm>
          <a:custGeom>
            <a:avLst/>
            <a:gdLst/>
            <a:ahLst/>
            <a:cxnLst/>
            <a:rect l="l" t="t" r="r" b="b"/>
            <a:pathLst>
              <a:path w="8833485">
                <a:moveTo>
                  <a:pt x="0" y="0"/>
                </a:moveTo>
                <a:lnTo>
                  <a:pt x="8833104" y="0"/>
                </a:lnTo>
              </a:path>
            </a:pathLst>
          </a:custGeom>
          <a:ln w="12700">
            <a:solidFill>
              <a:srgbClr val="08B7BE"/>
            </a:solidFill>
            <a:prstDash val="sysDash"/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0" name="bg object 20"/>
          <p:cNvSpPr/>
          <p:nvPr/>
        </p:nvSpPr>
        <p:spPr>
          <a:xfrm>
            <a:off x="5689600" y="956055"/>
            <a:ext cx="8128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609600" y="304800"/>
                </a:moveTo>
                <a:lnTo>
                  <a:pt x="605599" y="255346"/>
                </a:lnTo>
                <a:lnTo>
                  <a:pt x="594042" y="208445"/>
                </a:lnTo>
                <a:lnTo>
                  <a:pt x="575564" y="164706"/>
                </a:lnTo>
                <a:lnTo>
                  <a:pt x="550760" y="124764"/>
                </a:lnTo>
                <a:lnTo>
                  <a:pt x="520293" y="89255"/>
                </a:lnTo>
                <a:lnTo>
                  <a:pt x="484771" y="58801"/>
                </a:lnTo>
                <a:lnTo>
                  <a:pt x="444842" y="34010"/>
                </a:lnTo>
                <a:lnTo>
                  <a:pt x="401116" y="15544"/>
                </a:lnTo>
                <a:lnTo>
                  <a:pt x="354215" y="3987"/>
                </a:lnTo>
                <a:lnTo>
                  <a:pt x="304800" y="0"/>
                </a:lnTo>
                <a:lnTo>
                  <a:pt x="255371" y="3987"/>
                </a:lnTo>
                <a:lnTo>
                  <a:pt x="208470" y="15544"/>
                </a:lnTo>
                <a:lnTo>
                  <a:pt x="164744" y="34010"/>
                </a:lnTo>
                <a:lnTo>
                  <a:pt x="124815" y="58801"/>
                </a:lnTo>
                <a:lnTo>
                  <a:pt x="89293" y="89255"/>
                </a:lnTo>
                <a:lnTo>
                  <a:pt x="58826" y="124764"/>
                </a:lnTo>
                <a:lnTo>
                  <a:pt x="34023" y="164706"/>
                </a:lnTo>
                <a:lnTo>
                  <a:pt x="15544" y="208445"/>
                </a:lnTo>
                <a:lnTo>
                  <a:pt x="3987" y="255346"/>
                </a:lnTo>
                <a:lnTo>
                  <a:pt x="0" y="304800"/>
                </a:lnTo>
                <a:lnTo>
                  <a:pt x="3987" y="354228"/>
                </a:lnTo>
                <a:lnTo>
                  <a:pt x="15544" y="401129"/>
                </a:lnTo>
                <a:lnTo>
                  <a:pt x="34023" y="444855"/>
                </a:lnTo>
                <a:lnTo>
                  <a:pt x="58826" y="484784"/>
                </a:lnTo>
                <a:lnTo>
                  <a:pt x="89293" y="520306"/>
                </a:lnTo>
                <a:lnTo>
                  <a:pt x="124815" y="550773"/>
                </a:lnTo>
                <a:lnTo>
                  <a:pt x="164744" y="575576"/>
                </a:lnTo>
                <a:lnTo>
                  <a:pt x="208483" y="594055"/>
                </a:lnTo>
                <a:lnTo>
                  <a:pt x="255371" y="605612"/>
                </a:lnTo>
                <a:lnTo>
                  <a:pt x="304800" y="609600"/>
                </a:lnTo>
                <a:lnTo>
                  <a:pt x="354215" y="605612"/>
                </a:lnTo>
                <a:lnTo>
                  <a:pt x="401104" y="594055"/>
                </a:lnTo>
                <a:lnTo>
                  <a:pt x="444842" y="575576"/>
                </a:lnTo>
                <a:lnTo>
                  <a:pt x="484771" y="550773"/>
                </a:lnTo>
                <a:lnTo>
                  <a:pt x="520293" y="520306"/>
                </a:lnTo>
                <a:lnTo>
                  <a:pt x="550760" y="484784"/>
                </a:lnTo>
                <a:lnTo>
                  <a:pt x="575564" y="444855"/>
                </a:lnTo>
                <a:lnTo>
                  <a:pt x="594055" y="401129"/>
                </a:lnTo>
                <a:lnTo>
                  <a:pt x="605599" y="354228"/>
                </a:lnTo>
                <a:lnTo>
                  <a:pt x="609600" y="30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" name="bg object 21"/>
          <p:cNvSpPr/>
          <p:nvPr/>
        </p:nvSpPr>
        <p:spPr>
          <a:xfrm>
            <a:off x="5781718" y="1025397"/>
            <a:ext cx="629073" cy="471170"/>
          </a:xfrm>
          <a:custGeom>
            <a:avLst/>
            <a:gdLst/>
            <a:ahLst/>
            <a:cxnLst/>
            <a:rect l="l" t="t" r="r" b="b"/>
            <a:pathLst>
              <a:path w="471804" h="471169">
                <a:moveTo>
                  <a:pt x="234441" y="0"/>
                </a:moveTo>
                <a:lnTo>
                  <a:pt x="187071" y="5080"/>
                </a:lnTo>
                <a:lnTo>
                  <a:pt x="142875" y="19050"/>
                </a:lnTo>
                <a:lnTo>
                  <a:pt x="102997" y="41910"/>
                </a:lnTo>
                <a:lnTo>
                  <a:pt x="68325" y="69850"/>
                </a:lnTo>
                <a:lnTo>
                  <a:pt x="39624" y="105410"/>
                </a:lnTo>
                <a:lnTo>
                  <a:pt x="18161" y="146050"/>
                </a:lnTo>
                <a:lnTo>
                  <a:pt x="4572" y="190500"/>
                </a:lnTo>
                <a:lnTo>
                  <a:pt x="0" y="237490"/>
                </a:lnTo>
                <a:lnTo>
                  <a:pt x="1397" y="261620"/>
                </a:lnTo>
                <a:lnTo>
                  <a:pt x="11049" y="307340"/>
                </a:lnTo>
                <a:lnTo>
                  <a:pt x="29083" y="349250"/>
                </a:lnTo>
                <a:lnTo>
                  <a:pt x="54610" y="387350"/>
                </a:lnTo>
                <a:lnTo>
                  <a:pt x="86740" y="419100"/>
                </a:lnTo>
                <a:lnTo>
                  <a:pt x="124460" y="444500"/>
                </a:lnTo>
                <a:lnTo>
                  <a:pt x="166877" y="462280"/>
                </a:lnTo>
                <a:lnTo>
                  <a:pt x="212978" y="471170"/>
                </a:lnTo>
                <a:lnTo>
                  <a:pt x="261112" y="471170"/>
                </a:lnTo>
                <a:lnTo>
                  <a:pt x="284352" y="467360"/>
                </a:lnTo>
                <a:lnTo>
                  <a:pt x="307086" y="461010"/>
                </a:lnTo>
                <a:lnTo>
                  <a:pt x="322507" y="454660"/>
                </a:lnTo>
                <a:lnTo>
                  <a:pt x="236092" y="454660"/>
                </a:lnTo>
                <a:lnTo>
                  <a:pt x="213740" y="453390"/>
                </a:lnTo>
                <a:lnTo>
                  <a:pt x="171069" y="445770"/>
                </a:lnTo>
                <a:lnTo>
                  <a:pt x="131825" y="429260"/>
                </a:lnTo>
                <a:lnTo>
                  <a:pt x="96900" y="405130"/>
                </a:lnTo>
                <a:lnTo>
                  <a:pt x="67183" y="375920"/>
                </a:lnTo>
                <a:lnTo>
                  <a:pt x="43561" y="340360"/>
                </a:lnTo>
                <a:lnTo>
                  <a:pt x="26924" y="302260"/>
                </a:lnTo>
                <a:lnTo>
                  <a:pt x="18034" y="259080"/>
                </a:lnTo>
                <a:lnTo>
                  <a:pt x="16954" y="237490"/>
                </a:lnTo>
                <a:lnTo>
                  <a:pt x="16958" y="234950"/>
                </a:lnTo>
                <a:lnTo>
                  <a:pt x="21336" y="193040"/>
                </a:lnTo>
                <a:lnTo>
                  <a:pt x="34036" y="151130"/>
                </a:lnTo>
                <a:lnTo>
                  <a:pt x="54101" y="114300"/>
                </a:lnTo>
                <a:lnTo>
                  <a:pt x="80772" y="81280"/>
                </a:lnTo>
                <a:lnTo>
                  <a:pt x="113157" y="54610"/>
                </a:lnTo>
                <a:lnTo>
                  <a:pt x="150240" y="34290"/>
                </a:lnTo>
                <a:lnTo>
                  <a:pt x="191262" y="21590"/>
                </a:lnTo>
                <a:lnTo>
                  <a:pt x="235331" y="17780"/>
                </a:lnTo>
                <a:lnTo>
                  <a:pt x="323160" y="17780"/>
                </a:lnTo>
                <a:lnTo>
                  <a:pt x="304546" y="10160"/>
                </a:lnTo>
                <a:lnTo>
                  <a:pt x="281939" y="5080"/>
                </a:lnTo>
                <a:lnTo>
                  <a:pt x="258445" y="1270"/>
                </a:lnTo>
                <a:lnTo>
                  <a:pt x="234441" y="0"/>
                </a:lnTo>
                <a:close/>
              </a:path>
              <a:path w="471804" h="471169">
                <a:moveTo>
                  <a:pt x="323160" y="17780"/>
                </a:moveTo>
                <a:lnTo>
                  <a:pt x="235331" y="17780"/>
                </a:lnTo>
                <a:lnTo>
                  <a:pt x="257683" y="19050"/>
                </a:lnTo>
                <a:lnTo>
                  <a:pt x="279400" y="21590"/>
                </a:lnTo>
                <a:lnTo>
                  <a:pt x="320548" y="34290"/>
                </a:lnTo>
                <a:lnTo>
                  <a:pt x="357759" y="54610"/>
                </a:lnTo>
                <a:lnTo>
                  <a:pt x="390144" y="81280"/>
                </a:lnTo>
                <a:lnTo>
                  <a:pt x="416940" y="113030"/>
                </a:lnTo>
                <a:lnTo>
                  <a:pt x="437134" y="151130"/>
                </a:lnTo>
                <a:lnTo>
                  <a:pt x="449961" y="191770"/>
                </a:lnTo>
                <a:lnTo>
                  <a:pt x="454469" y="234950"/>
                </a:lnTo>
                <a:lnTo>
                  <a:pt x="454465" y="237490"/>
                </a:lnTo>
                <a:lnTo>
                  <a:pt x="450088" y="279400"/>
                </a:lnTo>
                <a:lnTo>
                  <a:pt x="437514" y="321310"/>
                </a:lnTo>
                <a:lnTo>
                  <a:pt x="417322" y="358140"/>
                </a:lnTo>
                <a:lnTo>
                  <a:pt x="390778" y="391160"/>
                </a:lnTo>
                <a:lnTo>
                  <a:pt x="358394" y="417830"/>
                </a:lnTo>
                <a:lnTo>
                  <a:pt x="321310" y="438150"/>
                </a:lnTo>
                <a:lnTo>
                  <a:pt x="280162" y="450850"/>
                </a:lnTo>
                <a:lnTo>
                  <a:pt x="236092" y="454660"/>
                </a:lnTo>
                <a:lnTo>
                  <a:pt x="322507" y="454660"/>
                </a:lnTo>
                <a:lnTo>
                  <a:pt x="368553" y="430530"/>
                </a:lnTo>
                <a:lnTo>
                  <a:pt x="403351" y="401320"/>
                </a:lnTo>
                <a:lnTo>
                  <a:pt x="431800" y="367030"/>
                </a:lnTo>
                <a:lnTo>
                  <a:pt x="453389" y="326390"/>
                </a:lnTo>
                <a:lnTo>
                  <a:pt x="466851" y="281940"/>
                </a:lnTo>
                <a:lnTo>
                  <a:pt x="471424" y="234950"/>
                </a:lnTo>
                <a:lnTo>
                  <a:pt x="470026" y="210820"/>
                </a:lnTo>
                <a:lnTo>
                  <a:pt x="460501" y="165100"/>
                </a:lnTo>
                <a:lnTo>
                  <a:pt x="442340" y="123190"/>
                </a:lnTo>
                <a:lnTo>
                  <a:pt x="416813" y="85090"/>
                </a:lnTo>
                <a:lnTo>
                  <a:pt x="384683" y="53340"/>
                </a:lnTo>
                <a:lnTo>
                  <a:pt x="347090" y="27940"/>
                </a:lnTo>
                <a:lnTo>
                  <a:pt x="326263" y="19050"/>
                </a:lnTo>
                <a:lnTo>
                  <a:pt x="323160" y="17780"/>
                </a:lnTo>
                <a:close/>
              </a:path>
              <a:path w="471804" h="471169">
                <a:moveTo>
                  <a:pt x="236092" y="34290"/>
                </a:moveTo>
                <a:lnTo>
                  <a:pt x="195452" y="38100"/>
                </a:lnTo>
                <a:lnTo>
                  <a:pt x="157607" y="49530"/>
                </a:lnTo>
                <a:lnTo>
                  <a:pt x="123189" y="68580"/>
                </a:lnTo>
                <a:lnTo>
                  <a:pt x="93217" y="92710"/>
                </a:lnTo>
                <a:lnTo>
                  <a:pt x="68579" y="123190"/>
                </a:lnTo>
                <a:lnTo>
                  <a:pt x="49911" y="157480"/>
                </a:lnTo>
                <a:lnTo>
                  <a:pt x="38100" y="195580"/>
                </a:lnTo>
                <a:lnTo>
                  <a:pt x="33968" y="234950"/>
                </a:lnTo>
                <a:lnTo>
                  <a:pt x="33964" y="237490"/>
                </a:lnTo>
                <a:lnTo>
                  <a:pt x="34798" y="256540"/>
                </a:lnTo>
                <a:lnTo>
                  <a:pt x="42799" y="295910"/>
                </a:lnTo>
                <a:lnTo>
                  <a:pt x="58038" y="331470"/>
                </a:lnTo>
                <a:lnTo>
                  <a:pt x="79628" y="364490"/>
                </a:lnTo>
                <a:lnTo>
                  <a:pt x="107061" y="391160"/>
                </a:lnTo>
                <a:lnTo>
                  <a:pt x="139191" y="414020"/>
                </a:lnTo>
                <a:lnTo>
                  <a:pt x="175387" y="429260"/>
                </a:lnTo>
                <a:lnTo>
                  <a:pt x="214629" y="436880"/>
                </a:lnTo>
                <a:lnTo>
                  <a:pt x="235331" y="438150"/>
                </a:lnTo>
                <a:lnTo>
                  <a:pt x="255904" y="436880"/>
                </a:lnTo>
                <a:lnTo>
                  <a:pt x="275971" y="434340"/>
                </a:lnTo>
                <a:lnTo>
                  <a:pt x="295401" y="429260"/>
                </a:lnTo>
                <a:lnTo>
                  <a:pt x="313944" y="422910"/>
                </a:lnTo>
                <a:lnTo>
                  <a:pt x="316465" y="421640"/>
                </a:lnTo>
                <a:lnTo>
                  <a:pt x="234441" y="421640"/>
                </a:lnTo>
                <a:lnTo>
                  <a:pt x="215391" y="420370"/>
                </a:lnTo>
                <a:lnTo>
                  <a:pt x="162687" y="406400"/>
                </a:lnTo>
                <a:lnTo>
                  <a:pt x="117221" y="378460"/>
                </a:lnTo>
                <a:lnTo>
                  <a:pt x="81661" y="337820"/>
                </a:lnTo>
                <a:lnTo>
                  <a:pt x="58674" y="289560"/>
                </a:lnTo>
                <a:lnTo>
                  <a:pt x="50800" y="234950"/>
                </a:lnTo>
                <a:lnTo>
                  <a:pt x="51815" y="215900"/>
                </a:lnTo>
                <a:lnTo>
                  <a:pt x="65786" y="162560"/>
                </a:lnTo>
                <a:lnTo>
                  <a:pt x="93725" y="118110"/>
                </a:lnTo>
                <a:lnTo>
                  <a:pt x="133350" y="82550"/>
                </a:lnTo>
                <a:lnTo>
                  <a:pt x="181863" y="59690"/>
                </a:lnTo>
                <a:lnTo>
                  <a:pt x="236982" y="50800"/>
                </a:lnTo>
                <a:lnTo>
                  <a:pt x="314706" y="50800"/>
                </a:lnTo>
                <a:lnTo>
                  <a:pt x="296163" y="43180"/>
                </a:lnTo>
                <a:lnTo>
                  <a:pt x="276860" y="38100"/>
                </a:lnTo>
                <a:lnTo>
                  <a:pt x="256794" y="35560"/>
                </a:lnTo>
                <a:lnTo>
                  <a:pt x="236092" y="34290"/>
                </a:lnTo>
                <a:close/>
              </a:path>
              <a:path w="471804" h="471169">
                <a:moveTo>
                  <a:pt x="314706" y="50800"/>
                </a:moveTo>
                <a:lnTo>
                  <a:pt x="236982" y="50800"/>
                </a:lnTo>
                <a:lnTo>
                  <a:pt x="256032" y="52070"/>
                </a:lnTo>
                <a:lnTo>
                  <a:pt x="291973" y="59690"/>
                </a:lnTo>
                <a:lnTo>
                  <a:pt x="340106" y="83820"/>
                </a:lnTo>
                <a:lnTo>
                  <a:pt x="379222" y="119380"/>
                </a:lnTo>
                <a:lnTo>
                  <a:pt x="406653" y="165100"/>
                </a:lnTo>
                <a:lnTo>
                  <a:pt x="419862" y="218440"/>
                </a:lnTo>
                <a:lnTo>
                  <a:pt x="420624" y="237490"/>
                </a:lnTo>
                <a:lnTo>
                  <a:pt x="419608" y="256540"/>
                </a:lnTo>
                <a:lnTo>
                  <a:pt x="405638" y="309880"/>
                </a:lnTo>
                <a:lnTo>
                  <a:pt x="377698" y="354330"/>
                </a:lnTo>
                <a:lnTo>
                  <a:pt x="338200" y="389890"/>
                </a:lnTo>
                <a:lnTo>
                  <a:pt x="271779" y="417830"/>
                </a:lnTo>
                <a:lnTo>
                  <a:pt x="234441" y="421640"/>
                </a:lnTo>
                <a:lnTo>
                  <a:pt x="316465" y="421640"/>
                </a:lnTo>
                <a:lnTo>
                  <a:pt x="363854" y="392430"/>
                </a:lnTo>
                <a:lnTo>
                  <a:pt x="391287" y="364490"/>
                </a:lnTo>
                <a:lnTo>
                  <a:pt x="413003" y="332740"/>
                </a:lnTo>
                <a:lnTo>
                  <a:pt x="428371" y="297180"/>
                </a:lnTo>
                <a:lnTo>
                  <a:pt x="436499" y="257810"/>
                </a:lnTo>
                <a:lnTo>
                  <a:pt x="437459" y="234950"/>
                </a:lnTo>
                <a:lnTo>
                  <a:pt x="436625" y="215900"/>
                </a:lnTo>
                <a:lnTo>
                  <a:pt x="428625" y="176530"/>
                </a:lnTo>
                <a:lnTo>
                  <a:pt x="413512" y="139700"/>
                </a:lnTo>
                <a:lnTo>
                  <a:pt x="391795" y="107950"/>
                </a:lnTo>
                <a:lnTo>
                  <a:pt x="364489" y="81280"/>
                </a:lnTo>
                <a:lnTo>
                  <a:pt x="332359" y="58420"/>
                </a:lnTo>
                <a:lnTo>
                  <a:pt x="314706" y="50800"/>
                </a:lnTo>
                <a:close/>
              </a:path>
            </a:pathLst>
          </a:custGeom>
          <a:solidFill>
            <a:srgbClr val="08B7B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499863" y="372225"/>
            <a:ext cx="3192272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6709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431D39-E181-4A87-9DF4-BE41A0000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E11B3C-17BC-4DAE-9855-D7E63B35C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320D1F-BD5A-47B1-892B-BBFB174C0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A17D-F5FE-46D0-B4BD-536796E91196}" type="datetimeFigureOut">
              <a:rPr lang="es-ES" smtClean="0"/>
              <a:t>06/11/2021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5A0CE7-1F5B-462B-A783-65E08F15E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13C2A7-F36B-4ABB-B845-E6311C1D1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12EE-8042-4540-857A-5D5EBEC3BE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5397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F9605C-2115-4D77-97A7-E080BE72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18CFA9D-F089-4A69-86E4-7B1C3553A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B3DBF0-F516-40BF-B209-004D983EB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A17D-F5FE-46D0-B4BD-536796E91196}" type="datetimeFigureOut">
              <a:rPr lang="es-ES" smtClean="0"/>
              <a:t>06/11/2021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526E9E-42AB-4A56-B755-FBFE9EC61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9F5B97-CE10-43DF-85B5-A0CD233E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12EE-8042-4540-857A-5D5EBEC3BE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100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B2C54F-02CF-4492-BC4F-526ECF062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ED3A9C-257F-485F-A31B-63FE8546AA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94476D8-032F-4724-819C-6B8184DB14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58A80EB-38EE-4AB7-8A92-5F239843C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A17D-F5FE-46D0-B4BD-536796E91196}" type="datetimeFigureOut">
              <a:rPr lang="es-ES" smtClean="0"/>
              <a:t>06/11/2021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1A3C93-D01A-44B0-AD55-938E1AA58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E03E8BC-DF4E-407A-A760-5152C31D2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12EE-8042-4540-857A-5D5EBEC3BE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0448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67F0B5-2909-40E4-90B3-085FCE716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10CBBB1-2DFA-452D-A61D-C11D32D8B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903A1A7-6291-41BF-92E1-63903C6A0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4AEA5F-A6A2-42DC-A031-9386015E9D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2ED535-C9C0-4447-AEB0-7DDB37127A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881DCA4-A8F5-45B7-B963-05043DD81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A17D-F5FE-46D0-B4BD-536796E91196}" type="datetimeFigureOut">
              <a:rPr lang="es-ES" smtClean="0"/>
              <a:t>06/11/2021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D03064C-CE7C-4CC7-B7AA-884EC3DB8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723CDB7-0B73-4245-9AEC-466E73BA5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12EE-8042-4540-857A-5D5EBEC3BE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9798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59FD52-3B90-474F-82BF-215CE5625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85377B4-60C5-4378-A329-910A989E8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A17D-F5FE-46D0-B4BD-536796E91196}" type="datetimeFigureOut">
              <a:rPr lang="es-ES" smtClean="0"/>
              <a:t>06/11/2021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83BCB81-8027-4859-B1AF-E96101CE3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8E99D4A-93A9-4070-8622-17C6E0B3B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12EE-8042-4540-857A-5D5EBEC3BE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2774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248EC8B-9624-4E96-B69A-FC712D985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A17D-F5FE-46D0-B4BD-536796E91196}" type="datetimeFigureOut">
              <a:rPr lang="es-ES" smtClean="0"/>
              <a:t>06/11/2021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85E2AC2-D806-4A54-95A3-900F1DE45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8F92E42-53B9-4A9D-9FD2-DE15AE6D8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12EE-8042-4540-857A-5D5EBEC3BE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4185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FF9A84-E1B4-43E7-AA89-38ED7CBB6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9467A4-61CD-4717-A440-E6CD69399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BF8A06A-00A0-49C5-A5D9-854F5370B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451883C-F3DD-4E08-AB11-144BE7ABA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A17D-F5FE-46D0-B4BD-536796E91196}" type="datetimeFigureOut">
              <a:rPr lang="es-ES" smtClean="0"/>
              <a:t>06/11/2021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A03BF7-7627-4505-AC11-EFE14A0C9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2F7F7C9-64C9-4764-8280-2381ECAF3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12EE-8042-4540-857A-5D5EBEC3BE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965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A5BE1E-DB2F-4D73-8FA0-8C3C0F057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D842343-B9C4-4FEA-8CC9-FD87CAEB8E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26580FA-4516-48B1-BA1B-D9243B8DD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F4DA2B-406B-4A63-BE58-D7217697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A17D-F5FE-46D0-B4BD-536796E91196}" type="datetimeFigureOut">
              <a:rPr lang="es-ES" smtClean="0"/>
              <a:t>06/11/2021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DE6E24A-1702-4336-851B-424AE2FAE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19E473-1D29-40E3-8A94-BEB359AC2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12EE-8042-4540-857A-5D5EBEC3BE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7730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9FDF79D-548C-49DF-8437-80902BC03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8D719E-A782-4C85-9F6E-08B630C77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A69D04-1C64-4C2B-80E8-E74A035269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5A17D-F5FE-46D0-B4BD-536796E91196}" type="datetimeFigureOut">
              <a:rPr lang="es-ES" smtClean="0"/>
              <a:t>06/11/2021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7A5162-C1D5-47C3-BC4C-28F2075CAB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DD0069-649A-47BC-9CF2-8380908E3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C12EE-8042-4540-857A-5D5EBEC3BE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732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ágenes de Cuerpo Desnudo | Vectores, fotos de stock y PSD gratuitos">
            <a:extLst>
              <a:ext uri="{FF2B5EF4-FFF2-40B4-BE49-F238E27FC236}">
                <a16:creationId xmlns:a16="http://schemas.microsoft.com/office/drawing/2014/main" id="{23560471-5C8D-4186-A7D7-4426C65B5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1"/>
          <a:stretch/>
        </p:blipFill>
        <p:spPr bwMode="auto">
          <a:xfrm>
            <a:off x="0" y="0"/>
            <a:ext cx="12192000" cy="6858000"/>
          </a:xfrm>
          <a:prstGeom prst="roundRect">
            <a:avLst>
              <a:gd name="adj" fmla="val 63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48F02DB-ADA2-4331-BD94-EA597E1512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30" y="409396"/>
            <a:ext cx="2286000" cy="1766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AB3E1285-3908-425F-A2D4-F0DB4BE75FB0}"/>
              </a:ext>
            </a:extLst>
          </p:cNvPr>
          <p:cNvSpPr txBox="1"/>
          <p:nvPr/>
        </p:nvSpPr>
        <p:spPr>
          <a:xfrm>
            <a:off x="1790700" y="2175642"/>
            <a:ext cx="4038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000" kern="0" spc="-5" dirty="0">
                <a:solidFill>
                  <a:schemeClr val="accent2"/>
                </a:solidFill>
                <a:latin typeface="Georgia"/>
                <a:ea typeface="+mj-ea"/>
              </a:rPr>
              <a:t>LA PIEL </a:t>
            </a:r>
            <a:endParaRPr lang="es-ES" sz="6000" dirty="0">
              <a:solidFill>
                <a:schemeClr val="accent2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DA5EDC5-A603-4996-8D07-5DAFE13625C3}"/>
              </a:ext>
            </a:extLst>
          </p:cNvPr>
          <p:cNvSpPr txBox="1"/>
          <p:nvPr/>
        </p:nvSpPr>
        <p:spPr>
          <a:xfrm>
            <a:off x="2918791" y="3109506"/>
            <a:ext cx="8763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000" kern="0" spc="-5" dirty="0">
                <a:solidFill>
                  <a:schemeClr val="accent2"/>
                </a:solidFill>
                <a:latin typeface="Georgia"/>
                <a:ea typeface="+mj-ea"/>
              </a:rPr>
              <a:t>ANATOMIA</a:t>
            </a:r>
          </a:p>
          <a:p>
            <a:pPr algn="ctr"/>
            <a:r>
              <a:rPr lang="es-ES" sz="6000" kern="0" spc="-5" dirty="0">
                <a:solidFill>
                  <a:schemeClr val="accent2"/>
                </a:solidFill>
                <a:latin typeface="Georgia"/>
                <a:ea typeface="+mj-ea"/>
              </a:rPr>
              <a:t>Y</a:t>
            </a:r>
          </a:p>
          <a:p>
            <a:pPr algn="ctr"/>
            <a:r>
              <a:rPr lang="es-ES" sz="6000" kern="0" spc="-5" dirty="0">
                <a:solidFill>
                  <a:schemeClr val="accent2"/>
                </a:solidFill>
                <a:latin typeface="Georgia"/>
                <a:ea typeface="+mj-ea"/>
              </a:rPr>
              <a:t>FISIOLOGIA  </a:t>
            </a:r>
            <a:endParaRPr lang="es-ES" sz="6000" dirty="0">
              <a:solidFill>
                <a:schemeClr val="accent2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1BDEB4-5457-43CD-A742-E9E64DECD245}"/>
              </a:ext>
            </a:extLst>
          </p:cNvPr>
          <p:cNvSpPr/>
          <p:nvPr/>
        </p:nvSpPr>
        <p:spPr>
          <a:xfrm>
            <a:off x="87796" y="6190488"/>
            <a:ext cx="3405808" cy="39756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Lic. Carolina Machado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4C597EEB-846A-4CC8-8FFC-F76A22A228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5999" y="723330"/>
            <a:ext cx="5257802" cy="52065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3300" spc="-5" dirty="0">
                <a:solidFill>
                  <a:schemeClr val="accent2"/>
                </a:solidFill>
              </a:rPr>
              <a:t>LA SUPERFICIE PRESENTA</a:t>
            </a:r>
            <a:endParaRPr lang="es-ES" sz="3300" dirty="0">
              <a:solidFill>
                <a:schemeClr val="accent2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7F03FE6-98C2-4B97-B712-E7F509EA001A}"/>
              </a:ext>
            </a:extLst>
          </p:cNvPr>
          <p:cNvSpPr/>
          <p:nvPr/>
        </p:nvSpPr>
        <p:spPr>
          <a:xfrm>
            <a:off x="7278758" y="2561114"/>
            <a:ext cx="3829878" cy="36520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  <a:p>
            <a:pPr algn="ctr"/>
            <a:r>
              <a:rPr lang="es-ES" sz="2800" dirty="0"/>
              <a:t>Pueden ser transitorias como los conos pilosos que se forman por acción del musculo erecto del pelo y permanentes como los  rollos y llantas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F518E69-4594-4122-B6B9-3A23F7FB8771}"/>
              </a:ext>
            </a:extLst>
          </p:cNvPr>
          <p:cNvSpPr txBox="1"/>
          <p:nvPr/>
        </p:nvSpPr>
        <p:spPr>
          <a:xfrm>
            <a:off x="6095999" y="163228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rgbClr val="0070C0"/>
                </a:solidFill>
              </a:rPr>
              <a:t>EMINECIAS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1B663BD-DE33-4447-8A94-C6BCA64D8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635" y="3240590"/>
            <a:ext cx="2962275" cy="154305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A60C73D-529C-4D90-AC84-7EB021AFFFC0}"/>
              </a:ext>
            </a:extLst>
          </p:cNvPr>
          <p:cNvSpPr txBox="1"/>
          <p:nvPr/>
        </p:nvSpPr>
        <p:spPr>
          <a:xfrm>
            <a:off x="-912537" y="634188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QUERATOSIS PILAR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53C3C4E-5AB0-4A0D-9987-1E69D18FE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36" y="5247861"/>
            <a:ext cx="2962275" cy="1094026"/>
          </a:xfrm>
          <a:prstGeom prst="rect">
            <a:avLst/>
          </a:prstGeom>
        </p:spPr>
      </p:pic>
      <p:pic>
        <p:nvPicPr>
          <p:cNvPr id="7170" name="Picture 2" descr="Piloerección - Wikipedia, la enciclopedia libre">
            <a:extLst>
              <a:ext uri="{FF2B5EF4-FFF2-40B4-BE49-F238E27FC236}">
                <a16:creationId xmlns:a16="http://schemas.microsoft.com/office/drawing/2014/main" id="{321880FD-826E-4876-B2E7-20BBB850A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14" y="140660"/>
            <a:ext cx="5616956" cy="307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F809856E-24EF-4DFA-91B3-CE723CC4432B}"/>
              </a:ext>
            </a:extLst>
          </p:cNvPr>
          <p:cNvSpPr txBox="1"/>
          <p:nvPr/>
        </p:nvSpPr>
        <p:spPr>
          <a:xfrm>
            <a:off x="-957366" y="4777986"/>
            <a:ext cx="655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PIELOERRECCION</a:t>
            </a:r>
          </a:p>
        </p:txBody>
      </p:sp>
      <p:pic>
        <p:nvPicPr>
          <p:cNvPr id="7174" name="Picture 6" descr="Ejercicios para eliminar los rollos de la espalda - VIX">
            <a:extLst>
              <a:ext uri="{FF2B5EF4-FFF2-40B4-BE49-F238E27FC236}">
                <a16:creationId xmlns:a16="http://schemas.microsoft.com/office/drawing/2014/main" id="{BF83C1DF-C47D-4A0F-9BA6-9943A7301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283" y="3169454"/>
            <a:ext cx="2828925" cy="317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056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9A2F94-6F85-4ED4-8017-E52AE283D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1310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s-ES" dirty="0">
                <a:solidFill>
                  <a:schemeClr val="accent2"/>
                </a:solidFill>
              </a:rPr>
              <a:t>LA PIEL Y EL COLOR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A6B32F9-994E-4CCA-9FA7-15DEC0DC66DF}"/>
              </a:ext>
            </a:extLst>
          </p:cNvPr>
          <p:cNvSpPr/>
          <p:nvPr/>
        </p:nvSpPr>
        <p:spPr>
          <a:xfrm>
            <a:off x="1091645" y="4757392"/>
            <a:ext cx="10008706" cy="1594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Hay factores raciales y genéticos que determinan el color de nuestra piel.</a:t>
            </a:r>
          </a:p>
          <a:p>
            <a:pPr algn="ctr"/>
            <a:r>
              <a:rPr lang="es-ES" dirty="0"/>
              <a:t>Es fundamentalmente la cantidad de pigmento melánico.</a:t>
            </a:r>
          </a:p>
          <a:p>
            <a:pPr algn="ctr"/>
            <a:r>
              <a:rPr lang="es-ES" dirty="0"/>
              <a:t>Hay variaciones de color en el mismo individuo: la piel del tronco, palmas y planta mas clara, areolas, pezones, escroto, vulva, pene mas oscuras.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67922EF-7BE1-4838-8825-B58FBD555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98" y="1201531"/>
            <a:ext cx="8991600" cy="348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35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36997" y="412446"/>
            <a:ext cx="2313940" cy="52895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5" dirty="0"/>
              <a:t>ANATOMÍA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1998370" y="1654555"/>
            <a:ext cx="3659504" cy="309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b="1" dirty="0">
                <a:solidFill>
                  <a:srgbClr val="04607A"/>
                </a:solidFill>
                <a:latin typeface="Georgia"/>
                <a:cs typeface="Georgia"/>
              </a:rPr>
              <a:t>LA </a:t>
            </a:r>
            <a:r>
              <a:rPr b="1" spc="-5" dirty="0">
                <a:solidFill>
                  <a:srgbClr val="04607A"/>
                </a:solidFill>
                <a:latin typeface="Georgia"/>
                <a:cs typeface="Georgia"/>
              </a:rPr>
              <a:t>PIEL ESTÁ CONSTITUIDA  POR TRES ESTRATOS  DIFERENTES:</a:t>
            </a:r>
            <a:endParaRPr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1900">
              <a:latin typeface="Georgia"/>
              <a:cs typeface="Georgia"/>
            </a:endParaRPr>
          </a:p>
          <a:p>
            <a:pPr marL="12700" marR="5715" algn="just">
              <a:buSzPct val="94444"/>
              <a:buFont typeface="Georgia"/>
              <a:buChar char="•"/>
              <a:tabLst>
                <a:tab pos="103505" algn="l"/>
              </a:tabLst>
            </a:pPr>
            <a:r>
              <a:rPr b="1" spc="-5" dirty="0">
                <a:solidFill>
                  <a:srgbClr val="04607A"/>
                </a:solidFill>
                <a:latin typeface="Georgia"/>
                <a:cs typeface="Georgia"/>
              </a:rPr>
              <a:t>Epidermis: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Es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una capa de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tejido 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epitelial,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homogénea. Es la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capa </a:t>
            </a:r>
            <a:r>
              <a:rPr spc="-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dirty="0">
                <a:solidFill>
                  <a:srgbClr val="FF0000"/>
                </a:solidFill>
                <a:latin typeface="Georgia"/>
                <a:cs typeface="Georgia"/>
              </a:rPr>
              <a:t>más</a:t>
            </a:r>
            <a:r>
              <a:rPr spc="-15" dirty="0">
                <a:solidFill>
                  <a:srgbClr val="FF0000"/>
                </a:solidFill>
                <a:latin typeface="Georgia"/>
                <a:cs typeface="Georgia"/>
              </a:rPr>
              <a:t> </a:t>
            </a:r>
            <a:r>
              <a:rPr dirty="0">
                <a:solidFill>
                  <a:srgbClr val="FF0000"/>
                </a:solidFill>
                <a:latin typeface="Georgia"/>
                <a:cs typeface="Georgia"/>
              </a:rPr>
              <a:t>externa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.</a:t>
            </a:r>
            <a:endParaRPr>
              <a:latin typeface="Georgia"/>
              <a:cs typeface="Georgia"/>
            </a:endParaRPr>
          </a:p>
          <a:p>
            <a:pPr>
              <a:lnSpc>
                <a:spcPct val="100000"/>
              </a:lnSpc>
              <a:buClr>
                <a:srgbClr val="04607A"/>
              </a:buClr>
              <a:buFont typeface="Georgia"/>
              <a:buChar char="•"/>
            </a:pPr>
            <a:endParaRPr sz="1900">
              <a:latin typeface="Georgia"/>
              <a:cs typeface="Georgia"/>
            </a:endParaRPr>
          </a:p>
          <a:p>
            <a:pPr marL="12700" marR="8255" algn="just">
              <a:spcBef>
                <a:spcPts val="5"/>
              </a:spcBef>
              <a:buSzPct val="94444"/>
              <a:buFont typeface="Georgia"/>
              <a:buChar char="•"/>
              <a:tabLst>
                <a:tab pos="103505" algn="l"/>
              </a:tabLst>
            </a:pPr>
            <a:r>
              <a:rPr b="1" spc="-5" dirty="0">
                <a:solidFill>
                  <a:srgbClr val="04607A"/>
                </a:solidFill>
                <a:latin typeface="Georgia"/>
                <a:cs typeface="Georgia"/>
              </a:rPr>
              <a:t>Dermis: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Sirve de </a:t>
            </a:r>
            <a:r>
              <a:rPr spc="-5" dirty="0">
                <a:solidFill>
                  <a:srgbClr val="FF0000"/>
                </a:solidFill>
                <a:latin typeface="Georgia"/>
                <a:cs typeface="Georgia"/>
              </a:rPr>
              <a:t>soporte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a la 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epidermis. Se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trata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de una capa de 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tejido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conjuntivo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laxo.</a:t>
            </a:r>
            <a:endParaRPr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98370" y="4947030"/>
            <a:ext cx="365887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  <a:buSzPct val="94444"/>
              <a:buFont typeface="Georgia"/>
              <a:buChar char="•"/>
              <a:tabLst>
                <a:tab pos="103505" algn="l"/>
              </a:tabLst>
            </a:pPr>
            <a:r>
              <a:rPr b="1" spc="-5" dirty="0">
                <a:solidFill>
                  <a:srgbClr val="04607A"/>
                </a:solidFill>
                <a:latin typeface="Georgia"/>
                <a:cs typeface="Georgia"/>
              </a:rPr>
              <a:t>Hipodermis: </a:t>
            </a:r>
            <a:r>
              <a:rPr spc="-5" dirty="0">
                <a:solidFill>
                  <a:srgbClr val="FF0000"/>
                </a:solidFill>
                <a:latin typeface="Georgia"/>
                <a:cs typeface="Georgia"/>
              </a:rPr>
              <a:t>Separa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la piel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del 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tejido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subyacente. Está constituida  por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el tejido adiposo</a:t>
            </a:r>
            <a:r>
              <a:rPr spc="-1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subcutáneo.</a:t>
            </a:r>
            <a:endParaRPr>
              <a:latin typeface="Georgia"/>
              <a:cs typeface="Georg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951983" y="1844763"/>
            <a:ext cx="4248531" cy="40472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555229" y="4608957"/>
            <a:ext cx="149288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10" dirty="0">
                <a:solidFill>
                  <a:srgbClr val="0000FF"/>
                </a:solidFill>
                <a:latin typeface="Arial"/>
                <a:cs typeface="Arial"/>
              </a:rPr>
              <a:t>Anexos</a:t>
            </a:r>
            <a:r>
              <a:rPr sz="1400" b="1" spc="-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00FF"/>
                </a:solidFill>
                <a:latin typeface="Arial"/>
                <a:cs typeface="Arial"/>
              </a:rPr>
              <a:t>cutáneos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01999" y="304391"/>
            <a:ext cx="4563154" cy="6899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EPIDERMIS</a:t>
            </a:r>
            <a:endParaRPr b="1" dirty="0">
              <a:solidFill>
                <a:schemeClr val="accent6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266" name="Picture 2" descr="Epidermis - Wikipedia, la enciclopedia libre">
            <a:extLst>
              <a:ext uri="{FF2B5EF4-FFF2-40B4-BE49-F238E27FC236}">
                <a16:creationId xmlns:a16="http://schemas.microsoft.com/office/drawing/2014/main" id="{C5E3F919-5209-4E59-8F7C-5950AB82C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28" y="718034"/>
            <a:ext cx="4159757" cy="222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BDC2930-FD6E-4656-8826-4D6B4AA918A1}"/>
              </a:ext>
            </a:extLst>
          </p:cNvPr>
          <p:cNvSpPr txBox="1"/>
          <p:nvPr/>
        </p:nvSpPr>
        <p:spPr>
          <a:xfrm>
            <a:off x="4339185" y="1615651"/>
            <a:ext cx="688878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s-ES" sz="2400" dirty="0"/>
              <a:t>Esta constituida en un 80% por células llamadas queratinocitos. </a:t>
            </a:r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s-ES" sz="2400" dirty="0"/>
              <a:t>Avascular (carece de vasos sanguíneos) </a:t>
            </a:r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s-ES" sz="2400" dirty="0"/>
              <a:t>&gt; Cantidad de terminaciones nerviosas, &gt; sensibilidad. </a:t>
            </a:r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s-ES" sz="2400" dirty="0"/>
              <a:t>En su capa más profunda se encuentran células llamadas melanocitos que tienen como función producir la Melanina (color a la piel). </a:t>
            </a:r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s-ES" sz="2400" dirty="0"/>
              <a:t>Su grosor es muy variable, pudiendo tener menos de 0,1 milímetros en algunas  zonas de piel fina, como los párpados, o más de 1,5 milímetros en las plantas.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4DB34AA-8177-424A-B04E-2F1C5F29D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3" y="3061251"/>
            <a:ext cx="4377307" cy="355158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98898" y="331958"/>
            <a:ext cx="5954632" cy="6899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EPIDERMIS</a:t>
            </a:r>
            <a:endParaRPr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98898" y="2409593"/>
            <a:ext cx="5954631" cy="30905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0" dirty="0">
              <a:latin typeface="Georgia"/>
              <a:cs typeface="Georgia"/>
            </a:endParaRPr>
          </a:p>
          <a:p>
            <a:pPr marL="217170" indent="-205104">
              <a:buSzPct val="94444"/>
              <a:buFont typeface="Wingdings"/>
              <a:buChar char=""/>
              <a:tabLst>
                <a:tab pos="217804" algn="l"/>
              </a:tabLst>
            </a:pP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Son las células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más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características de la epidermis, constituyendo más del </a:t>
            </a:r>
            <a:r>
              <a:rPr lang="es-ES" sz="2000" spc="-5" dirty="0">
                <a:solidFill>
                  <a:srgbClr val="04607A"/>
                </a:solidFill>
                <a:latin typeface="Georgia"/>
                <a:cs typeface="Georgia"/>
              </a:rPr>
              <a:t>80</a:t>
            </a:r>
            <a:r>
              <a:rPr sz="2000" spc="8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%</a:t>
            </a:r>
            <a:endParaRPr sz="2000" dirty="0">
              <a:latin typeface="Georgia"/>
              <a:cs typeface="Georgia"/>
            </a:endParaRPr>
          </a:p>
          <a:p>
            <a:pPr marL="12700"/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del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tejido.</a:t>
            </a:r>
            <a:endParaRPr sz="20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2000" dirty="0">
              <a:latin typeface="Georgia"/>
              <a:cs typeface="Georgia"/>
            </a:endParaRPr>
          </a:p>
          <a:p>
            <a:pPr marL="12700" marR="1005205">
              <a:spcBef>
                <a:spcPts val="5"/>
              </a:spcBef>
              <a:buSzPct val="94444"/>
              <a:buFont typeface="Wingdings"/>
              <a:buChar char=""/>
              <a:tabLst>
                <a:tab pos="217170" algn="l"/>
              </a:tabLst>
            </a:pP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Queratina;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esta es una proteína fibrilar de la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familia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de los</a:t>
            </a:r>
            <a:r>
              <a:rPr lang="es-ES" sz="2000" spc="-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 err="1">
                <a:solidFill>
                  <a:srgbClr val="04607A"/>
                </a:solidFill>
                <a:latin typeface="Georgia"/>
                <a:cs typeface="Georgia"/>
              </a:rPr>
              <a:t>filamentos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 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intermedios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encargada de aportar dureza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y</a:t>
            </a:r>
            <a:r>
              <a:rPr sz="2000" spc="6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rigidez.</a:t>
            </a:r>
            <a:endParaRPr sz="20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buClr>
                <a:srgbClr val="04607A"/>
              </a:buClr>
              <a:buFont typeface="Wingdings"/>
              <a:buChar char=""/>
            </a:pPr>
            <a:endParaRPr sz="2000" dirty="0">
              <a:latin typeface="Georgia"/>
              <a:cs typeface="Georgia"/>
            </a:endParaRPr>
          </a:p>
          <a:p>
            <a:pPr marL="216535" indent="-204470">
              <a:buSzPct val="94444"/>
              <a:buFont typeface="Wingdings"/>
              <a:buChar char=""/>
              <a:tabLst>
                <a:tab pos="217170" algn="l"/>
              </a:tabLst>
            </a:pP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La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piel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es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un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tejido en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renovación</a:t>
            </a:r>
            <a:r>
              <a:rPr sz="2000" spc="-2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continua.</a:t>
            </a:r>
            <a:endParaRPr sz="2000" dirty="0">
              <a:latin typeface="Georgia"/>
              <a:cs typeface="Georgia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653484-DE90-43A8-9209-FCB6282F276F}"/>
              </a:ext>
            </a:extLst>
          </p:cNvPr>
          <p:cNvSpPr txBox="1"/>
          <p:nvPr/>
        </p:nvSpPr>
        <p:spPr>
          <a:xfrm>
            <a:off x="5969979" y="1357817"/>
            <a:ext cx="33925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/>
              <a:t>QUERATINOCITOS</a:t>
            </a:r>
          </a:p>
        </p:txBody>
      </p:sp>
      <p:pic>
        <p:nvPicPr>
          <p:cNvPr id="12292" name="Picture 4" descr="টুইটারে Rafael Sirera: &amp;quot;Los que están en la parte más externa producen  tanta queratina que al final mueren y pierden hasta el núcleo celular, pero  se mantienen en la piel formando ese">
            <a:extLst>
              <a:ext uri="{FF2B5EF4-FFF2-40B4-BE49-F238E27FC236}">
                <a16:creationId xmlns:a16="http://schemas.microsoft.com/office/drawing/2014/main" id="{DA147F1D-5C34-4849-A647-7BBB92989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24" y="1357817"/>
            <a:ext cx="3419682" cy="473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4792880" y="1425375"/>
            <a:ext cx="4547761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sz="2000" b="1" spc="-5" dirty="0">
                <a:solidFill>
                  <a:srgbClr val="002060"/>
                </a:solidFill>
                <a:latin typeface="Georgia"/>
                <a:cs typeface="Georgia"/>
              </a:rPr>
              <a:t>ESTRATO BASAL GERMINATIVO </a:t>
            </a:r>
            <a:r>
              <a:rPr sz="2000" b="1" dirty="0">
                <a:solidFill>
                  <a:srgbClr val="002060"/>
                </a:solidFill>
                <a:latin typeface="Georgia"/>
                <a:cs typeface="Georgia"/>
              </a:rPr>
              <a:t>O</a:t>
            </a:r>
            <a:r>
              <a:rPr sz="2000" b="1" spc="-50" dirty="0">
                <a:solidFill>
                  <a:srgbClr val="002060"/>
                </a:solidFill>
                <a:latin typeface="Georgia"/>
                <a:cs typeface="Georgia"/>
              </a:rPr>
              <a:t> </a:t>
            </a:r>
            <a:r>
              <a:rPr sz="2000" b="1" spc="-5" dirty="0">
                <a:solidFill>
                  <a:srgbClr val="002060"/>
                </a:solidFill>
                <a:latin typeface="Georgia"/>
                <a:cs typeface="Georgia"/>
              </a:rPr>
              <a:t>PROLIFERATIVO</a:t>
            </a:r>
            <a:r>
              <a:rPr sz="2000" b="1" spc="-5" dirty="0">
                <a:solidFill>
                  <a:srgbClr val="FFFFFF"/>
                </a:solidFill>
                <a:latin typeface="Georgia"/>
                <a:cs typeface="Georgia"/>
              </a:rPr>
              <a:t>:</a:t>
            </a:r>
            <a:endParaRPr sz="2000" dirty="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03988" y="2718421"/>
            <a:ext cx="6237681" cy="2714204"/>
          </a:xfrm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241300" marR="5080" indent="-228600" algn="just">
              <a:lnSpc>
                <a:spcPts val="2050"/>
              </a:lnSpc>
              <a:spcBef>
                <a:spcPts val="464"/>
              </a:spcBef>
              <a:buChar char="•"/>
              <a:tabLst>
                <a:tab pos="241300" algn="l"/>
              </a:tabLst>
            </a:pPr>
            <a:r>
              <a:rPr sz="2000" spc="-5" dirty="0">
                <a:latin typeface="Georgia"/>
                <a:cs typeface="Georgia"/>
              </a:rPr>
              <a:t>Constituido </a:t>
            </a:r>
            <a:r>
              <a:rPr sz="2000" spc="-5" dirty="0">
                <a:solidFill>
                  <a:srgbClr val="C00000"/>
                </a:solidFill>
                <a:latin typeface="Georgia"/>
                <a:cs typeface="Georgia"/>
              </a:rPr>
              <a:t>por una hilera </a:t>
            </a:r>
            <a:r>
              <a:rPr sz="2000" dirty="0">
                <a:solidFill>
                  <a:srgbClr val="C00000"/>
                </a:solidFill>
                <a:latin typeface="Georgia"/>
                <a:cs typeface="Georgia"/>
              </a:rPr>
              <a:t>de </a:t>
            </a:r>
            <a:r>
              <a:rPr sz="2000" spc="-5" dirty="0">
                <a:solidFill>
                  <a:srgbClr val="C00000"/>
                </a:solidFill>
                <a:latin typeface="Georgia"/>
                <a:cs typeface="Georgia"/>
              </a:rPr>
              <a:t>células </a:t>
            </a:r>
            <a:r>
              <a:rPr sz="2000" spc="-10" dirty="0">
                <a:latin typeface="Georgia"/>
                <a:cs typeface="Georgia"/>
              </a:rPr>
              <a:t>de </a:t>
            </a:r>
            <a:r>
              <a:rPr sz="2000" spc="-5" dirty="0">
                <a:latin typeface="Georgia"/>
                <a:cs typeface="Georgia"/>
              </a:rPr>
              <a:t>morfología poligonal, cúbica  </a:t>
            </a:r>
            <a:r>
              <a:rPr sz="2000" dirty="0">
                <a:latin typeface="Georgia"/>
                <a:cs typeface="Georgia"/>
              </a:rPr>
              <a:t>o </a:t>
            </a:r>
            <a:r>
              <a:rPr sz="2000" spc="-5" dirty="0">
                <a:latin typeface="Georgia"/>
                <a:cs typeface="Georgia"/>
              </a:rPr>
              <a:t>ligeramente</a:t>
            </a:r>
            <a:r>
              <a:rPr sz="2000" spc="-35" dirty="0">
                <a:latin typeface="Georgia"/>
                <a:cs typeface="Georgia"/>
              </a:rPr>
              <a:t> </a:t>
            </a:r>
            <a:r>
              <a:rPr sz="2000" dirty="0">
                <a:latin typeface="Georgia"/>
                <a:cs typeface="Georgia"/>
              </a:rPr>
              <a:t>cilíndrica.</a:t>
            </a:r>
          </a:p>
          <a:p>
            <a:pPr>
              <a:spcBef>
                <a:spcPts val="45"/>
              </a:spcBef>
              <a:buFont typeface="Georgia"/>
              <a:buChar char="•"/>
            </a:pPr>
            <a:endParaRPr sz="2550" dirty="0">
              <a:latin typeface="Georgia"/>
              <a:cs typeface="Georgia"/>
            </a:endParaRPr>
          </a:p>
          <a:p>
            <a:pPr marL="241300" marR="6350" indent="-228600" algn="just">
              <a:lnSpc>
                <a:spcPts val="2050"/>
              </a:lnSpc>
              <a:buChar char="•"/>
              <a:tabLst>
                <a:tab pos="241300" algn="l"/>
              </a:tabLst>
            </a:pPr>
            <a:r>
              <a:rPr sz="2000" spc="-5" dirty="0">
                <a:latin typeface="Georgia"/>
                <a:cs typeface="Georgia"/>
              </a:rPr>
              <a:t>Son las únicas células </a:t>
            </a:r>
            <a:r>
              <a:rPr sz="2000" dirty="0">
                <a:latin typeface="Georgia"/>
                <a:cs typeface="Georgia"/>
              </a:rPr>
              <a:t>de la </a:t>
            </a:r>
            <a:r>
              <a:rPr sz="2000" spc="-5" dirty="0">
                <a:latin typeface="Georgia"/>
                <a:cs typeface="Georgia"/>
              </a:rPr>
              <a:t>epidermis </a:t>
            </a:r>
            <a:r>
              <a:rPr sz="2000" spc="-10" dirty="0">
                <a:latin typeface="Georgia"/>
                <a:cs typeface="Georgia"/>
              </a:rPr>
              <a:t>que </a:t>
            </a:r>
            <a:r>
              <a:rPr sz="2000" spc="-5" dirty="0">
                <a:latin typeface="Georgia"/>
                <a:cs typeface="Georgia"/>
              </a:rPr>
              <a:t>se dividen, originando </a:t>
            </a:r>
            <a:r>
              <a:rPr sz="2000" spc="-10" dirty="0">
                <a:latin typeface="Georgia"/>
                <a:cs typeface="Georgia"/>
              </a:rPr>
              <a:t>dos  </a:t>
            </a:r>
            <a:r>
              <a:rPr sz="2000" spc="-5" dirty="0">
                <a:latin typeface="Georgia"/>
                <a:cs typeface="Georgia"/>
              </a:rPr>
              <a:t>células</a:t>
            </a:r>
            <a:r>
              <a:rPr sz="2000" spc="-30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hijas</a:t>
            </a:r>
            <a:endParaRPr sz="20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buFont typeface="Georgia"/>
              <a:buChar char="•"/>
            </a:pPr>
            <a:endParaRPr sz="2600" dirty="0">
              <a:latin typeface="Georgia"/>
              <a:cs typeface="Georgia"/>
            </a:endParaRPr>
          </a:p>
          <a:p>
            <a:pPr marL="241300" marR="6985" indent="-228600" algn="just">
              <a:lnSpc>
                <a:spcPct val="85000"/>
              </a:lnSpc>
              <a:spcBef>
                <a:spcPts val="5"/>
              </a:spcBef>
              <a:buChar char="•"/>
              <a:tabLst>
                <a:tab pos="241300" algn="l"/>
              </a:tabLst>
            </a:pPr>
            <a:r>
              <a:rPr sz="2000" dirty="0">
                <a:latin typeface="Georgia"/>
                <a:cs typeface="Georgia"/>
              </a:rPr>
              <a:t>Las </a:t>
            </a:r>
            <a:r>
              <a:rPr sz="2000" spc="-5" dirty="0">
                <a:latin typeface="Georgia"/>
                <a:cs typeface="Georgia"/>
              </a:rPr>
              <a:t>células basales se encuentran íntimamente unidas entre si  (mediante desmosomas) </a:t>
            </a:r>
            <a:r>
              <a:rPr sz="2000" dirty="0">
                <a:latin typeface="Georgia"/>
                <a:cs typeface="Georgia"/>
              </a:rPr>
              <a:t>y a la </a:t>
            </a:r>
            <a:r>
              <a:rPr sz="2000" spc="-5" dirty="0">
                <a:latin typeface="Georgia"/>
                <a:cs typeface="Georgia"/>
              </a:rPr>
              <a:t>membrana basal (mediante  hemidesmosomas).</a:t>
            </a:r>
            <a:endParaRPr sz="2000" dirty="0">
              <a:latin typeface="Georgia"/>
              <a:cs typeface="Georgia"/>
            </a:endParaRPr>
          </a:p>
        </p:txBody>
      </p:sp>
      <p:pic>
        <p:nvPicPr>
          <p:cNvPr id="13314" name="Picture 2" descr="Queratinocitos: características, funciones, tipos, cultivo">
            <a:extLst>
              <a:ext uri="{FF2B5EF4-FFF2-40B4-BE49-F238E27FC236}">
                <a16:creationId xmlns:a16="http://schemas.microsoft.com/office/drawing/2014/main" id="{966C4C25-8C17-4F29-9A0C-13D6F5B7B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1"/>
          <a:stretch/>
        </p:blipFill>
        <p:spPr bwMode="auto">
          <a:xfrm>
            <a:off x="490332" y="858980"/>
            <a:ext cx="3773804" cy="518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9CDC2F8D-B534-40DD-B5CF-3CD07BD37E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96210" y="184905"/>
            <a:ext cx="9485312" cy="63293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b="1" dirty="0">
                <a:solidFill>
                  <a:srgbClr val="04607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LAS </a:t>
            </a:r>
            <a:r>
              <a:rPr b="1" spc="-5" dirty="0">
                <a:solidFill>
                  <a:srgbClr val="04607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CAPAS DE </a:t>
            </a:r>
            <a:r>
              <a:rPr b="1" dirty="0">
                <a:solidFill>
                  <a:srgbClr val="04607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</a:t>
            </a:r>
            <a:r>
              <a:rPr b="1" spc="-50" dirty="0">
                <a:solidFill>
                  <a:srgbClr val="04607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b="1" spc="-5" dirty="0">
                <a:solidFill>
                  <a:srgbClr val="04607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EPIDERMIS</a:t>
            </a:r>
            <a:endParaRPr dirty="0">
              <a:latin typeface="Georgia"/>
              <a:cs typeface="Georgia"/>
            </a:endParaRP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98CFD9BC-1FC4-4538-88B6-48992BDB5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693" y="1324597"/>
            <a:ext cx="4876800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3551555" y="1536909"/>
            <a:ext cx="50888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>
              <a:spcBef>
                <a:spcPts val="105"/>
              </a:spcBef>
              <a:buSzPct val="95000"/>
              <a:tabLst>
                <a:tab pos="113664" algn="l"/>
              </a:tabLst>
            </a:pPr>
            <a:r>
              <a:rPr sz="2000" b="1" spc="-5" dirty="0">
                <a:solidFill>
                  <a:srgbClr val="002060"/>
                </a:solidFill>
                <a:latin typeface="Georgia"/>
                <a:cs typeface="Georgia"/>
              </a:rPr>
              <a:t>ESTRATO ESPINOSO, </a:t>
            </a:r>
            <a:r>
              <a:rPr sz="2000" b="1" dirty="0">
                <a:solidFill>
                  <a:srgbClr val="002060"/>
                </a:solidFill>
                <a:latin typeface="Georgia"/>
                <a:cs typeface="Georgia"/>
              </a:rPr>
              <a:t>DE</a:t>
            </a:r>
            <a:r>
              <a:rPr sz="2000" b="1" spc="-85" dirty="0">
                <a:solidFill>
                  <a:srgbClr val="002060"/>
                </a:solidFill>
                <a:latin typeface="Georgia"/>
                <a:cs typeface="Georgia"/>
              </a:rPr>
              <a:t> </a:t>
            </a:r>
            <a:r>
              <a:rPr sz="2000" b="1" spc="-5" dirty="0">
                <a:solidFill>
                  <a:srgbClr val="002060"/>
                </a:solidFill>
                <a:latin typeface="Georgia"/>
                <a:cs typeface="Georgia"/>
              </a:rPr>
              <a:t>MALPIGHI:</a:t>
            </a:r>
            <a:endParaRPr sz="2000" dirty="0">
              <a:solidFill>
                <a:srgbClr val="002060"/>
              </a:solidFill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96001" y="2525972"/>
            <a:ext cx="5416550" cy="3037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spcBef>
                <a:spcPts val="105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spc="-5" dirty="0">
                <a:latin typeface="Georgia"/>
                <a:cs typeface="Georgia"/>
              </a:rPr>
              <a:t>Constituido por entre </a:t>
            </a:r>
            <a:r>
              <a:rPr sz="2000" dirty="0">
                <a:solidFill>
                  <a:srgbClr val="C00000"/>
                </a:solidFill>
                <a:latin typeface="Georgia"/>
                <a:cs typeface="Georgia"/>
              </a:rPr>
              <a:t>5 y 10 </a:t>
            </a:r>
            <a:r>
              <a:rPr sz="2000" spc="-5" dirty="0">
                <a:solidFill>
                  <a:srgbClr val="C00000"/>
                </a:solidFill>
                <a:latin typeface="Georgia"/>
                <a:cs typeface="Georgia"/>
              </a:rPr>
              <a:t>capas </a:t>
            </a:r>
            <a:r>
              <a:rPr sz="2000" dirty="0">
                <a:latin typeface="Georgia"/>
                <a:cs typeface="Georgia"/>
              </a:rPr>
              <a:t>de </a:t>
            </a:r>
            <a:r>
              <a:rPr sz="2000" spc="-5" dirty="0">
                <a:latin typeface="Georgia"/>
                <a:cs typeface="Georgia"/>
              </a:rPr>
              <a:t>células</a:t>
            </a:r>
            <a:r>
              <a:rPr sz="2000" spc="-65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poligonales.</a:t>
            </a:r>
            <a:endParaRPr sz="2000" dirty="0">
              <a:latin typeface="Georgia"/>
              <a:cs typeface="Georgia"/>
            </a:endParaRPr>
          </a:p>
          <a:p>
            <a:pPr>
              <a:spcBef>
                <a:spcPts val="45"/>
              </a:spcBef>
              <a:buFont typeface="Georgia"/>
              <a:buChar char="•"/>
            </a:pPr>
            <a:endParaRPr sz="2250" dirty="0">
              <a:latin typeface="Georgia"/>
              <a:cs typeface="Georgia"/>
            </a:endParaRPr>
          </a:p>
          <a:p>
            <a:pPr marL="241300" indent="-228600">
              <a:spcBef>
                <a:spcPts val="5"/>
              </a:spcBef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latin typeface="Georgia"/>
                <a:cs typeface="Georgia"/>
              </a:rPr>
              <a:t>Los </a:t>
            </a:r>
            <a:r>
              <a:rPr sz="2000" spc="-5" dirty="0">
                <a:latin typeface="Georgia"/>
                <a:cs typeface="Georgia"/>
              </a:rPr>
              <a:t>queratinocitos están </a:t>
            </a:r>
            <a:r>
              <a:rPr sz="2000" dirty="0">
                <a:latin typeface="Georgia"/>
                <a:cs typeface="Georgia"/>
              </a:rPr>
              <a:t>conectados </a:t>
            </a:r>
            <a:r>
              <a:rPr sz="2000" spc="-5" dirty="0">
                <a:latin typeface="Georgia"/>
                <a:cs typeface="Georgia"/>
              </a:rPr>
              <a:t>por </a:t>
            </a:r>
            <a:r>
              <a:rPr sz="2000" dirty="0">
                <a:latin typeface="Georgia"/>
                <a:cs typeface="Georgia"/>
              </a:rPr>
              <a:t>multitud de</a:t>
            </a:r>
            <a:r>
              <a:rPr sz="2000" spc="-90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desmosomas.</a:t>
            </a:r>
            <a:endParaRPr sz="20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buFont typeface="Georgia"/>
              <a:buChar char="•"/>
            </a:pPr>
            <a:endParaRPr sz="2600" dirty="0">
              <a:latin typeface="Georgia"/>
              <a:cs typeface="Georgia"/>
            </a:endParaRPr>
          </a:p>
          <a:p>
            <a:pPr marL="241300" marR="5080" indent="-228600" algn="just">
              <a:lnSpc>
                <a:spcPct val="85200"/>
              </a:lnSpc>
              <a:spcBef>
                <a:spcPts val="5"/>
              </a:spcBef>
              <a:buChar char="•"/>
              <a:tabLst>
                <a:tab pos="241300" algn="l"/>
              </a:tabLst>
            </a:pPr>
            <a:r>
              <a:rPr sz="2000" dirty="0">
                <a:latin typeface="Georgia"/>
                <a:cs typeface="Georgia"/>
              </a:rPr>
              <a:t>Las </a:t>
            </a:r>
            <a:r>
              <a:rPr sz="2000" spc="-5" dirty="0">
                <a:latin typeface="Georgia"/>
                <a:cs typeface="Georgia"/>
              </a:rPr>
              <a:t>células comienzan </a:t>
            </a:r>
            <a:r>
              <a:rPr sz="2000" dirty="0">
                <a:latin typeface="Georgia"/>
                <a:cs typeface="Georgia"/>
              </a:rPr>
              <a:t>a </a:t>
            </a:r>
            <a:r>
              <a:rPr sz="2000" spc="-5" dirty="0">
                <a:latin typeface="Georgia"/>
                <a:cs typeface="Georgia"/>
              </a:rPr>
              <a:t>fabricar sustancias cementantes que se  </a:t>
            </a:r>
            <a:r>
              <a:rPr sz="2000" dirty="0">
                <a:latin typeface="Georgia"/>
                <a:cs typeface="Georgia"/>
              </a:rPr>
              <a:t>acumulan </a:t>
            </a:r>
            <a:r>
              <a:rPr sz="2000" spc="-5" dirty="0">
                <a:latin typeface="Georgia"/>
                <a:cs typeface="Georgia"/>
              </a:rPr>
              <a:t>en gránulos </a:t>
            </a:r>
            <a:r>
              <a:rPr sz="2000" dirty="0" err="1">
                <a:latin typeface="Georgia"/>
                <a:cs typeface="Georgia"/>
              </a:rPr>
              <a:t>visibles</a:t>
            </a:r>
            <a:r>
              <a:rPr sz="2000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al</a:t>
            </a:r>
            <a:r>
              <a:rPr lang="es-ES" sz="2000" spc="-5" dirty="0">
                <a:latin typeface="Georgia"/>
                <a:cs typeface="Georgia"/>
              </a:rPr>
              <a:t> </a:t>
            </a:r>
            <a:r>
              <a:rPr sz="2000" spc="-5" dirty="0" err="1">
                <a:latin typeface="Georgia"/>
                <a:cs typeface="Georgia"/>
              </a:rPr>
              <a:t>microscopio</a:t>
            </a:r>
            <a:r>
              <a:rPr sz="2000" spc="-5" dirty="0">
                <a:latin typeface="Georgia"/>
                <a:cs typeface="Georgia"/>
              </a:rPr>
              <a:t> electrónico  denominados corpúsculos </a:t>
            </a:r>
            <a:r>
              <a:rPr sz="2000" dirty="0">
                <a:latin typeface="Georgia"/>
                <a:cs typeface="Georgia"/>
              </a:rPr>
              <a:t>de</a:t>
            </a:r>
            <a:r>
              <a:rPr sz="2000" spc="-55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Odland.</a:t>
            </a:r>
            <a:endParaRPr sz="2000" dirty="0">
              <a:latin typeface="Georgia"/>
              <a:cs typeface="Georgia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E12B9E1C-79FE-4816-90E1-74C411B058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6950" y="579679"/>
            <a:ext cx="10515600" cy="63293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dirty="0">
                <a:solidFill>
                  <a:srgbClr val="04607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LAS </a:t>
            </a:r>
            <a:r>
              <a:rPr spc="-5" dirty="0">
                <a:solidFill>
                  <a:srgbClr val="04607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CAPAS DE </a:t>
            </a:r>
            <a:r>
              <a:rPr dirty="0">
                <a:solidFill>
                  <a:srgbClr val="04607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</a:t>
            </a:r>
            <a:r>
              <a:rPr spc="-50" dirty="0">
                <a:solidFill>
                  <a:srgbClr val="04607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pc="-5" dirty="0">
                <a:solidFill>
                  <a:srgbClr val="04607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EPIDERMIS</a:t>
            </a:r>
            <a:endParaRPr dirty="0">
              <a:latin typeface="Georgia"/>
              <a:cs typeface="Georgia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735EF19-5D11-4525-9B4D-386D6ADA0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381" y="2192044"/>
            <a:ext cx="4876800" cy="37052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3975421" y="1236025"/>
            <a:ext cx="51949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b="1" spc="-5" dirty="0">
                <a:solidFill>
                  <a:schemeClr val="accent4"/>
                </a:solidFill>
                <a:latin typeface="Georgia"/>
                <a:cs typeface="Georgia"/>
              </a:rPr>
              <a:t>ESTRATO GRANULAR </a:t>
            </a:r>
            <a:r>
              <a:rPr sz="2000" b="1" dirty="0">
                <a:solidFill>
                  <a:schemeClr val="accent4"/>
                </a:solidFill>
                <a:latin typeface="Georgia"/>
                <a:cs typeface="Georgia"/>
              </a:rPr>
              <a:t>O</a:t>
            </a:r>
            <a:r>
              <a:rPr sz="2000" b="1" spc="-55" dirty="0">
                <a:solidFill>
                  <a:schemeClr val="accent4"/>
                </a:solidFill>
                <a:latin typeface="Georgia"/>
                <a:cs typeface="Georgia"/>
              </a:rPr>
              <a:t> </a:t>
            </a:r>
            <a:r>
              <a:rPr sz="2000" b="1" spc="-5" dirty="0">
                <a:solidFill>
                  <a:schemeClr val="accent4"/>
                </a:solidFill>
                <a:latin typeface="Georgia"/>
                <a:cs typeface="Georgia"/>
              </a:rPr>
              <a:t>GRANULOSO:</a:t>
            </a:r>
            <a:endParaRPr sz="2000" dirty="0">
              <a:solidFill>
                <a:schemeClr val="accent4"/>
              </a:solidFill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77633" y="1985050"/>
            <a:ext cx="6103889" cy="3495828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241300" marR="6350" indent="-228600" algn="just">
              <a:lnSpc>
                <a:spcPct val="85200"/>
              </a:lnSpc>
              <a:spcBef>
                <a:spcPts val="459"/>
              </a:spcBef>
              <a:buChar char="•"/>
              <a:tabLst>
                <a:tab pos="241300" algn="l"/>
              </a:tabLst>
            </a:pPr>
            <a:r>
              <a:rPr sz="2000" spc="-5" dirty="0">
                <a:latin typeface="Georgia"/>
                <a:cs typeface="Georgia"/>
              </a:rPr>
              <a:t>Formado por entre </a:t>
            </a:r>
            <a:r>
              <a:rPr sz="2000" dirty="0">
                <a:latin typeface="Georgia"/>
                <a:cs typeface="Georgia"/>
              </a:rPr>
              <a:t>2 y 5 </a:t>
            </a:r>
            <a:r>
              <a:rPr sz="2000" spc="-5" dirty="0">
                <a:latin typeface="Georgia"/>
                <a:cs typeface="Georgia"/>
              </a:rPr>
              <a:t>capas </a:t>
            </a:r>
            <a:r>
              <a:rPr sz="2000" dirty="0">
                <a:latin typeface="Georgia"/>
                <a:cs typeface="Georgia"/>
              </a:rPr>
              <a:t>de </a:t>
            </a:r>
            <a:r>
              <a:rPr sz="2000" spc="-5" dirty="0">
                <a:latin typeface="Georgia"/>
                <a:cs typeface="Georgia"/>
              </a:rPr>
              <a:t>células </a:t>
            </a:r>
            <a:r>
              <a:rPr sz="2000" dirty="0">
                <a:latin typeface="Georgia"/>
                <a:cs typeface="Georgia"/>
              </a:rPr>
              <a:t>de </a:t>
            </a:r>
            <a:r>
              <a:rPr sz="2000" spc="-5" dirty="0">
                <a:latin typeface="Georgia"/>
                <a:cs typeface="Georgia"/>
              </a:rPr>
              <a:t>aspecto aplanado, </a:t>
            </a:r>
            <a:r>
              <a:rPr sz="2000" spc="-10" dirty="0">
                <a:latin typeface="Georgia"/>
                <a:cs typeface="Georgia"/>
              </a:rPr>
              <a:t>cuyo  </a:t>
            </a:r>
            <a:r>
              <a:rPr sz="2000" spc="-5" dirty="0">
                <a:latin typeface="Georgia"/>
                <a:cs typeface="Georgia"/>
              </a:rPr>
              <a:t>rasgo más significativo es </a:t>
            </a:r>
            <a:r>
              <a:rPr sz="2000" dirty="0">
                <a:latin typeface="Georgia"/>
                <a:cs typeface="Georgia"/>
              </a:rPr>
              <a:t>la acumulación en </a:t>
            </a:r>
            <a:r>
              <a:rPr sz="2000" spc="-5" dirty="0">
                <a:latin typeface="Georgia"/>
                <a:cs typeface="Georgia"/>
              </a:rPr>
              <a:t>el citoplasma </a:t>
            </a:r>
            <a:r>
              <a:rPr sz="2000" spc="-15" dirty="0">
                <a:latin typeface="Georgia"/>
                <a:cs typeface="Georgia"/>
              </a:rPr>
              <a:t>de  </a:t>
            </a:r>
            <a:r>
              <a:rPr sz="2000" spc="-5" dirty="0">
                <a:latin typeface="Georgia"/>
                <a:cs typeface="Georgia"/>
              </a:rPr>
              <a:t>gránulos gruesos </a:t>
            </a:r>
            <a:r>
              <a:rPr sz="2000" dirty="0">
                <a:latin typeface="Georgia"/>
                <a:cs typeface="Georgia"/>
              </a:rPr>
              <a:t>y de </a:t>
            </a:r>
            <a:r>
              <a:rPr sz="2000" spc="-5" dirty="0">
                <a:latin typeface="Georgia"/>
                <a:cs typeface="Georgia"/>
              </a:rPr>
              <a:t>forma</a:t>
            </a:r>
            <a:r>
              <a:rPr sz="2000" spc="-35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irregular.</a:t>
            </a:r>
            <a:endParaRPr sz="2000">
              <a:latin typeface="Georgia"/>
              <a:cs typeface="Georgia"/>
            </a:endParaRPr>
          </a:p>
          <a:p>
            <a:pPr>
              <a:lnSpc>
                <a:spcPct val="100000"/>
              </a:lnSpc>
              <a:buFont typeface="Georgia"/>
              <a:buChar char="•"/>
            </a:pPr>
            <a:endParaRPr sz="2600">
              <a:latin typeface="Georgia"/>
              <a:cs typeface="Georgia"/>
            </a:endParaRPr>
          </a:p>
          <a:p>
            <a:pPr marL="241300" marR="5080" indent="-228600" algn="just">
              <a:lnSpc>
                <a:spcPct val="85300"/>
              </a:lnSpc>
              <a:buChar char="•"/>
              <a:tabLst>
                <a:tab pos="241300" algn="l"/>
              </a:tabLst>
            </a:pPr>
            <a:r>
              <a:rPr sz="2000" dirty="0">
                <a:latin typeface="Georgia"/>
                <a:cs typeface="Georgia"/>
              </a:rPr>
              <a:t>Las </a:t>
            </a:r>
            <a:r>
              <a:rPr sz="2000" spc="-5" dirty="0">
                <a:latin typeface="Georgia"/>
                <a:cs typeface="Georgia"/>
              </a:rPr>
              <a:t>células comienzan </a:t>
            </a:r>
            <a:r>
              <a:rPr sz="2000" dirty="0">
                <a:latin typeface="Georgia"/>
                <a:cs typeface="Georgia"/>
              </a:rPr>
              <a:t>a </a:t>
            </a:r>
            <a:r>
              <a:rPr sz="2000" spc="-5" dirty="0">
                <a:latin typeface="Georgia"/>
                <a:cs typeface="Georgia"/>
              </a:rPr>
              <a:t>presentar abundante queratina </a:t>
            </a:r>
            <a:r>
              <a:rPr sz="2000" dirty="0">
                <a:latin typeface="Georgia"/>
                <a:cs typeface="Georgia"/>
              </a:rPr>
              <a:t>en </a:t>
            </a:r>
            <a:r>
              <a:rPr sz="2000" spc="-15" dirty="0">
                <a:latin typeface="Georgia"/>
                <a:cs typeface="Georgia"/>
              </a:rPr>
              <a:t>su  </a:t>
            </a:r>
            <a:r>
              <a:rPr sz="2000" spc="-5" dirty="0">
                <a:latin typeface="Georgia"/>
                <a:cs typeface="Georgia"/>
              </a:rPr>
              <a:t>citoplasma </a:t>
            </a:r>
            <a:r>
              <a:rPr sz="2000" dirty="0">
                <a:latin typeface="Georgia"/>
                <a:cs typeface="Georgia"/>
              </a:rPr>
              <a:t>y </a:t>
            </a:r>
            <a:r>
              <a:rPr sz="2000" spc="-5" dirty="0">
                <a:latin typeface="Georgia"/>
                <a:cs typeface="Georgia"/>
              </a:rPr>
              <a:t>sus componentes celulares, sobre todo mitocondrias </a:t>
            </a:r>
            <a:r>
              <a:rPr sz="2000" dirty="0">
                <a:latin typeface="Georgia"/>
                <a:cs typeface="Georgia"/>
              </a:rPr>
              <a:t>y  retículo, </a:t>
            </a:r>
            <a:r>
              <a:rPr sz="2000" spc="-5" dirty="0">
                <a:latin typeface="Georgia"/>
                <a:cs typeface="Georgia"/>
              </a:rPr>
              <a:t>comienza </a:t>
            </a:r>
            <a:r>
              <a:rPr sz="2000" dirty="0">
                <a:latin typeface="Georgia"/>
                <a:cs typeface="Georgia"/>
              </a:rPr>
              <a:t>a</a:t>
            </a:r>
            <a:r>
              <a:rPr sz="2000" spc="-60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desaparecer.</a:t>
            </a:r>
            <a:endParaRPr sz="2000">
              <a:latin typeface="Georgia"/>
              <a:cs typeface="Georgia"/>
            </a:endParaRPr>
          </a:p>
          <a:p>
            <a:pPr>
              <a:spcBef>
                <a:spcPts val="55"/>
              </a:spcBef>
              <a:buFont typeface="Georgia"/>
              <a:buChar char="•"/>
            </a:pPr>
            <a:endParaRPr sz="2550">
              <a:latin typeface="Georgia"/>
              <a:cs typeface="Georgia"/>
            </a:endParaRPr>
          </a:p>
          <a:p>
            <a:pPr marL="241300" marR="6350" indent="-228600" algn="just">
              <a:lnSpc>
                <a:spcPts val="2050"/>
              </a:lnSpc>
              <a:buFont typeface="Georgia"/>
              <a:buChar char="•"/>
              <a:tabLst>
                <a:tab pos="302260" algn="l"/>
              </a:tabLst>
            </a:pPr>
            <a:r>
              <a:rPr dirty="0"/>
              <a:t>	</a:t>
            </a:r>
            <a:r>
              <a:rPr sz="2000" spc="-5" dirty="0">
                <a:latin typeface="Georgia"/>
                <a:cs typeface="Georgia"/>
              </a:rPr>
              <a:t>Finalmente, </a:t>
            </a:r>
            <a:r>
              <a:rPr sz="2000" dirty="0">
                <a:latin typeface="Georgia"/>
                <a:cs typeface="Georgia"/>
              </a:rPr>
              <a:t>acabará </a:t>
            </a:r>
            <a:r>
              <a:rPr sz="2000" spc="-5" dirty="0">
                <a:latin typeface="Georgia"/>
                <a:cs typeface="Georgia"/>
              </a:rPr>
              <a:t>deteriorándose </a:t>
            </a:r>
            <a:r>
              <a:rPr sz="2000" dirty="0">
                <a:latin typeface="Georgia"/>
                <a:cs typeface="Georgia"/>
              </a:rPr>
              <a:t>y </a:t>
            </a:r>
            <a:r>
              <a:rPr sz="2000" spc="-5" dirty="0">
                <a:latin typeface="Georgia"/>
                <a:cs typeface="Georgia"/>
              </a:rPr>
              <a:t>despareciendo también </a:t>
            </a:r>
            <a:r>
              <a:rPr sz="2000" dirty="0">
                <a:latin typeface="Georgia"/>
                <a:cs typeface="Georgia"/>
              </a:rPr>
              <a:t>el  núcleo.</a:t>
            </a:r>
            <a:endParaRPr sz="2000">
              <a:latin typeface="Georgia"/>
              <a:cs typeface="Georgia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B432C7F4-2EE6-4E57-8495-2CEA8EC6AC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96210" y="184905"/>
            <a:ext cx="9485312" cy="63293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b="1" dirty="0">
                <a:solidFill>
                  <a:srgbClr val="04607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LAS </a:t>
            </a:r>
            <a:r>
              <a:rPr b="1" spc="-5" dirty="0">
                <a:solidFill>
                  <a:srgbClr val="04607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CAPAS DE </a:t>
            </a:r>
            <a:r>
              <a:rPr b="1" dirty="0">
                <a:solidFill>
                  <a:srgbClr val="04607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</a:t>
            </a:r>
            <a:r>
              <a:rPr b="1" spc="-50" dirty="0">
                <a:solidFill>
                  <a:srgbClr val="04607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b="1" spc="-5" dirty="0">
                <a:solidFill>
                  <a:srgbClr val="04607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EPIDERMIS</a:t>
            </a:r>
            <a:endParaRPr dirty="0">
              <a:latin typeface="Georgia"/>
              <a:cs typeface="Georgia"/>
            </a:endParaRPr>
          </a:p>
        </p:txBody>
      </p:sp>
      <p:pic>
        <p:nvPicPr>
          <p:cNvPr id="14338" name="Picture 2" descr="Estructura de la epidermis y división por estratos. | Download Scientific  Diagram">
            <a:extLst>
              <a:ext uri="{FF2B5EF4-FFF2-40B4-BE49-F238E27FC236}">
                <a16:creationId xmlns:a16="http://schemas.microsoft.com/office/drawing/2014/main" id="{F7860007-03E5-49B1-971D-844E03531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57" y="1566860"/>
            <a:ext cx="4466376" cy="438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696210" y="1846303"/>
            <a:ext cx="25819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b="1" spc="-5" dirty="0">
                <a:solidFill>
                  <a:srgbClr val="C00000"/>
                </a:solidFill>
                <a:latin typeface="Georgia"/>
                <a:cs typeface="Georgia"/>
              </a:rPr>
              <a:t>ESTRATO</a:t>
            </a:r>
            <a:r>
              <a:rPr sz="2000" b="1" spc="-75" dirty="0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Georgia"/>
                <a:cs typeface="Georgia"/>
              </a:rPr>
              <a:t>LÚCIDO:</a:t>
            </a:r>
            <a:endParaRPr sz="2000" dirty="0">
              <a:solidFill>
                <a:srgbClr val="C00000"/>
              </a:solidFill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70958" y="2551003"/>
            <a:ext cx="4825042" cy="2821925"/>
          </a:xfrm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241300" marR="5715" indent="-228600" algn="just">
              <a:lnSpc>
                <a:spcPts val="2050"/>
              </a:lnSpc>
              <a:spcBef>
                <a:spcPts val="464"/>
              </a:spcBef>
              <a:buChar char="•"/>
              <a:tabLst>
                <a:tab pos="241300" algn="l"/>
              </a:tabLst>
            </a:pP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Georgia"/>
                <a:cs typeface="Georgia"/>
              </a:rPr>
              <a:t>Aparece </a:t>
            </a:r>
            <a:r>
              <a:rPr sz="2000" spc="-5" dirty="0">
                <a:solidFill>
                  <a:schemeClr val="accent1">
                    <a:lumMod val="50000"/>
                  </a:schemeClr>
                </a:solidFill>
                <a:latin typeface="Georgia"/>
                <a:cs typeface="Georgia"/>
              </a:rPr>
              <a:t>solo </a:t>
            </a: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Georgia"/>
                <a:cs typeface="Georgia"/>
              </a:rPr>
              <a:t>en </a:t>
            </a:r>
            <a:r>
              <a:rPr sz="2000" spc="-5" dirty="0">
                <a:solidFill>
                  <a:schemeClr val="accent1">
                    <a:lumMod val="50000"/>
                  </a:schemeClr>
                </a:solidFill>
                <a:latin typeface="Georgia"/>
                <a:cs typeface="Georgia"/>
              </a:rPr>
              <a:t>zonas </a:t>
            </a:r>
            <a:r>
              <a:rPr sz="2000" spc="-10" dirty="0">
                <a:solidFill>
                  <a:schemeClr val="accent1">
                    <a:lumMod val="50000"/>
                  </a:schemeClr>
                </a:solidFill>
                <a:latin typeface="Georgia"/>
                <a:cs typeface="Georgia"/>
              </a:rPr>
              <a:t>de </a:t>
            </a:r>
            <a:r>
              <a:rPr sz="2000" spc="-5" dirty="0">
                <a:solidFill>
                  <a:schemeClr val="accent1">
                    <a:lumMod val="50000"/>
                  </a:schemeClr>
                </a:solidFill>
                <a:latin typeface="Georgia"/>
                <a:cs typeface="Georgia"/>
              </a:rPr>
              <a:t>epidermis </a:t>
            </a: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Georgia"/>
                <a:cs typeface="Georgia"/>
              </a:rPr>
              <a:t>muy </a:t>
            </a:r>
            <a:r>
              <a:rPr sz="2000" spc="-5" dirty="0">
                <a:solidFill>
                  <a:schemeClr val="accent1">
                    <a:lumMod val="50000"/>
                  </a:schemeClr>
                </a:solidFill>
                <a:latin typeface="Georgia"/>
                <a:cs typeface="Georgia"/>
              </a:rPr>
              <a:t>gruesa, como palmas </a:t>
            </a: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Georgia"/>
                <a:cs typeface="Georgia"/>
              </a:rPr>
              <a:t>y  </a:t>
            </a:r>
            <a:r>
              <a:rPr sz="2000" spc="-5" dirty="0">
                <a:solidFill>
                  <a:schemeClr val="accent1">
                    <a:lumMod val="50000"/>
                  </a:schemeClr>
                </a:solidFill>
                <a:latin typeface="Georgia"/>
                <a:cs typeface="Georgia"/>
              </a:rPr>
              <a:t>plantas.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Georgia"/>
              <a:cs typeface="Georgia"/>
            </a:endParaRPr>
          </a:p>
          <a:p>
            <a:pPr>
              <a:spcBef>
                <a:spcPts val="35"/>
              </a:spcBef>
              <a:buFont typeface="Georgia"/>
              <a:buChar char="•"/>
            </a:pPr>
            <a:endParaRPr sz="2550" dirty="0">
              <a:solidFill>
                <a:schemeClr val="accent1">
                  <a:lumMod val="50000"/>
                </a:schemeClr>
              </a:solidFill>
              <a:latin typeface="Georgia"/>
              <a:cs typeface="Georgia"/>
            </a:endParaRPr>
          </a:p>
          <a:p>
            <a:pPr marL="241300" marR="5080" indent="-228600" algn="just">
              <a:lnSpc>
                <a:spcPct val="85400"/>
              </a:lnSpc>
              <a:buChar char="•"/>
              <a:tabLst>
                <a:tab pos="241300" algn="l"/>
              </a:tabLst>
            </a:pPr>
            <a:r>
              <a:rPr sz="2000" spc="-5" dirty="0">
                <a:solidFill>
                  <a:schemeClr val="accent1">
                    <a:lumMod val="50000"/>
                  </a:schemeClr>
                </a:solidFill>
                <a:latin typeface="Georgia"/>
                <a:cs typeface="Georgia"/>
              </a:rPr>
              <a:t>Constituido por unas pocas capas </a:t>
            </a: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Georgia"/>
                <a:cs typeface="Georgia"/>
              </a:rPr>
              <a:t>de </a:t>
            </a:r>
            <a:r>
              <a:rPr sz="2000" spc="-5" dirty="0">
                <a:solidFill>
                  <a:schemeClr val="accent1">
                    <a:lumMod val="50000"/>
                  </a:schemeClr>
                </a:solidFill>
                <a:latin typeface="Georgia"/>
                <a:cs typeface="Georgia"/>
              </a:rPr>
              <a:t>células, </a:t>
            </a: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Georgia"/>
                <a:cs typeface="Georgia"/>
              </a:rPr>
              <a:t>muy </a:t>
            </a:r>
            <a:r>
              <a:rPr sz="2000" spc="-5" dirty="0">
                <a:solidFill>
                  <a:schemeClr val="accent1">
                    <a:lumMod val="50000"/>
                  </a:schemeClr>
                </a:solidFill>
                <a:latin typeface="Georgia"/>
                <a:cs typeface="Georgia"/>
              </a:rPr>
              <a:t>aplanadas </a:t>
            </a: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Georgia"/>
                <a:cs typeface="Georgia"/>
              </a:rPr>
              <a:t>y de  </a:t>
            </a:r>
            <a:r>
              <a:rPr sz="2000" spc="-5" dirty="0">
                <a:solidFill>
                  <a:schemeClr val="accent1">
                    <a:lumMod val="50000"/>
                  </a:schemeClr>
                </a:solidFill>
                <a:latin typeface="Georgia"/>
                <a:cs typeface="Georgia"/>
              </a:rPr>
              <a:t>coloración blanquecina, </a:t>
            </a: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Georgia"/>
                <a:cs typeface="Georgia"/>
              </a:rPr>
              <a:t>muy </a:t>
            </a:r>
            <a:r>
              <a:rPr sz="2000" spc="-5" dirty="0">
                <a:solidFill>
                  <a:schemeClr val="accent1">
                    <a:lumMod val="50000"/>
                  </a:schemeClr>
                </a:solidFill>
                <a:latin typeface="Georgia"/>
                <a:cs typeface="Georgia"/>
              </a:rPr>
              <a:t>apretadas entre si, carentes ya </a:t>
            </a: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Georgia"/>
                <a:cs typeface="Georgia"/>
              </a:rPr>
              <a:t>de  núcleo y la </a:t>
            </a:r>
            <a:r>
              <a:rPr sz="2000" spc="-5" dirty="0">
                <a:solidFill>
                  <a:schemeClr val="accent1">
                    <a:lumMod val="50000"/>
                  </a:schemeClr>
                </a:solidFill>
                <a:latin typeface="Georgia"/>
                <a:cs typeface="Georgia"/>
              </a:rPr>
              <a:t>mayor parte </a:t>
            </a: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Georgia"/>
                <a:cs typeface="Georgia"/>
              </a:rPr>
              <a:t>de </a:t>
            </a:r>
            <a:r>
              <a:rPr sz="2000" spc="-5" dirty="0">
                <a:solidFill>
                  <a:schemeClr val="accent1">
                    <a:lumMod val="50000"/>
                  </a:schemeClr>
                </a:solidFill>
                <a:latin typeface="Georgia"/>
                <a:cs typeface="Georgia"/>
              </a:rPr>
              <a:t>los orgánulos </a:t>
            </a: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Georgia"/>
                <a:cs typeface="Georgia"/>
              </a:rPr>
              <a:t>(y </a:t>
            </a:r>
            <a:r>
              <a:rPr sz="2000" spc="-5" dirty="0">
                <a:solidFill>
                  <a:schemeClr val="accent1">
                    <a:lumMod val="50000"/>
                  </a:schemeClr>
                </a:solidFill>
                <a:latin typeface="Georgia"/>
                <a:cs typeface="Georgia"/>
              </a:rPr>
              <a:t>por </a:t>
            </a: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Georgia"/>
                <a:cs typeface="Georgia"/>
              </a:rPr>
              <a:t>lo </a:t>
            </a:r>
            <a:r>
              <a:rPr sz="2000" spc="-5" dirty="0">
                <a:solidFill>
                  <a:schemeClr val="accent1">
                    <a:lumMod val="50000"/>
                  </a:schemeClr>
                </a:solidFill>
                <a:latin typeface="Georgia"/>
                <a:cs typeface="Georgia"/>
              </a:rPr>
              <a:t>tanto, muertas).  Están, eso si, cargadas </a:t>
            </a:r>
            <a:r>
              <a:rPr sz="2000" dirty="0">
                <a:solidFill>
                  <a:schemeClr val="accent1">
                    <a:lumMod val="50000"/>
                  </a:schemeClr>
                </a:solidFill>
                <a:latin typeface="Georgia"/>
                <a:cs typeface="Georgia"/>
              </a:rPr>
              <a:t>de</a:t>
            </a:r>
            <a:r>
              <a:rPr sz="2000" spc="-25" dirty="0">
                <a:solidFill>
                  <a:schemeClr val="accent1">
                    <a:lumMod val="50000"/>
                  </a:schemeClr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chemeClr val="accent1">
                    <a:lumMod val="50000"/>
                  </a:schemeClr>
                </a:solidFill>
                <a:latin typeface="Georgia"/>
                <a:cs typeface="Georgia"/>
              </a:rPr>
              <a:t>queratina.</a:t>
            </a:r>
            <a:endParaRPr sz="2000" dirty="0">
              <a:solidFill>
                <a:schemeClr val="accent1">
                  <a:lumMod val="50000"/>
                </a:schemeClr>
              </a:solidFill>
              <a:latin typeface="Georgia"/>
              <a:cs typeface="Georgia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D438DDCD-E543-4AEB-A240-525E99AE3A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96210" y="184905"/>
            <a:ext cx="9485312" cy="63293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b="1" dirty="0">
                <a:solidFill>
                  <a:srgbClr val="04607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LAS </a:t>
            </a:r>
            <a:r>
              <a:rPr b="1" spc="-5" dirty="0">
                <a:solidFill>
                  <a:srgbClr val="04607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CAPAS DE </a:t>
            </a:r>
            <a:r>
              <a:rPr b="1" dirty="0">
                <a:solidFill>
                  <a:srgbClr val="04607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</a:t>
            </a:r>
            <a:r>
              <a:rPr b="1" spc="-50" dirty="0">
                <a:solidFill>
                  <a:srgbClr val="04607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b="1" spc="-5" dirty="0">
                <a:solidFill>
                  <a:srgbClr val="04607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EPIDERMIS</a:t>
            </a:r>
            <a:endParaRPr dirty="0">
              <a:latin typeface="Georgia"/>
              <a:cs typeface="Georgia"/>
            </a:endParaRPr>
          </a:p>
        </p:txBody>
      </p:sp>
      <p:pic>
        <p:nvPicPr>
          <p:cNvPr id="10" name="Picture 2" descr="Estructura de la epidermis y división por estratos. | Download Scientific  Diagram">
            <a:extLst>
              <a:ext uri="{FF2B5EF4-FFF2-40B4-BE49-F238E27FC236}">
                <a16:creationId xmlns:a16="http://schemas.microsoft.com/office/drawing/2014/main" id="{B6E087DA-A27D-4303-87C2-387598D9F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480" y="1392307"/>
            <a:ext cx="4825042" cy="438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5607067" y="1167397"/>
            <a:ext cx="557445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3200" b="1" spc="-5" dirty="0">
                <a:solidFill>
                  <a:srgbClr val="00B050"/>
                </a:solidFill>
                <a:latin typeface="Georgia"/>
                <a:cs typeface="Georgia"/>
              </a:rPr>
              <a:t>ESTRATO</a:t>
            </a:r>
            <a:r>
              <a:rPr sz="3200" b="1" spc="-85" dirty="0">
                <a:solidFill>
                  <a:srgbClr val="00B050"/>
                </a:solidFill>
                <a:latin typeface="Georgia"/>
                <a:cs typeface="Georgia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Georgia"/>
                <a:cs typeface="Georgia"/>
              </a:rPr>
              <a:t>CÓRNEO</a:t>
            </a:r>
            <a:endParaRPr sz="3200" dirty="0">
              <a:solidFill>
                <a:srgbClr val="00B050"/>
              </a:solidFill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07066" y="2022226"/>
            <a:ext cx="5574453" cy="3991734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84785" marR="6350" indent="-172720" algn="just">
              <a:lnSpc>
                <a:spcPct val="85300"/>
              </a:lnSpc>
              <a:spcBef>
                <a:spcPts val="415"/>
              </a:spcBef>
              <a:buChar char="•"/>
              <a:tabLst>
                <a:tab pos="185420" algn="l"/>
              </a:tabLst>
            </a:pPr>
            <a:r>
              <a:rPr dirty="0">
                <a:solidFill>
                  <a:srgbClr val="00B050"/>
                </a:solidFill>
                <a:latin typeface="Georgia"/>
                <a:cs typeface="Georgia"/>
              </a:rPr>
              <a:t>Las </a:t>
            </a:r>
            <a:r>
              <a:rPr spc="-5" dirty="0">
                <a:solidFill>
                  <a:srgbClr val="00B050"/>
                </a:solidFill>
                <a:latin typeface="Georgia"/>
                <a:cs typeface="Georgia"/>
              </a:rPr>
              <a:t>células poseen pocos desmosomas en las partes inferiores del estrato  córneo </a:t>
            </a:r>
            <a:r>
              <a:rPr dirty="0">
                <a:solidFill>
                  <a:srgbClr val="00B050"/>
                </a:solidFill>
                <a:latin typeface="Georgia"/>
                <a:cs typeface="Georgia"/>
              </a:rPr>
              <a:t>y </a:t>
            </a:r>
            <a:r>
              <a:rPr spc="-5" dirty="0">
                <a:solidFill>
                  <a:srgbClr val="00B050"/>
                </a:solidFill>
                <a:latin typeface="Georgia"/>
                <a:cs typeface="Georgia"/>
              </a:rPr>
              <a:t>estos serán </a:t>
            </a:r>
            <a:r>
              <a:rPr dirty="0">
                <a:solidFill>
                  <a:srgbClr val="00B050"/>
                </a:solidFill>
                <a:latin typeface="Georgia"/>
                <a:cs typeface="Georgia"/>
              </a:rPr>
              <a:t>tanto más </a:t>
            </a:r>
            <a:r>
              <a:rPr spc="-5" dirty="0">
                <a:solidFill>
                  <a:srgbClr val="00B050"/>
                </a:solidFill>
                <a:latin typeface="Georgia"/>
                <a:cs typeface="Georgia"/>
              </a:rPr>
              <a:t>escasos cuanto </a:t>
            </a:r>
            <a:r>
              <a:rPr dirty="0">
                <a:solidFill>
                  <a:srgbClr val="00B050"/>
                </a:solidFill>
                <a:latin typeface="Georgia"/>
                <a:cs typeface="Georgia"/>
              </a:rPr>
              <a:t>más </a:t>
            </a:r>
            <a:r>
              <a:rPr spc="-5" dirty="0">
                <a:solidFill>
                  <a:srgbClr val="00B050"/>
                </a:solidFill>
                <a:latin typeface="Georgia"/>
                <a:cs typeface="Georgia"/>
              </a:rPr>
              <a:t>ascendamos por </a:t>
            </a:r>
            <a:r>
              <a:rPr spc="5" dirty="0">
                <a:solidFill>
                  <a:srgbClr val="00B050"/>
                </a:solidFill>
                <a:latin typeface="Georgia"/>
                <a:cs typeface="Georgia"/>
              </a:rPr>
              <a:t>el  </a:t>
            </a:r>
            <a:r>
              <a:rPr dirty="0">
                <a:solidFill>
                  <a:srgbClr val="00B050"/>
                </a:solidFill>
                <a:latin typeface="Georgia"/>
                <a:cs typeface="Georgia"/>
              </a:rPr>
              <a:t>mismo.</a:t>
            </a:r>
          </a:p>
          <a:p>
            <a:pPr>
              <a:lnSpc>
                <a:spcPct val="100000"/>
              </a:lnSpc>
              <a:buChar char="•"/>
            </a:pPr>
            <a:endParaRPr sz="2350" dirty="0">
              <a:solidFill>
                <a:srgbClr val="00B050"/>
              </a:solidFill>
              <a:latin typeface="Georgia"/>
              <a:cs typeface="Georgia"/>
            </a:endParaRPr>
          </a:p>
          <a:p>
            <a:pPr marL="184785" marR="5080" indent="-172720" algn="just">
              <a:lnSpc>
                <a:spcPts val="1839"/>
              </a:lnSpc>
              <a:buChar char="•"/>
              <a:tabLst>
                <a:tab pos="185420" algn="l"/>
              </a:tabLst>
            </a:pPr>
            <a:r>
              <a:rPr dirty="0">
                <a:solidFill>
                  <a:srgbClr val="00B050"/>
                </a:solidFill>
                <a:latin typeface="Georgia"/>
                <a:cs typeface="Georgia"/>
              </a:rPr>
              <a:t>Las </a:t>
            </a:r>
            <a:r>
              <a:rPr spc="-5" dirty="0">
                <a:solidFill>
                  <a:srgbClr val="00B050"/>
                </a:solidFill>
                <a:latin typeface="Georgia"/>
                <a:cs typeface="Georgia"/>
              </a:rPr>
              <a:t>células carecen de </a:t>
            </a:r>
            <a:r>
              <a:rPr dirty="0">
                <a:solidFill>
                  <a:srgbClr val="00B050"/>
                </a:solidFill>
                <a:latin typeface="Georgia"/>
                <a:cs typeface="Georgia"/>
              </a:rPr>
              <a:t>núcleo y </a:t>
            </a:r>
            <a:r>
              <a:rPr spc="-5" dirty="0">
                <a:solidFill>
                  <a:srgbClr val="00B050"/>
                </a:solidFill>
                <a:latin typeface="Georgia"/>
                <a:cs typeface="Georgia"/>
              </a:rPr>
              <a:t>solo presentan restos </a:t>
            </a:r>
            <a:r>
              <a:rPr spc="-10" dirty="0">
                <a:solidFill>
                  <a:srgbClr val="00B050"/>
                </a:solidFill>
                <a:latin typeface="Georgia"/>
                <a:cs typeface="Georgia"/>
              </a:rPr>
              <a:t>de </a:t>
            </a:r>
            <a:r>
              <a:rPr spc="-5" dirty="0">
                <a:solidFill>
                  <a:srgbClr val="00B050"/>
                </a:solidFill>
                <a:latin typeface="Georgia"/>
                <a:cs typeface="Georgia"/>
              </a:rPr>
              <a:t>orgánulos </a:t>
            </a:r>
            <a:r>
              <a:rPr dirty="0">
                <a:solidFill>
                  <a:srgbClr val="00B050"/>
                </a:solidFill>
                <a:latin typeface="Georgia"/>
                <a:cs typeface="Georgia"/>
              </a:rPr>
              <a:t>en </a:t>
            </a:r>
            <a:r>
              <a:rPr spc="5" dirty="0">
                <a:solidFill>
                  <a:srgbClr val="00B050"/>
                </a:solidFill>
                <a:latin typeface="Georgia"/>
                <a:cs typeface="Georgia"/>
              </a:rPr>
              <a:t>el  </a:t>
            </a:r>
            <a:r>
              <a:rPr spc="-5" dirty="0">
                <a:solidFill>
                  <a:srgbClr val="00B050"/>
                </a:solidFill>
                <a:latin typeface="Georgia"/>
                <a:cs typeface="Georgia"/>
              </a:rPr>
              <a:t>citoplasma; todo </a:t>
            </a:r>
            <a:r>
              <a:rPr dirty="0">
                <a:solidFill>
                  <a:srgbClr val="00B050"/>
                </a:solidFill>
                <a:latin typeface="Georgia"/>
                <a:cs typeface="Georgia"/>
              </a:rPr>
              <a:t>él </a:t>
            </a:r>
            <a:r>
              <a:rPr spc="-5" dirty="0">
                <a:solidFill>
                  <a:srgbClr val="00B050"/>
                </a:solidFill>
                <a:latin typeface="Georgia"/>
                <a:cs typeface="Georgia"/>
              </a:rPr>
              <a:t>está cubierto por filamentos de</a:t>
            </a:r>
            <a:r>
              <a:rPr spc="-35" dirty="0">
                <a:solidFill>
                  <a:srgbClr val="00B050"/>
                </a:solidFill>
                <a:latin typeface="Georgia"/>
                <a:cs typeface="Georgia"/>
              </a:rPr>
              <a:t> </a:t>
            </a:r>
            <a:r>
              <a:rPr dirty="0">
                <a:solidFill>
                  <a:srgbClr val="00B050"/>
                </a:solidFill>
                <a:latin typeface="Georgia"/>
                <a:cs typeface="Georgia"/>
              </a:rPr>
              <a:t>queratina.</a:t>
            </a:r>
          </a:p>
          <a:p>
            <a:pPr>
              <a:spcBef>
                <a:spcPts val="35"/>
              </a:spcBef>
              <a:buChar char="•"/>
            </a:pPr>
            <a:endParaRPr sz="2300" dirty="0">
              <a:solidFill>
                <a:srgbClr val="00B050"/>
              </a:solidFill>
              <a:latin typeface="Georgia"/>
              <a:cs typeface="Georgia"/>
            </a:endParaRPr>
          </a:p>
          <a:p>
            <a:pPr marL="184785" marR="5715" indent="-172720" algn="just">
              <a:lnSpc>
                <a:spcPct val="85300"/>
              </a:lnSpc>
              <a:buChar char="•"/>
              <a:tabLst>
                <a:tab pos="185420" algn="l"/>
              </a:tabLst>
            </a:pPr>
            <a:r>
              <a:rPr dirty="0">
                <a:solidFill>
                  <a:srgbClr val="00B050"/>
                </a:solidFill>
                <a:latin typeface="Georgia"/>
                <a:cs typeface="Georgia"/>
              </a:rPr>
              <a:t>La </a:t>
            </a:r>
            <a:r>
              <a:rPr spc="-5" dirty="0">
                <a:solidFill>
                  <a:srgbClr val="00B050"/>
                </a:solidFill>
                <a:latin typeface="Georgia"/>
                <a:cs typeface="Georgia"/>
              </a:rPr>
              <a:t>membrana celular </a:t>
            </a:r>
            <a:r>
              <a:rPr dirty="0">
                <a:solidFill>
                  <a:srgbClr val="00B050"/>
                </a:solidFill>
                <a:latin typeface="Georgia"/>
                <a:cs typeface="Georgia"/>
              </a:rPr>
              <a:t>se </a:t>
            </a:r>
            <a:r>
              <a:rPr spc="-5" dirty="0">
                <a:solidFill>
                  <a:srgbClr val="00B050"/>
                </a:solidFill>
                <a:latin typeface="Georgia"/>
                <a:cs typeface="Georgia"/>
              </a:rPr>
              <a:t>encuentra engrosada </a:t>
            </a:r>
            <a:r>
              <a:rPr dirty="0">
                <a:solidFill>
                  <a:srgbClr val="00B050"/>
                </a:solidFill>
                <a:latin typeface="Georgia"/>
                <a:cs typeface="Georgia"/>
              </a:rPr>
              <a:t>y </a:t>
            </a:r>
            <a:r>
              <a:rPr spc="-5" dirty="0">
                <a:solidFill>
                  <a:srgbClr val="00B050"/>
                </a:solidFill>
                <a:latin typeface="Georgia"/>
                <a:cs typeface="Georgia"/>
              </a:rPr>
              <a:t>cubierta en </a:t>
            </a:r>
            <a:r>
              <a:rPr dirty="0">
                <a:solidFill>
                  <a:srgbClr val="00B050"/>
                </a:solidFill>
                <a:latin typeface="Georgia"/>
                <a:cs typeface="Georgia"/>
              </a:rPr>
              <a:t>su </a:t>
            </a:r>
            <a:r>
              <a:rPr spc="-5" dirty="0">
                <a:solidFill>
                  <a:srgbClr val="00B050"/>
                </a:solidFill>
                <a:latin typeface="Georgia"/>
                <a:cs typeface="Georgia"/>
              </a:rPr>
              <a:t>cara interna  por glucolípidos. </a:t>
            </a:r>
            <a:r>
              <a:rPr dirty="0">
                <a:solidFill>
                  <a:srgbClr val="00B050"/>
                </a:solidFill>
                <a:latin typeface="Georgia"/>
                <a:cs typeface="Georgia"/>
              </a:rPr>
              <a:t>El espacio </a:t>
            </a:r>
            <a:r>
              <a:rPr spc="-5" dirty="0">
                <a:solidFill>
                  <a:srgbClr val="00B050"/>
                </a:solidFill>
                <a:latin typeface="Georgia"/>
                <a:cs typeface="Georgia"/>
              </a:rPr>
              <a:t>intercelular </a:t>
            </a:r>
            <a:r>
              <a:rPr dirty="0">
                <a:solidFill>
                  <a:srgbClr val="00B050"/>
                </a:solidFill>
                <a:latin typeface="Georgia"/>
                <a:cs typeface="Georgia"/>
              </a:rPr>
              <a:t>es </a:t>
            </a:r>
            <a:r>
              <a:rPr spc="-5" dirty="0">
                <a:solidFill>
                  <a:srgbClr val="00B050"/>
                </a:solidFill>
                <a:latin typeface="Georgia"/>
                <a:cs typeface="Georgia"/>
              </a:rPr>
              <a:t>rico </a:t>
            </a:r>
            <a:r>
              <a:rPr dirty="0">
                <a:solidFill>
                  <a:srgbClr val="00B050"/>
                </a:solidFill>
                <a:latin typeface="Georgia"/>
                <a:cs typeface="Georgia"/>
              </a:rPr>
              <a:t>en </a:t>
            </a:r>
            <a:r>
              <a:rPr spc="-5" dirty="0">
                <a:solidFill>
                  <a:srgbClr val="00B050"/>
                </a:solidFill>
                <a:latin typeface="Georgia"/>
                <a:cs typeface="Georgia"/>
              </a:rPr>
              <a:t>lípidos cementantes </a:t>
            </a:r>
            <a:r>
              <a:rPr dirty="0">
                <a:solidFill>
                  <a:srgbClr val="00B050"/>
                </a:solidFill>
                <a:latin typeface="Georgia"/>
                <a:cs typeface="Georgia"/>
              </a:rPr>
              <a:t>que  mantienen </a:t>
            </a:r>
            <a:r>
              <a:rPr spc="-5" dirty="0">
                <a:solidFill>
                  <a:srgbClr val="00B050"/>
                </a:solidFill>
                <a:latin typeface="Georgia"/>
                <a:cs typeface="Georgia"/>
              </a:rPr>
              <a:t>una cierta</a:t>
            </a:r>
            <a:r>
              <a:rPr spc="-35" dirty="0">
                <a:solidFill>
                  <a:srgbClr val="00B050"/>
                </a:solidFill>
                <a:latin typeface="Georgia"/>
                <a:cs typeface="Georgia"/>
              </a:rPr>
              <a:t> </a:t>
            </a:r>
            <a:r>
              <a:rPr spc="-5" dirty="0">
                <a:solidFill>
                  <a:srgbClr val="00B050"/>
                </a:solidFill>
                <a:latin typeface="Georgia"/>
                <a:cs typeface="Georgia"/>
              </a:rPr>
              <a:t>cohesión.</a:t>
            </a:r>
            <a:endParaRPr dirty="0">
              <a:solidFill>
                <a:srgbClr val="00B050"/>
              </a:solidFill>
              <a:latin typeface="Georgia"/>
              <a:cs typeface="Georgia"/>
            </a:endParaRPr>
          </a:p>
          <a:p>
            <a:pPr>
              <a:spcBef>
                <a:spcPts val="10"/>
              </a:spcBef>
              <a:buChar char="•"/>
            </a:pPr>
            <a:endParaRPr sz="2050" dirty="0">
              <a:solidFill>
                <a:srgbClr val="00B050"/>
              </a:solidFill>
              <a:latin typeface="Georgia"/>
              <a:cs typeface="Georgia"/>
            </a:endParaRPr>
          </a:p>
          <a:p>
            <a:pPr marL="184785" indent="-172720">
              <a:buChar char="•"/>
              <a:tabLst>
                <a:tab pos="185420" algn="l"/>
              </a:tabLst>
            </a:pPr>
            <a:r>
              <a:rPr spc="-5" dirty="0">
                <a:solidFill>
                  <a:srgbClr val="00B050"/>
                </a:solidFill>
                <a:latin typeface="Georgia"/>
                <a:cs typeface="Georgia"/>
              </a:rPr>
              <a:t>Estrato compacto </a:t>
            </a:r>
            <a:r>
              <a:rPr dirty="0">
                <a:solidFill>
                  <a:srgbClr val="00B050"/>
                </a:solidFill>
                <a:latin typeface="Georgia"/>
                <a:cs typeface="Georgia"/>
              </a:rPr>
              <a:t>en </a:t>
            </a:r>
            <a:r>
              <a:rPr spc="-5" dirty="0">
                <a:solidFill>
                  <a:srgbClr val="00B050"/>
                </a:solidFill>
                <a:latin typeface="Georgia"/>
                <a:cs typeface="Georgia"/>
              </a:rPr>
              <a:t>las </a:t>
            </a:r>
            <a:r>
              <a:rPr dirty="0">
                <a:solidFill>
                  <a:srgbClr val="00B050"/>
                </a:solidFill>
                <a:latin typeface="Georgia"/>
                <a:cs typeface="Georgia"/>
              </a:rPr>
              <a:t>zonas más</a:t>
            </a:r>
            <a:r>
              <a:rPr spc="-40" dirty="0">
                <a:solidFill>
                  <a:srgbClr val="00B050"/>
                </a:solidFill>
                <a:latin typeface="Georgia"/>
                <a:cs typeface="Georgia"/>
              </a:rPr>
              <a:t> </a:t>
            </a:r>
            <a:r>
              <a:rPr spc="-5" dirty="0">
                <a:solidFill>
                  <a:srgbClr val="00B050"/>
                </a:solidFill>
                <a:latin typeface="Georgia"/>
                <a:cs typeface="Georgia"/>
              </a:rPr>
              <a:t>profundas.</a:t>
            </a:r>
            <a:endParaRPr dirty="0">
              <a:solidFill>
                <a:srgbClr val="00B050"/>
              </a:solidFill>
              <a:latin typeface="Georgia"/>
              <a:cs typeface="Georgia"/>
            </a:endParaRPr>
          </a:p>
          <a:p>
            <a:pPr marL="184785" indent="-172720">
              <a:spcBef>
                <a:spcPts val="85"/>
              </a:spcBef>
              <a:buChar char="•"/>
              <a:tabLst>
                <a:tab pos="185420" algn="l"/>
              </a:tabLst>
            </a:pPr>
            <a:r>
              <a:rPr spc="-5" dirty="0">
                <a:solidFill>
                  <a:srgbClr val="00B050"/>
                </a:solidFill>
                <a:latin typeface="Georgia"/>
                <a:cs typeface="Georgia"/>
              </a:rPr>
              <a:t>Estrato disjunto </a:t>
            </a:r>
            <a:r>
              <a:rPr dirty="0">
                <a:solidFill>
                  <a:srgbClr val="00B050"/>
                </a:solidFill>
                <a:latin typeface="Georgia"/>
                <a:cs typeface="Georgia"/>
              </a:rPr>
              <a:t>en </a:t>
            </a:r>
            <a:r>
              <a:rPr spc="-5" dirty="0">
                <a:solidFill>
                  <a:srgbClr val="00B050"/>
                </a:solidFill>
                <a:latin typeface="Georgia"/>
                <a:cs typeface="Georgia"/>
              </a:rPr>
              <a:t>las zonas </a:t>
            </a:r>
            <a:r>
              <a:rPr dirty="0">
                <a:solidFill>
                  <a:srgbClr val="00B050"/>
                </a:solidFill>
                <a:latin typeface="Georgia"/>
                <a:cs typeface="Georgia"/>
              </a:rPr>
              <a:t>más</a:t>
            </a:r>
            <a:r>
              <a:rPr spc="-35" dirty="0">
                <a:solidFill>
                  <a:srgbClr val="00B050"/>
                </a:solidFill>
                <a:latin typeface="Georgia"/>
                <a:cs typeface="Georgia"/>
              </a:rPr>
              <a:t> </a:t>
            </a:r>
            <a:r>
              <a:rPr spc="-5" dirty="0">
                <a:solidFill>
                  <a:srgbClr val="00B050"/>
                </a:solidFill>
                <a:latin typeface="Georgia"/>
                <a:cs typeface="Georgia"/>
              </a:rPr>
              <a:t>superficiales.</a:t>
            </a:r>
            <a:endParaRPr dirty="0">
              <a:solidFill>
                <a:srgbClr val="00B050"/>
              </a:solidFill>
              <a:latin typeface="Georgia"/>
              <a:cs typeface="Georgia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3EBDD499-DE9B-434F-A435-85B9D6FE7E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96210" y="184905"/>
            <a:ext cx="9485312" cy="63293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b="1" dirty="0">
                <a:solidFill>
                  <a:srgbClr val="04607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LAS </a:t>
            </a:r>
            <a:r>
              <a:rPr b="1" spc="-5" dirty="0">
                <a:solidFill>
                  <a:srgbClr val="04607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CAPAS DE </a:t>
            </a:r>
            <a:r>
              <a:rPr b="1" dirty="0">
                <a:solidFill>
                  <a:srgbClr val="04607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</a:t>
            </a:r>
            <a:r>
              <a:rPr b="1" spc="-50" dirty="0">
                <a:solidFill>
                  <a:srgbClr val="04607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b="1" spc="-5" dirty="0">
                <a:solidFill>
                  <a:srgbClr val="04607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EPIDERMIS</a:t>
            </a:r>
            <a:endParaRPr dirty="0">
              <a:latin typeface="Georgia"/>
              <a:cs typeface="Georgia"/>
            </a:endParaRPr>
          </a:p>
        </p:txBody>
      </p:sp>
      <p:pic>
        <p:nvPicPr>
          <p:cNvPr id="10" name="Picture 2" descr="Estructura de la epidermis y división por estratos. | Download Scientific  Diagram">
            <a:extLst>
              <a:ext uri="{FF2B5EF4-FFF2-40B4-BE49-F238E27FC236}">
                <a16:creationId xmlns:a16="http://schemas.microsoft.com/office/drawing/2014/main" id="{FF0C613B-EB39-435A-9EFE-A267B6CF9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98" y="1672664"/>
            <a:ext cx="4825042" cy="438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676400" y="6701219"/>
            <a:ext cx="8839200" cy="4445"/>
          </a:xfrm>
          <a:custGeom>
            <a:avLst/>
            <a:gdLst/>
            <a:ahLst/>
            <a:cxnLst/>
            <a:rect l="l" t="t" r="r" b="b"/>
            <a:pathLst>
              <a:path w="8839200" h="4445">
                <a:moveTo>
                  <a:pt x="0" y="4381"/>
                </a:moveTo>
                <a:lnTo>
                  <a:pt x="8839200" y="4381"/>
                </a:lnTo>
                <a:lnTo>
                  <a:pt x="8839200" y="0"/>
                </a:lnTo>
                <a:lnTo>
                  <a:pt x="0" y="0"/>
                </a:lnTo>
                <a:lnTo>
                  <a:pt x="0" y="4381"/>
                </a:lnTo>
                <a:close/>
              </a:path>
            </a:pathLst>
          </a:custGeom>
          <a:solidFill>
            <a:srgbClr val="DBF5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000" y="6705600"/>
            <a:ext cx="9144000" cy="152400"/>
          </a:xfrm>
          <a:custGeom>
            <a:avLst/>
            <a:gdLst/>
            <a:ahLst/>
            <a:cxnLst/>
            <a:rect l="l" t="t" r="r" b="b"/>
            <a:pathLst>
              <a:path w="9144000" h="152400">
                <a:moveTo>
                  <a:pt x="9144000" y="0"/>
                </a:moveTo>
                <a:lnTo>
                  <a:pt x="0" y="0"/>
                </a:lnTo>
                <a:lnTo>
                  <a:pt x="0" y="152400"/>
                </a:lnTo>
                <a:lnTo>
                  <a:pt x="9144000" y="152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515600" y="3048"/>
            <a:ext cx="152400" cy="6855459"/>
          </a:xfrm>
          <a:custGeom>
            <a:avLst/>
            <a:gdLst/>
            <a:ahLst/>
            <a:cxnLst/>
            <a:rect l="l" t="t" r="r" b="b"/>
            <a:pathLst>
              <a:path w="152400" h="6855459">
                <a:moveTo>
                  <a:pt x="152400" y="0"/>
                </a:moveTo>
                <a:lnTo>
                  <a:pt x="0" y="0"/>
                </a:lnTo>
                <a:lnTo>
                  <a:pt x="0" y="6854951"/>
                </a:lnTo>
                <a:lnTo>
                  <a:pt x="152400" y="6854951"/>
                </a:lnTo>
                <a:lnTo>
                  <a:pt x="152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330360" y="399209"/>
            <a:ext cx="7531280" cy="65915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4200" spc="-5" dirty="0">
                <a:solidFill>
                  <a:schemeClr val="accent2"/>
                </a:solidFill>
                <a:latin typeface="Footlight MT Light" panose="0204060206030A020304" pitchFamily="18" charset="0"/>
              </a:rPr>
              <a:t>DATOS ANATOMICOS DE LA PIEL </a:t>
            </a:r>
            <a:endParaRPr sz="4200" dirty="0">
              <a:solidFill>
                <a:schemeClr val="accent2"/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2050" name="Picture 2" descr="La piel, el órgano más grande del cuerpo humano | PiLeJe Micronutrition">
            <a:extLst>
              <a:ext uri="{FF2B5EF4-FFF2-40B4-BE49-F238E27FC236}">
                <a16:creationId xmlns:a16="http://schemas.microsoft.com/office/drawing/2014/main" id="{F7F045C5-0DAD-4934-BE49-3A4E74D11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509" y="1626192"/>
            <a:ext cx="5656377" cy="4836980"/>
          </a:xfrm>
          <a:prstGeom prst="rect">
            <a:avLst/>
          </a:prstGeom>
          <a:solidFill>
            <a:srgbClr val="FFFF00"/>
          </a:solidFill>
          <a:ln w="38100">
            <a:solidFill>
              <a:srgbClr val="FFFF00"/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A42A32F-86C7-4966-B520-CB4B167F8671}"/>
              </a:ext>
            </a:extLst>
          </p:cNvPr>
          <p:cNvSpPr txBox="1"/>
          <p:nvPr/>
        </p:nvSpPr>
        <p:spPr>
          <a:xfrm>
            <a:off x="472111" y="1626699"/>
            <a:ext cx="537439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accent2"/>
                </a:solidFill>
              </a:rPr>
              <a:t>Es la cubierta exterior que reviste todo el cuerpo, es un  órgano complejo anatómico y funcional. </a:t>
            </a:r>
          </a:p>
          <a:p>
            <a:endParaRPr lang="es-ES" dirty="0">
              <a:solidFill>
                <a:schemeClr val="accent2"/>
              </a:solidFill>
            </a:endParaRPr>
          </a:p>
          <a:p>
            <a:r>
              <a:rPr lang="es-ES" dirty="0">
                <a:solidFill>
                  <a:schemeClr val="accent2"/>
                </a:solidFill>
              </a:rPr>
              <a:t>La piel puede variar según sexo y la edad y estado nutricional.</a:t>
            </a:r>
          </a:p>
          <a:p>
            <a:r>
              <a:rPr lang="es-ES" dirty="0">
                <a:solidFill>
                  <a:schemeClr val="accent2"/>
                </a:solidFill>
              </a:rPr>
              <a:t>No tiene un espesor constante en los parpados y prepucio 0.7 a 1mm y en las palmas de las manos, planta de los pies y espalda aproximadamente 3mm, ni plena uniformidad en el color. </a:t>
            </a:r>
          </a:p>
          <a:p>
            <a:r>
              <a:rPr lang="es-ES" dirty="0">
                <a:solidFill>
                  <a:schemeClr val="accent2"/>
                </a:solidFill>
              </a:rPr>
              <a:t> </a:t>
            </a:r>
          </a:p>
          <a:p>
            <a:r>
              <a:rPr lang="es-ES" dirty="0">
                <a:solidFill>
                  <a:schemeClr val="accent2"/>
                </a:solidFill>
              </a:rPr>
              <a:t>Tiene micro-relieves cutáneos.</a:t>
            </a:r>
          </a:p>
          <a:p>
            <a:endParaRPr lang="es-ES" dirty="0">
              <a:solidFill>
                <a:schemeClr val="accent2"/>
              </a:solidFill>
            </a:endParaRPr>
          </a:p>
          <a:p>
            <a:r>
              <a:rPr lang="es-ES" dirty="0">
                <a:solidFill>
                  <a:schemeClr val="accent2"/>
                </a:solidFill>
              </a:rPr>
              <a:t>Presenta irregularidades. </a:t>
            </a:r>
          </a:p>
          <a:p>
            <a:endParaRPr lang="es-ES" dirty="0">
              <a:solidFill>
                <a:schemeClr val="accent2"/>
              </a:solidFill>
            </a:endParaRPr>
          </a:p>
          <a:p>
            <a:r>
              <a:rPr lang="es-ES" dirty="0">
                <a:solidFill>
                  <a:schemeClr val="accent2"/>
                </a:solidFill>
              </a:rPr>
              <a:t>Esta formada por orificios , depresiones </a:t>
            </a:r>
          </a:p>
          <a:p>
            <a:r>
              <a:rPr lang="es-ES" dirty="0">
                <a:solidFill>
                  <a:schemeClr val="accent2"/>
                </a:solidFill>
              </a:rPr>
              <a:t>y eminencias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60266" y="253420"/>
            <a:ext cx="6471467" cy="6899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4400" spc="-5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EPIDERMIS</a:t>
            </a:r>
            <a:endParaRPr sz="4400" dirty="0">
              <a:solidFill>
                <a:schemeClr val="accent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82267" y="1350605"/>
            <a:ext cx="3773804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solidFill>
                  <a:srgbClr val="04607A"/>
                </a:solidFill>
                <a:latin typeface="Georgia"/>
                <a:cs typeface="Georgia"/>
              </a:rPr>
              <a:t>LAS </a:t>
            </a:r>
            <a:r>
              <a:rPr b="1" spc="-5" dirty="0">
                <a:solidFill>
                  <a:srgbClr val="04607A"/>
                </a:solidFill>
                <a:latin typeface="Georgia"/>
                <a:cs typeface="Georgia"/>
              </a:rPr>
              <a:t>CAPAS DE </a:t>
            </a:r>
            <a:r>
              <a:rPr b="1" dirty="0">
                <a:solidFill>
                  <a:srgbClr val="04607A"/>
                </a:solidFill>
                <a:latin typeface="Georgia"/>
                <a:cs typeface="Georgia"/>
              </a:rPr>
              <a:t>LA</a:t>
            </a:r>
            <a:r>
              <a:rPr b="1" spc="-5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b="1" spc="-5" dirty="0">
                <a:solidFill>
                  <a:srgbClr val="04607A"/>
                </a:solidFill>
                <a:latin typeface="Georgia"/>
                <a:cs typeface="Georgia"/>
              </a:rPr>
              <a:t>EPIDERMIS:</a:t>
            </a:r>
            <a:endParaRPr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5830" y="453067"/>
            <a:ext cx="7750816" cy="6899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COLOR </a:t>
            </a:r>
            <a:r>
              <a:rPr spc="-5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 </a:t>
            </a:r>
            <a:r>
              <a:rPr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</a:t>
            </a:r>
            <a:r>
              <a:rPr spc="-11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PIEL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009776" y="1857375"/>
            <a:ext cx="8162925" cy="2781300"/>
            <a:chOff x="485775" y="1857375"/>
            <a:chExt cx="8162925" cy="2781300"/>
          </a:xfrm>
        </p:grpSpPr>
        <p:sp>
          <p:nvSpPr>
            <p:cNvPr id="4" name="object 4"/>
            <p:cNvSpPr/>
            <p:nvPr/>
          </p:nvSpPr>
          <p:spPr>
            <a:xfrm>
              <a:off x="485775" y="2419350"/>
              <a:ext cx="8162925" cy="8572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66775" y="1857375"/>
              <a:ext cx="5791200" cy="11334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5775" y="3781425"/>
              <a:ext cx="8162925" cy="8572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6775" y="3219450"/>
              <a:ext cx="5791200" cy="11334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2009776" y="5143500"/>
            <a:ext cx="8162925" cy="857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90775" y="4676776"/>
            <a:ext cx="5791200" cy="10382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803906" y="1975230"/>
            <a:ext cx="4970145" cy="3517630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731520" marR="721360" algn="ctr">
              <a:lnSpc>
                <a:spcPts val="3060"/>
              </a:lnSpc>
              <a:spcBef>
                <a:spcPts val="650"/>
              </a:spcBef>
            </a:pPr>
            <a:r>
              <a:rPr sz="3000" spc="-5" dirty="0">
                <a:solidFill>
                  <a:srgbClr val="FFFFFF"/>
                </a:solidFill>
                <a:latin typeface="Georgia"/>
                <a:cs typeface="Georgia"/>
              </a:rPr>
              <a:t>ACUMULACIÓN</a:t>
            </a:r>
            <a:r>
              <a:rPr sz="3000" spc="-9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Georgia"/>
                <a:cs typeface="Georgia"/>
              </a:rPr>
              <a:t>DE  </a:t>
            </a:r>
            <a:r>
              <a:rPr sz="3000" dirty="0">
                <a:solidFill>
                  <a:srgbClr val="FFFFFF"/>
                </a:solidFill>
                <a:latin typeface="Georgia"/>
                <a:cs typeface="Georgia"/>
              </a:rPr>
              <a:t>CAROTENOS</a:t>
            </a:r>
            <a:endParaRPr sz="3000">
              <a:latin typeface="Georgia"/>
              <a:cs typeface="Georgia"/>
            </a:endParaRPr>
          </a:p>
          <a:p>
            <a:pPr>
              <a:spcBef>
                <a:spcPts val="50"/>
              </a:spcBef>
            </a:pPr>
            <a:endParaRPr sz="4000">
              <a:latin typeface="Georgia"/>
              <a:cs typeface="Georgia"/>
            </a:endParaRPr>
          </a:p>
          <a:p>
            <a:pPr marL="175260" marR="161290" algn="ctr">
              <a:lnSpc>
                <a:spcPts val="3060"/>
              </a:lnSpc>
            </a:pPr>
            <a:r>
              <a:rPr sz="3000" dirty="0">
                <a:solidFill>
                  <a:srgbClr val="FFFFFF"/>
                </a:solidFill>
                <a:latin typeface="Georgia"/>
                <a:cs typeface="Georgia"/>
              </a:rPr>
              <a:t>LECHO VASCULAR </a:t>
            </a:r>
            <a:r>
              <a:rPr sz="3000" spc="-5" dirty="0">
                <a:solidFill>
                  <a:srgbClr val="FFFFFF"/>
                </a:solidFill>
                <a:latin typeface="Georgia"/>
                <a:cs typeface="Georgia"/>
              </a:rPr>
              <a:t>DE</a:t>
            </a:r>
            <a:r>
              <a:rPr sz="3000" spc="-1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000" dirty="0">
                <a:solidFill>
                  <a:srgbClr val="FFFFFF"/>
                </a:solidFill>
                <a:latin typeface="Georgia"/>
                <a:cs typeface="Georgia"/>
              </a:rPr>
              <a:t>LA  </a:t>
            </a:r>
            <a:r>
              <a:rPr sz="3000" spc="-5" dirty="0">
                <a:solidFill>
                  <a:srgbClr val="FFFFFF"/>
                </a:solidFill>
                <a:latin typeface="Georgia"/>
                <a:cs typeface="Georgia"/>
              </a:rPr>
              <a:t>DERMIS</a:t>
            </a:r>
            <a:endParaRPr sz="3000">
              <a:latin typeface="Georgia"/>
              <a:cs typeface="Georgia"/>
            </a:endParaRPr>
          </a:p>
          <a:p>
            <a:pPr>
              <a:spcBef>
                <a:spcPts val="15"/>
              </a:spcBef>
            </a:pPr>
            <a:endParaRPr sz="4900">
              <a:latin typeface="Georgia"/>
              <a:cs typeface="Georgia"/>
            </a:endParaRPr>
          </a:p>
          <a:p>
            <a:pPr marL="12700"/>
            <a:r>
              <a:rPr sz="3000" spc="-10" dirty="0">
                <a:solidFill>
                  <a:srgbClr val="FFFFFF"/>
                </a:solidFill>
                <a:latin typeface="Georgia"/>
                <a:cs typeface="Georgia"/>
              </a:rPr>
              <a:t>PRESENCIA </a:t>
            </a:r>
            <a:r>
              <a:rPr sz="3000" spc="-5" dirty="0">
                <a:solidFill>
                  <a:srgbClr val="FFFFFF"/>
                </a:solidFill>
                <a:latin typeface="Georgia"/>
                <a:cs typeface="Georgia"/>
              </a:rPr>
              <a:t>DE</a:t>
            </a:r>
            <a:r>
              <a:rPr sz="3000" spc="-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000" spc="-5" dirty="0">
                <a:solidFill>
                  <a:srgbClr val="FFFFFF"/>
                </a:solidFill>
                <a:latin typeface="Georgia"/>
                <a:cs typeface="Georgia"/>
              </a:rPr>
              <a:t>MELANINA</a:t>
            </a:r>
            <a:endParaRPr sz="30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6105" y="457859"/>
            <a:ext cx="4724400" cy="6899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MELANOCITOS</a:t>
            </a:r>
            <a:endParaRPr dirty="0">
              <a:solidFill>
                <a:schemeClr val="accent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6104" y="1669774"/>
            <a:ext cx="4724400" cy="421397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pPr marL="216535" indent="-204470" algn="just">
              <a:spcBef>
                <a:spcPts val="100"/>
              </a:spcBef>
              <a:buSzPct val="94444"/>
              <a:buFont typeface="Wingdings"/>
              <a:buChar char=""/>
              <a:tabLst>
                <a:tab pos="217170" algn="l"/>
              </a:tabLst>
            </a:pP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Se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encuentran en la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capa basal de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la</a:t>
            </a:r>
            <a:r>
              <a:rPr spc="3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epidermis</a:t>
            </a:r>
            <a:endParaRPr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buClr>
                <a:srgbClr val="04607A"/>
              </a:buClr>
              <a:buFont typeface="Wingdings"/>
              <a:buChar char=""/>
            </a:pPr>
            <a:endParaRPr sz="1900" dirty="0">
              <a:latin typeface="Georgia"/>
              <a:cs typeface="Georgia"/>
            </a:endParaRPr>
          </a:p>
          <a:p>
            <a:pPr marL="12700" marR="5715" algn="just">
              <a:buSzPct val="94444"/>
              <a:buFont typeface="Wingdings"/>
              <a:buChar char=""/>
              <a:tabLst>
                <a:tab pos="217170" algn="l"/>
              </a:tabLst>
            </a:pP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Son células de morfología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más o menos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estrellada, con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múltiples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prolongaciones 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que se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introducen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en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capas superiores de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la</a:t>
            </a:r>
            <a:r>
              <a:rPr spc="4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epidermis</a:t>
            </a:r>
            <a:endParaRPr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buClr>
                <a:srgbClr val="04607A"/>
              </a:buClr>
              <a:buFont typeface="Wingdings"/>
              <a:buChar char=""/>
            </a:pPr>
            <a:endParaRPr sz="1900" dirty="0">
              <a:latin typeface="Georgia"/>
              <a:cs typeface="Georgia"/>
            </a:endParaRPr>
          </a:p>
          <a:p>
            <a:pPr marL="12700" marR="6985" algn="just">
              <a:spcBef>
                <a:spcPts val="5"/>
              </a:spcBef>
              <a:buSzPct val="94444"/>
              <a:buFont typeface="Wingdings"/>
              <a:buChar char=""/>
              <a:tabLst>
                <a:tab pos="217170" algn="l"/>
              </a:tabLst>
            </a:pP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Fabrican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la melanina y la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acumulan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en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unos gránulos denominados  melanosomas</a:t>
            </a:r>
            <a:endParaRPr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buClr>
                <a:srgbClr val="04607A"/>
              </a:buClr>
              <a:buFont typeface="Wingdings"/>
              <a:buChar char=""/>
            </a:pPr>
            <a:endParaRPr sz="1900" dirty="0">
              <a:latin typeface="Georgia"/>
              <a:cs typeface="Georgia"/>
            </a:endParaRPr>
          </a:p>
          <a:p>
            <a:pPr marL="12700" marR="5080" algn="just">
              <a:buSzPct val="94444"/>
              <a:buFont typeface="Wingdings"/>
              <a:buChar char=""/>
              <a:tabLst>
                <a:tab pos="217170" algn="l"/>
              </a:tabLst>
            </a:pP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La melanina es el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pigmento encargado </a:t>
            </a:r>
            <a:r>
              <a:rPr spc="5" dirty="0">
                <a:solidFill>
                  <a:srgbClr val="04607A"/>
                </a:solidFill>
                <a:latin typeface="Georgia"/>
                <a:cs typeface="Georgia"/>
              </a:rPr>
              <a:t>de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proteger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la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piel, sobre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todo los 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estratos basales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y la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dermis, de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la acción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dañina de las radiaciones solares  ultravioletas.</a:t>
            </a:r>
            <a:endParaRPr dirty="0">
              <a:latin typeface="Georgia"/>
              <a:cs typeface="Georgia"/>
            </a:endParaRPr>
          </a:p>
        </p:txBody>
      </p:sp>
      <p:pic>
        <p:nvPicPr>
          <p:cNvPr id="16386" name="Picture 2" descr="El melanocito: célula que da color a nuestra piel | Lumiderm">
            <a:extLst>
              <a:ext uri="{FF2B5EF4-FFF2-40B4-BE49-F238E27FC236}">
                <a16:creationId xmlns:a16="http://schemas.microsoft.com/office/drawing/2014/main" id="{D50D2307-F373-44BF-AA54-56E060E55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904" y="510208"/>
            <a:ext cx="5371618" cy="247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39C1D1D-7CF1-482B-A4A4-61B4D48C94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560"/>
          <a:stretch/>
        </p:blipFill>
        <p:spPr>
          <a:xfrm>
            <a:off x="6096000" y="3157124"/>
            <a:ext cx="5508522" cy="323042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91522" y="338142"/>
            <a:ext cx="5608955" cy="50526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CÉLULAS </a:t>
            </a:r>
            <a:r>
              <a:rPr sz="3200" spc="-5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</a:t>
            </a:r>
            <a:r>
              <a:rPr sz="3200" spc="-95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320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LANGERHANS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34607" y="1731506"/>
            <a:ext cx="6612835" cy="3936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6535" indent="-204470">
              <a:spcBef>
                <a:spcPts val="100"/>
              </a:spcBef>
              <a:buSzPct val="94444"/>
              <a:buFont typeface="Wingdings"/>
              <a:buChar char=""/>
              <a:tabLst>
                <a:tab pos="217170" algn="l"/>
              </a:tabLst>
            </a:pP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Tienden a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aparecer con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más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frecuencia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en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capas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altas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del estrato</a:t>
            </a:r>
            <a:r>
              <a:rPr spc="5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espinoso.</a:t>
            </a:r>
            <a:endParaRPr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buClr>
                <a:srgbClr val="04607A"/>
              </a:buClr>
              <a:buFont typeface="Wingdings"/>
              <a:buChar char=""/>
            </a:pPr>
            <a:endParaRPr sz="1900" dirty="0">
              <a:latin typeface="Georgia"/>
              <a:cs typeface="Georgia"/>
            </a:endParaRPr>
          </a:p>
          <a:p>
            <a:pPr marL="216535" indent="-204470">
              <a:buSzPct val="94444"/>
              <a:buFont typeface="Wingdings"/>
              <a:buChar char=""/>
              <a:tabLst>
                <a:tab pos="217170" algn="l"/>
              </a:tabLst>
            </a:pP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Su morfología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es</a:t>
            </a:r>
            <a:r>
              <a:rPr spc="2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estrellada</a:t>
            </a:r>
            <a:endParaRPr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buClr>
                <a:srgbClr val="04607A"/>
              </a:buClr>
              <a:buFont typeface="Wingdings"/>
              <a:buChar char=""/>
            </a:pPr>
            <a:endParaRPr sz="1900" dirty="0">
              <a:latin typeface="Georgia"/>
              <a:cs typeface="Georgia"/>
            </a:endParaRPr>
          </a:p>
          <a:p>
            <a:pPr marL="216535" indent="-204470">
              <a:spcBef>
                <a:spcPts val="5"/>
              </a:spcBef>
              <a:buSzPct val="94444"/>
              <a:buFont typeface="Wingdings"/>
              <a:buChar char=""/>
              <a:tabLst>
                <a:tab pos="217170" algn="l"/>
              </a:tabLst>
            </a:pPr>
            <a:r>
              <a:rPr b="1" dirty="0">
                <a:solidFill>
                  <a:srgbClr val="04607A"/>
                </a:solidFill>
                <a:latin typeface="Georgia"/>
                <a:cs typeface="Georgia"/>
              </a:rPr>
              <a:t>No se </a:t>
            </a:r>
            <a:r>
              <a:rPr b="1" spc="-5" dirty="0">
                <a:solidFill>
                  <a:srgbClr val="04607A"/>
                </a:solidFill>
                <a:latin typeface="Georgia"/>
                <a:cs typeface="Georgia"/>
              </a:rPr>
              <a:t>unen al </a:t>
            </a:r>
            <a:r>
              <a:rPr b="1" dirty="0">
                <a:solidFill>
                  <a:srgbClr val="04607A"/>
                </a:solidFill>
                <a:latin typeface="Georgia"/>
                <a:cs typeface="Georgia"/>
              </a:rPr>
              <a:t>resto </a:t>
            </a:r>
            <a:r>
              <a:rPr b="1" spc="-5" dirty="0">
                <a:solidFill>
                  <a:srgbClr val="04607A"/>
                </a:solidFill>
                <a:latin typeface="Georgia"/>
                <a:cs typeface="Georgia"/>
              </a:rPr>
              <a:t>de células mediante</a:t>
            </a:r>
            <a:r>
              <a:rPr b="1" spc="1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b="1" spc="-5" dirty="0">
                <a:solidFill>
                  <a:srgbClr val="04607A"/>
                </a:solidFill>
                <a:latin typeface="Georgia"/>
                <a:cs typeface="Georgia"/>
              </a:rPr>
              <a:t>desmosomas.</a:t>
            </a:r>
            <a:endParaRPr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buClr>
                <a:srgbClr val="04607A"/>
              </a:buClr>
              <a:buFont typeface="Wingdings"/>
              <a:buChar char=""/>
            </a:pPr>
            <a:endParaRPr sz="1900" dirty="0">
              <a:latin typeface="Georgia"/>
              <a:cs typeface="Georgia"/>
            </a:endParaRPr>
          </a:p>
          <a:p>
            <a:pPr marL="12700" marR="5080">
              <a:buSzPct val="94444"/>
              <a:buFont typeface="Wingdings"/>
              <a:buChar char=""/>
              <a:tabLst>
                <a:tab pos="217170" algn="l"/>
                <a:tab pos="929640" algn="l"/>
                <a:tab pos="1792605" algn="l"/>
                <a:tab pos="2710180" algn="l"/>
                <a:tab pos="3414395" algn="l"/>
                <a:tab pos="3896360" algn="l"/>
                <a:tab pos="4841240" algn="l"/>
                <a:tab pos="6468745" algn="l"/>
                <a:tab pos="8075295" algn="l"/>
              </a:tabLst>
            </a:pP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Es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tas	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cé</a:t>
            </a:r>
            <a:r>
              <a:rPr spc="5" dirty="0">
                <a:solidFill>
                  <a:srgbClr val="04607A"/>
                </a:solidFill>
                <a:latin typeface="Georgia"/>
                <a:cs typeface="Georgia"/>
              </a:rPr>
              <a:t>l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ula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s	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f</a:t>
            </a:r>
            <a:r>
              <a:rPr spc="10" dirty="0">
                <a:solidFill>
                  <a:srgbClr val="04607A"/>
                </a:solidFill>
                <a:latin typeface="Georgia"/>
                <a:cs typeface="Georgia"/>
              </a:rPr>
              <a:t>o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r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man	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p</a:t>
            </a:r>
            <a:r>
              <a:rPr spc="5" dirty="0">
                <a:solidFill>
                  <a:srgbClr val="04607A"/>
                </a:solidFill>
                <a:latin typeface="Georgia"/>
                <a:cs typeface="Georgia"/>
              </a:rPr>
              <a:t>a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r</a:t>
            </a:r>
            <a:r>
              <a:rPr spc="10" dirty="0">
                <a:solidFill>
                  <a:srgbClr val="04607A"/>
                </a:solidFill>
                <a:latin typeface="Georgia"/>
                <a:cs typeface="Georgia"/>
              </a:rPr>
              <a:t>t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e	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de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l	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si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s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t</a:t>
            </a:r>
            <a:r>
              <a:rPr spc="5" dirty="0">
                <a:solidFill>
                  <a:srgbClr val="04607A"/>
                </a:solidFill>
                <a:latin typeface="Georgia"/>
                <a:cs typeface="Georgia"/>
              </a:rPr>
              <a:t>e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ma	inmuno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lógico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,	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con</a:t>
            </a:r>
            <a:r>
              <a:rPr spc="5" dirty="0">
                <a:solidFill>
                  <a:srgbClr val="04607A"/>
                </a:solidFill>
                <a:latin typeface="Georgia"/>
                <a:cs typeface="Georgia"/>
              </a:rPr>
              <a:t>s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ti</a:t>
            </a:r>
            <a:r>
              <a:rPr spc="5" dirty="0">
                <a:solidFill>
                  <a:srgbClr val="04607A"/>
                </a:solidFill>
                <a:latin typeface="Georgia"/>
                <a:cs typeface="Georgia"/>
              </a:rPr>
              <a:t>t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uy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endo	</a:t>
            </a:r>
            <a:r>
              <a:rPr spc="15" dirty="0">
                <a:solidFill>
                  <a:srgbClr val="04607A"/>
                </a:solidFill>
                <a:latin typeface="Georgia"/>
                <a:cs typeface="Georgia"/>
              </a:rPr>
              <a:t>el 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componente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más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exterior del</a:t>
            </a:r>
            <a:r>
              <a:rPr spc="2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dirty="0" err="1">
                <a:solidFill>
                  <a:srgbClr val="04607A"/>
                </a:solidFill>
                <a:latin typeface="Georgia"/>
                <a:cs typeface="Georgia"/>
              </a:rPr>
              <a:t>mismo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.</a:t>
            </a:r>
            <a:r>
              <a:rPr lang="es-ES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</a:p>
          <a:p>
            <a:pPr marL="12700" marR="5080">
              <a:buSzPct val="94444"/>
              <a:buFont typeface="Wingdings"/>
              <a:buChar char=""/>
              <a:tabLst>
                <a:tab pos="217170" algn="l"/>
                <a:tab pos="929640" algn="l"/>
                <a:tab pos="1792605" algn="l"/>
                <a:tab pos="2710180" algn="l"/>
                <a:tab pos="3414395" algn="l"/>
                <a:tab pos="3896360" algn="l"/>
                <a:tab pos="4841240" algn="l"/>
                <a:tab pos="6468745" algn="l"/>
                <a:tab pos="8075295" algn="l"/>
              </a:tabLst>
            </a:pPr>
            <a:r>
              <a:rPr lang="es-ES" dirty="0">
                <a:solidFill>
                  <a:srgbClr val="04607A"/>
                </a:solidFill>
                <a:latin typeface="Georgia"/>
                <a:cs typeface="Georgia"/>
              </a:rPr>
              <a:t>Participan en el inicio de las reacciones de la alergia del contacto.</a:t>
            </a:r>
          </a:p>
          <a:p>
            <a:pPr marL="12700" marR="5080">
              <a:buSzPct val="94444"/>
              <a:buFont typeface="Wingdings"/>
              <a:buChar char=""/>
              <a:tabLst>
                <a:tab pos="217170" algn="l"/>
                <a:tab pos="929640" algn="l"/>
                <a:tab pos="1792605" algn="l"/>
                <a:tab pos="2710180" algn="l"/>
                <a:tab pos="3414395" algn="l"/>
                <a:tab pos="3896360" algn="l"/>
                <a:tab pos="4841240" algn="l"/>
                <a:tab pos="6468745" algn="l"/>
                <a:tab pos="8075295" algn="l"/>
              </a:tabLst>
            </a:pPr>
            <a:endParaRPr lang="es-ES" dirty="0">
              <a:solidFill>
                <a:srgbClr val="04607A"/>
              </a:solidFill>
              <a:latin typeface="Georgia"/>
              <a:cs typeface="Georgia"/>
            </a:endParaRPr>
          </a:p>
          <a:p>
            <a:pPr marL="12700" marR="5080">
              <a:buSzPct val="94444"/>
              <a:buFont typeface="Wingdings"/>
              <a:buChar char=""/>
              <a:tabLst>
                <a:tab pos="217170" algn="l"/>
                <a:tab pos="929640" algn="l"/>
                <a:tab pos="1792605" algn="l"/>
                <a:tab pos="2710180" algn="l"/>
                <a:tab pos="3414395" algn="l"/>
                <a:tab pos="3896360" algn="l"/>
                <a:tab pos="4841240" algn="l"/>
                <a:tab pos="6468745" algn="l"/>
                <a:tab pos="8075295" algn="l"/>
              </a:tabLst>
            </a:pPr>
            <a:r>
              <a:rPr lang="es-ES" dirty="0">
                <a:solidFill>
                  <a:srgbClr val="04607A"/>
                </a:solidFill>
                <a:latin typeface="Georgia"/>
                <a:cs typeface="Georgia"/>
              </a:rPr>
              <a:t>Pueden también  encontrarse  células de Langerhans en algunas zonas epiteliales de los anexos cutáneos.</a:t>
            </a:r>
            <a:endParaRPr dirty="0">
              <a:latin typeface="Georgia"/>
              <a:cs typeface="Georgia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63B4B3C-3F30-44C7-820D-8AE4BAADA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45" y="1132764"/>
            <a:ext cx="4876800" cy="513446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BA855E0-1547-4D72-84E1-AB98F00AB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923" y="0"/>
            <a:ext cx="6675102" cy="68580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81500" y="385942"/>
            <a:ext cx="4474845" cy="52895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30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CÉLULAS </a:t>
            </a:r>
            <a:r>
              <a:rPr sz="3300" spc="-5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</a:t>
            </a:r>
            <a:r>
              <a:rPr sz="3300" spc="-10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330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MERKEL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5699" y="1820169"/>
            <a:ext cx="4615657" cy="37061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 algn="just">
              <a:spcBef>
                <a:spcPts val="100"/>
              </a:spcBef>
              <a:buSzPct val="95833"/>
              <a:buFont typeface="Wingdings"/>
              <a:buChar char=""/>
              <a:tabLst>
                <a:tab pos="285115" algn="l"/>
              </a:tabLst>
            </a:pP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Aparecen </a:t>
            </a:r>
            <a:r>
              <a:rPr sz="2000" spc="5" dirty="0">
                <a:solidFill>
                  <a:srgbClr val="04607A"/>
                </a:solidFill>
                <a:latin typeface="Georgia"/>
                <a:cs typeface="Georgia"/>
              </a:rPr>
              <a:t>en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zonas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basales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de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la epidermis, pero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son muy 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escasas.</a:t>
            </a:r>
            <a:endParaRPr sz="2000" dirty="0">
              <a:latin typeface="Georgia"/>
              <a:cs typeface="Georgia"/>
            </a:endParaRPr>
          </a:p>
          <a:p>
            <a:pPr>
              <a:spcBef>
                <a:spcPts val="40"/>
              </a:spcBef>
              <a:buClr>
                <a:srgbClr val="04607A"/>
              </a:buClr>
              <a:buFont typeface="Wingdings"/>
              <a:buChar char=""/>
            </a:pPr>
            <a:endParaRPr sz="2000" dirty="0">
              <a:latin typeface="Georgia"/>
              <a:cs typeface="Georgia"/>
            </a:endParaRPr>
          </a:p>
          <a:p>
            <a:pPr marL="12700" marR="5080" algn="just">
              <a:buSzPct val="95833"/>
              <a:buFont typeface="Wingdings"/>
              <a:buChar char=""/>
              <a:tabLst>
                <a:tab pos="285750" algn="l"/>
              </a:tabLst>
            </a:pP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Están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relacionadas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con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el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sistema nervioso, </a:t>
            </a:r>
            <a:r>
              <a:rPr sz="2000" spc="-10" dirty="0">
                <a:solidFill>
                  <a:srgbClr val="04607A"/>
                </a:solidFill>
                <a:latin typeface="Georgia"/>
                <a:cs typeface="Georgia"/>
              </a:rPr>
              <a:t>constituyen 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terminaciones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nerviosas, responsables de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la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recepción  nerviosa (sentido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del</a:t>
            </a:r>
            <a:r>
              <a:rPr sz="2000" spc="-3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 err="1">
                <a:solidFill>
                  <a:srgbClr val="04607A"/>
                </a:solidFill>
                <a:latin typeface="Georgia"/>
                <a:cs typeface="Georgia"/>
              </a:rPr>
              <a:t>tacto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).</a:t>
            </a:r>
            <a:endParaRPr lang="es-ES" sz="2000" spc="-5" dirty="0">
              <a:solidFill>
                <a:srgbClr val="04607A"/>
              </a:solidFill>
              <a:latin typeface="Georgia"/>
              <a:cs typeface="Georgia"/>
            </a:endParaRPr>
          </a:p>
          <a:p>
            <a:pPr marL="12700" marR="5080" algn="just">
              <a:buSzPct val="95833"/>
              <a:tabLst>
                <a:tab pos="285750" algn="l"/>
              </a:tabLst>
            </a:pPr>
            <a:endParaRPr lang="es-ES" sz="2000" spc="-5" dirty="0">
              <a:solidFill>
                <a:srgbClr val="04607A"/>
              </a:solidFill>
              <a:latin typeface="Georgia"/>
              <a:cs typeface="Georgia"/>
            </a:endParaRPr>
          </a:p>
          <a:p>
            <a:pPr marL="12700" marR="5080" algn="just">
              <a:buSzPct val="95833"/>
              <a:buFont typeface="Wingdings"/>
              <a:buChar char=""/>
              <a:tabLst>
                <a:tab pos="285750" algn="l"/>
              </a:tabLst>
            </a:pPr>
            <a:r>
              <a:rPr sz="2000" spc="-5" dirty="0">
                <a:solidFill>
                  <a:srgbClr val="C00000"/>
                </a:solidFill>
                <a:latin typeface="Georgia"/>
                <a:cs typeface="Georgia"/>
              </a:rPr>
              <a:t>No obstante, dado </a:t>
            </a:r>
            <a:r>
              <a:rPr sz="2000" dirty="0">
                <a:solidFill>
                  <a:srgbClr val="C00000"/>
                </a:solidFill>
                <a:latin typeface="Georgia"/>
                <a:cs typeface="Georgia"/>
              </a:rPr>
              <a:t>que </a:t>
            </a:r>
            <a:r>
              <a:rPr sz="2000" spc="-5" dirty="0">
                <a:solidFill>
                  <a:srgbClr val="C00000"/>
                </a:solidFill>
                <a:latin typeface="Georgia"/>
                <a:cs typeface="Georgia"/>
              </a:rPr>
              <a:t>son </a:t>
            </a:r>
            <a:r>
              <a:rPr sz="2000" dirty="0">
                <a:solidFill>
                  <a:srgbClr val="C00000"/>
                </a:solidFill>
                <a:latin typeface="Georgia"/>
                <a:cs typeface="Georgia"/>
              </a:rPr>
              <a:t>muy </a:t>
            </a:r>
            <a:r>
              <a:rPr sz="2000" spc="-5" dirty="0">
                <a:solidFill>
                  <a:srgbClr val="C00000"/>
                </a:solidFill>
                <a:latin typeface="Georgia"/>
                <a:cs typeface="Georgia"/>
              </a:rPr>
              <a:t>escasas, debe</a:t>
            </a:r>
            <a:r>
              <a:rPr sz="2000" spc="-60" dirty="0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sz="2000" dirty="0" err="1">
                <a:solidFill>
                  <a:srgbClr val="C00000"/>
                </a:solidFill>
                <a:latin typeface="Georgia"/>
                <a:cs typeface="Georgia"/>
              </a:rPr>
              <a:t>quedar</a:t>
            </a:r>
            <a:r>
              <a:rPr lang="es-ES" sz="2000" dirty="0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C00000"/>
                </a:solidFill>
                <a:latin typeface="Georgia"/>
                <a:cs typeface="Georgia"/>
              </a:rPr>
              <a:t>claro </a:t>
            </a:r>
            <a:r>
              <a:rPr sz="2000" dirty="0">
                <a:solidFill>
                  <a:srgbClr val="C00000"/>
                </a:solidFill>
                <a:latin typeface="Georgia"/>
                <a:cs typeface="Georgia"/>
              </a:rPr>
              <a:t>que </a:t>
            </a:r>
            <a:r>
              <a:rPr sz="2000" spc="-5" dirty="0">
                <a:solidFill>
                  <a:srgbClr val="C00000"/>
                </a:solidFill>
                <a:latin typeface="Georgia"/>
                <a:cs typeface="Georgia"/>
              </a:rPr>
              <a:t>la recepción </a:t>
            </a:r>
            <a:r>
              <a:rPr sz="2000" dirty="0">
                <a:solidFill>
                  <a:srgbClr val="C00000"/>
                </a:solidFill>
                <a:latin typeface="Georgia"/>
                <a:cs typeface="Georgia"/>
              </a:rPr>
              <a:t>nerviosa </a:t>
            </a:r>
            <a:r>
              <a:rPr sz="2000" spc="-5" dirty="0">
                <a:solidFill>
                  <a:srgbClr val="C00000"/>
                </a:solidFill>
                <a:latin typeface="Georgia"/>
                <a:cs typeface="Georgia"/>
              </a:rPr>
              <a:t>epidérmica es </a:t>
            </a:r>
            <a:r>
              <a:rPr sz="2000" dirty="0">
                <a:solidFill>
                  <a:srgbClr val="C00000"/>
                </a:solidFill>
                <a:latin typeface="Georgia"/>
                <a:cs typeface="Georgia"/>
              </a:rPr>
              <a:t>muy </a:t>
            </a:r>
            <a:r>
              <a:rPr sz="2000" spc="-5" dirty="0">
                <a:solidFill>
                  <a:srgbClr val="C00000"/>
                </a:solidFill>
                <a:latin typeface="Georgia"/>
                <a:cs typeface="Georgia"/>
              </a:rPr>
              <a:t>poco  </a:t>
            </a:r>
            <a:r>
              <a:rPr sz="2000" dirty="0">
                <a:solidFill>
                  <a:srgbClr val="C00000"/>
                </a:solidFill>
                <a:latin typeface="Georgia"/>
                <a:cs typeface="Georgia"/>
              </a:rPr>
              <a:t>importante.</a:t>
            </a:r>
            <a:endParaRPr sz="2000" dirty="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71A64A7-7C13-49E3-9AB0-305F49AF5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51" y="0"/>
            <a:ext cx="4248150" cy="352425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00871" y="494840"/>
            <a:ext cx="5407660" cy="52895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300" spc="-5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ANATOMÍA DE </a:t>
            </a:r>
            <a:r>
              <a:rPr sz="330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</a:t>
            </a:r>
            <a:r>
              <a:rPr sz="3300" spc="-6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3300" spc="-5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DERMIS</a:t>
            </a:r>
            <a:endParaRPr sz="3300" dirty="0">
              <a:solidFill>
                <a:schemeClr val="accent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1635" y="3133434"/>
            <a:ext cx="4784035" cy="309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620" algn="just">
              <a:spcBef>
                <a:spcPts val="100"/>
              </a:spcBef>
              <a:buSzPct val="94444"/>
              <a:buFont typeface="Wingdings"/>
              <a:buChar char=""/>
              <a:tabLst>
                <a:tab pos="217170" algn="l"/>
              </a:tabLst>
            </a:pP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Se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trata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de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una zona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de 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tejido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conjuntivo</a:t>
            </a:r>
            <a:r>
              <a:rPr sz="2000" spc="-1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laxo</a:t>
            </a:r>
            <a:endParaRPr sz="20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buClr>
                <a:srgbClr val="04607A"/>
              </a:buClr>
              <a:buFont typeface="Wingdings"/>
              <a:buChar char=""/>
            </a:pPr>
            <a:endParaRPr sz="2000" dirty="0">
              <a:latin typeface="Georgia"/>
              <a:cs typeface="Georgia"/>
            </a:endParaRPr>
          </a:p>
          <a:p>
            <a:pPr marL="12700" marR="5080" algn="just">
              <a:buSzPct val="94444"/>
              <a:buFont typeface="Wingdings"/>
              <a:buChar char=""/>
              <a:tabLst>
                <a:tab pos="217170" algn="l"/>
              </a:tabLst>
            </a:pP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Grosor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medio es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de 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entre </a:t>
            </a:r>
            <a:r>
              <a:rPr sz="2000" spc="-5" dirty="0">
                <a:solidFill>
                  <a:srgbClr val="C00000"/>
                </a:solidFill>
                <a:latin typeface="Georgia"/>
                <a:cs typeface="Georgia"/>
              </a:rPr>
              <a:t>uno </a:t>
            </a:r>
            <a:r>
              <a:rPr sz="2000" dirty="0">
                <a:solidFill>
                  <a:srgbClr val="C00000"/>
                </a:solidFill>
                <a:latin typeface="Georgia"/>
                <a:cs typeface="Georgia"/>
              </a:rPr>
              <a:t>y </a:t>
            </a:r>
            <a:r>
              <a:rPr sz="2000" spc="-5" dirty="0">
                <a:solidFill>
                  <a:srgbClr val="C00000"/>
                </a:solidFill>
                <a:latin typeface="Georgia"/>
                <a:cs typeface="Georgia"/>
              </a:rPr>
              <a:t>dos  milímetros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, existiendo 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zonas más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delgadas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(como  los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párpados, donde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su 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grosor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es </a:t>
            </a:r>
            <a:r>
              <a:rPr sz="2000" dirty="0">
                <a:solidFill>
                  <a:srgbClr val="C00000"/>
                </a:solidFill>
                <a:latin typeface="Georgia"/>
                <a:cs typeface="Georgia"/>
              </a:rPr>
              <a:t>menor </a:t>
            </a:r>
            <a:r>
              <a:rPr sz="2000" spc="-5" dirty="0">
                <a:solidFill>
                  <a:srgbClr val="C00000"/>
                </a:solidFill>
                <a:latin typeface="Georgia"/>
                <a:cs typeface="Georgia"/>
              </a:rPr>
              <a:t>de 0,6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 milímetros)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y zonas más 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gruesas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(como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las palmas 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y plantas,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donde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su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grosor  pueden </a:t>
            </a:r>
            <a:r>
              <a:rPr sz="2000" spc="-5" dirty="0">
                <a:solidFill>
                  <a:srgbClr val="C00000"/>
                </a:solidFill>
                <a:latin typeface="Georgia"/>
                <a:cs typeface="Georgia"/>
              </a:rPr>
              <a:t>superar </a:t>
            </a:r>
            <a:r>
              <a:rPr sz="2000" dirty="0">
                <a:solidFill>
                  <a:srgbClr val="C00000"/>
                </a:solidFill>
                <a:latin typeface="Georgia"/>
                <a:cs typeface="Georgia"/>
              </a:rPr>
              <a:t>los 3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milímetros).</a:t>
            </a:r>
            <a:endParaRPr sz="2000" dirty="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901753" y="1870709"/>
            <a:ext cx="5796153" cy="46214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17265" y="1344113"/>
            <a:ext cx="8529527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400" dirty="0">
                <a:latin typeface="Georgia"/>
                <a:cs typeface="Georgia"/>
              </a:rPr>
              <a:t>En la </a:t>
            </a:r>
            <a:r>
              <a:rPr sz="2400" spc="-5" dirty="0">
                <a:latin typeface="Georgia"/>
                <a:cs typeface="Georgia"/>
              </a:rPr>
              <a:t>dermis podemos diferenciar dos grandes</a:t>
            </a:r>
            <a:r>
              <a:rPr sz="2400" spc="20" dirty="0">
                <a:latin typeface="Georgia"/>
                <a:cs typeface="Georgia"/>
              </a:rPr>
              <a:t> </a:t>
            </a:r>
            <a:r>
              <a:rPr sz="2400" dirty="0">
                <a:latin typeface="Georgia"/>
                <a:cs typeface="Georgia"/>
              </a:rPr>
              <a:t>zonas: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592600" y="2339684"/>
            <a:ext cx="4280452" cy="37953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sz="2400" dirty="0">
                <a:latin typeface="Georgia"/>
                <a:cs typeface="Georgia"/>
              </a:rPr>
              <a:t>Es </a:t>
            </a:r>
            <a:r>
              <a:rPr sz="2400" spc="-5" dirty="0">
                <a:latin typeface="Georgia"/>
                <a:cs typeface="Georgia"/>
              </a:rPr>
              <a:t>la </a:t>
            </a:r>
            <a:r>
              <a:rPr sz="2400" dirty="0">
                <a:latin typeface="Georgia"/>
                <a:cs typeface="Georgia"/>
              </a:rPr>
              <a:t>zona </a:t>
            </a:r>
            <a:r>
              <a:rPr sz="2400" spc="-5" dirty="0">
                <a:latin typeface="Georgia"/>
                <a:cs typeface="Georgia"/>
              </a:rPr>
              <a:t>dérmica </a:t>
            </a:r>
            <a:r>
              <a:rPr sz="2400" dirty="0">
                <a:latin typeface="Georgia"/>
                <a:cs typeface="Georgia"/>
              </a:rPr>
              <a:t>en </a:t>
            </a:r>
            <a:r>
              <a:rPr sz="2400" spc="-5" dirty="0">
                <a:latin typeface="Georgia"/>
                <a:cs typeface="Georgia"/>
              </a:rPr>
              <a:t>contacto </a:t>
            </a:r>
            <a:r>
              <a:rPr sz="2400" dirty="0">
                <a:latin typeface="Georgia"/>
                <a:cs typeface="Georgia"/>
              </a:rPr>
              <a:t>con </a:t>
            </a:r>
            <a:r>
              <a:rPr sz="2400" spc="-5" dirty="0">
                <a:latin typeface="Georgia"/>
                <a:cs typeface="Georgia"/>
              </a:rPr>
              <a:t>las papilas</a:t>
            </a:r>
            <a:r>
              <a:rPr sz="2400" spc="-65" dirty="0">
                <a:latin typeface="Georgia"/>
                <a:cs typeface="Georgia"/>
              </a:rPr>
              <a:t> </a:t>
            </a:r>
            <a:r>
              <a:rPr sz="2400" spc="-5" dirty="0">
                <a:latin typeface="Georgia"/>
                <a:cs typeface="Georgia"/>
              </a:rPr>
              <a:t>dérmicas</a:t>
            </a:r>
            <a:endParaRPr sz="2400" dirty="0">
              <a:latin typeface="Georgia"/>
              <a:cs typeface="Georgia"/>
            </a:endParaRPr>
          </a:p>
          <a:p>
            <a:pPr>
              <a:spcBef>
                <a:spcPts val="25"/>
              </a:spcBef>
              <a:buFont typeface="Georgia"/>
              <a:buChar char="•"/>
            </a:pPr>
            <a:endParaRPr sz="3100" dirty="0">
              <a:latin typeface="Georgia"/>
              <a:cs typeface="Georgia"/>
            </a:endParaRPr>
          </a:p>
          <a:p>
            <a:pPr marL="241300" marR="5080" indent="-228600" algn="just">
              <a:lnSpc>
                <a:spcPct val="85200"/>
              </a:lnSpc>
              <a:buChar char="•"/>
              <a:tabLst>
                <a:tab pos="241300" algn="l"/>
              </a:tabLst>
            </a:pPr>
            <a:r>
              <a:rPr sz="2400" dirty="0">
                <a:latin typeface="Georgia"/>
                <a:cs typeface="Georgia"/>
              </a:rPr>
              <a:t>Es </a:t>
            </a:r>
            <a:r>
              <a:rPr sz="2400" spc="-5" dirty="0">
                <a:latin typeface="Georgia"/>
                <a:cs typeface="Georgia"/>
              </a:rPr>
              <a:t>un tejido conjuntivo </a:t>
            </a:r>
            <a:r>
              <a:rPr sz="2400" dirty="0">
                <a:latin typeface="Georgia"/>
                <a:cs typeface="Georgia"/>
              </a:rPr>
              <a:t>más </a:t>
            </a:r>
            <a:r>
              <a:rPr sz="2400" spc="-5" dirty="0">
                <a:latin typeface="Georgia"/>
                <a:cs typeface="Georgia"/>
              </a:rPr>
              <a:t>laxo, </a:t>
            </a:r>
            <a:r>
              <a:rPr sz="2400" dirty="0">
                <a:latin typeface="Georgia"/>
                <a:cs typeface="Georgia"/>
              </a:rPr>
              <a:t>con </a:t>
            </a:r>
            <a:r>
              <a:rPr sz="2400" spc="-5" dirty="0">
                <a:latin typeface="Georgia"/>
                <a:cs typeface="Georgia"/>
              </a:rPr>
              <a:t>haces </a:t>
            </a:r>
            <a:r>
              <a:rPr sz="2400" dirty="0">
                <a:latin typeface="Georgia"/>
                <a:cs typeface="Georgia"/>
              </a:rPr>
              <a:t>de </a:t>
            </a:r>
            <a:r>
              <a:rPr sz="2400" spc="-5" dirty="0">
                <a:latin typeface="Georgia"/>
                <a:cs typeface="Georgia"/>
              </a:rPr>
              <a:t>colágeno  finos. </a:t>
            </a:r>
            <a:r>
              <a:rPr sz="2400" dirty="0">
                <a:latin typeface="Georgia"/>
                <a:cs typeface="Georgia"/>
              </a:rPr>
              <a:t>Aparecen multitud de </a:t>
            </a:r>
            <a:r>
              <a:rPr sz="2400" spc="-5" dirty="0">
                <a:latin typeface="Georgia"/>
                <a:cs typeface="Georgia"/>
              </a:rPr>
              <a:t>vasos sanguíneos </a:t>
            </a:r>
            <a:r>
              <a:rPr sz="2400" dirty="0">
                <a:latin typeface="Georgia"/>
                <a:cs typeface="Georgia"/>
              </a:rPr>
              <a:t>que </a:t>
            </a:r>
            <a:r>
              <a:rPr sz="2400" spc="-5" dirty="0">
                <a:latin typeface="Georgia"/>
                <a:cs typeface="Georgia"/>
              </a:rPr>
              <a:t>nutren  la epidermis por difusión. </a:t>
            </a:r>
            <a:r>
              <a:rPr sz="2400" dirty="0">
                <a:latin typeface="Georgia"/>
                <a:cs typeface="Georgia"/>
              </a:rPr>
              <a:t>Las </a:t>
            </a:r>
            <a:r>
              <a:rPr sz="2400" spc="-5" dirty="0">
                <a:latin typeface="Georgia"/>
                <a:cs typeface="Georgia"/>
              </a:rPr>
              <a:t>células dérmicas son </a:t>
            </a:r>
            <a:r>
              <a:rPr sz="2400" dirty="0">
                <a:latin typeface="Georgia"/>
                <a:cs typeface="Georgia"/>
              </a:rPr>
              <a:t>más  abundantes.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4415C5C6-35AA-4D3C-B064-E2A4CCD903A0}"/>
              </a:ext>
            </a:extLst>
          </p:cNvPr>
          <p:cNvSpPr txBox="1">
            <a:spLocks/>
          </p:cNvSpPr>
          <p:nvPr/>
        </p:nvSpPr>
        <p:spPr>
          <a:xfrm>
            <a:off x="3392170" y="543460"/>
            <a:ext cx="5407660" cy="52895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3300" spc="-5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DERMIS PAPILAR </a:t>
            </a:r>
            <a:endParaRPr lang="es-ES" sz="3300" dirty="0">
              <a:solidFill>
                <a:schemeClr val="accent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D569F53-79E3-4668-8417-3A12520E3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40" y="1998608"/>
            <a:ext cx="5407660" cy="448710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231805" y="1167047"/>
            <a:ext cx="60051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dirty="0">
                <a:latin typeface="Georgia"/>
                <a:cs typeface="Georgia"/>
              </a:rPr>
              <a:t>En la </a:t>
            </a:r>
            <a:r>
              <a:rPr sz="2000" spc="-5" dirty="0">
                <a:latin typeface="Georgia"/>
                <a:cs typeface="Georgia"/>
              </a:rPr>
              <a:t>dermis podemos diferenciar dos grandes</a:t>
            </a:r>
            <a:r>
              <a:rPr sz="2000" spc="20" dirty="0">
                <a:latin typeface="Georgia"/>
                <a:cs typeface="Georgia"/>
              </a:rPr>
              <a:t> </a:t>
            </a:r>
            <a:r>
              <a:rPr sz="2000" dirty="0">
                <a:latin typeface="Georgia"/>
                <a:cs typeface="Georgia"/>
              </a:rPr>
              <a:t>zonas: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366161" y="5261336"/>
            <a:ext cx="10004204" cy="11900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ts val="2665"/>
              </a:lnSpc>
              <a:spcBef>
                <a:spcPts val="100"/>
              </a:spcBef>
              <a:buChar char="•"/>
              <a:tabLst>
                <a:tab pos="241300" algn="l"/>
                <a:tab pos="734695" algn="l"/>
                <a:tab pos="1138555" algn="l"/>
                <a:tab pos="2007870" algn="l"/>
                <a:tab pos="3270885" algn="l"/>
                <a:tab pos="3757295" algn="l"/>
                <a:tab pos="4781550" algn="l"/>
                <a:tab pos="5970905" algn="l"/>
                <a:tab pos="6284595" algn="l"/>
                <a:tab pos="6726555" algn="l"/>
                <a:tab pos="7392670" algn="l"/>
                <a:tab pos="7720330" algn="l"/>
              </a:tabLst>
            </a:pPr>
            <a:r>
              <a:rPr sz="2000" dirty="0">
                <a:latin typeface="Georgia"/>
                <a:cs typeface="Georgia"/>
              </a:rPr>
              <a:t>Es	</a:t>
            </a:r>
            <a:r>
              <a:rPr sz="2000" spc="-5" dirty="0">
                <a:latin typeface="Georgia"/>
                <a:cs typeface="Georgia"/>
              </a:rPr>
              <a:t>l</a:t>
            </a:r>
            <a:r>
              <a:rPr sz="2000" dirty="0">
                <a:latin typeface="Georgia"/>
                <a:cs typeface="Georgia"/>
              </a:rPr>
              <a:t>a	</a:t>
            </a:r>
            <a:r>
              <a:rPr sz="2000" spc="-5" dirty="0">
                <a:latin typeface="Georgia"/>
                <a:cs typeface="Georgia"/>
              </a:rPr>
              <a:t>part</a:t>
            </a:r>
            <a:r>
              <a:rPr sz="2000" dirty="0">
                <a:latin typeface="Georgia"/>
                <a:cs typeface="Georgia"/>
              </a:rPr>
              <a:t>e	inferio</a:t>
            </a:r>
            <a:r>
              <a:rPr sz="2000" spc="-15" dirty="0">
                <a:latin typeface="Georgia"/>
                <a:cs typeface="Georgia"/>
              </a:rPr>
              <a:t>r</a:t>
            </a:r>
            <a:r>
              <a:rPr sz="2000" dirty="0">
                <a:latin typeface="Georgia"/>
                <a:cs typeface="Georgia"/>
              </a:rPr>
              <a:t>,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sz="2000" dirty="0">
                <a:latin typeface="Georgia"/>
                <a:cs typeface="Georgia"/>
              </a:rPr>
              <a:t>de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sz="2000" dirty="0">
                <a:latin typeface="Georgia"/>
                <a:cs typeface="Georgia"/>
              </a:rPr>
              <a:t>ma</a:t>
            </a:r>
            <a:r>
              <a:rPr sz="2000" spc="-10" dirty="0">
                <a:latin typeface="Georgia"/>
                <a:cs typeface="Georgia"/>
              </a:rPr>
              <a:t>y</a:t>
            </a:r>
            <a:r>
              <a:rPr sz="2000" spc="-5" dirty="0">
                <a:latin typeface="Georgia"/>
                <a:cs typeface="Georgia"/>
              </a:rPr>
              <a:t>o</a:t>
            </a:r>
            <a:r>
              <a:rPr sz="2000" dirty="0">
                <a:latin typeface="Georgia"/>
                <a:cs typeface="Georgia"/>
              </a:rPr>
              <a:t>r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sz="2000" spc="-5" dirty="0" err="1">
                <a:latin typeface="Georgia"/>
                <a:cs typeface="Georgia"/>
              </a:rPr>
              <a:t>tamañ</a:t>
            </a:r>
            <a:r>
              <a:rPr sz="2000" dirty="0" err="1">
                <a:latin typeface="Georgia"/>
                <a:cs typeface="Georgia"/>
              </a:rPr>
              <a:t>o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sz="2000" dirty="0">
                <a:latin typeface="Georgia"/>
                <a:cs typeface="Georgia"/>
              </a:rPr>
              <a:t>y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sz="2000" spc="-10" dirty="0">
                <a:latin typeface="Georgia"/>
                <a:cs typeface="Georgia"/>
              </a:rPr>
              <a:t>s</a:t>
            </a:r>
            <a:r>
              <a:rPr sz="2000" dirty="0">
                <a:latin typeface="Georgia"/>
                <a:cs typeface="Georgia"/>
              </a:rPr>
              <a:t>e</a:t>
            </a:r>
            <a:r>
              <a:rPr lang="es-ES" sz="2000" dirty="0">
                <a:latin typeface="Georgia"/>
                <a:cs typeface="Georgia"/>
              </a:rPr>
              <a:t> </a:t>
            </a:r>
            <a:r>
              <a:rPr sz="2000" spc="-5" dirty="0" err="1">
                <a:latin typeface="Georgia"/>
                <a:cs typeface="Georgia"/>
              </a:rPr>
              <a:t>un</a:t>
            </a:r>
            <a:r>
              <a:rPr sz="2000" dirty="0" err="1">
                <a:latin typeface="Georgia"/>
                <a:cs typeface="Georgia"/>
              </a:rPr>
              <a:t>e</a:t>
            </a:r>
            <a:r>
              <a:rPr sz="2000" dirty="0">
                <a:latin typeface="Georgia"/>
                <a:cs typeface="Georgia"/>
              </a:rPr>
              <a:t>	o	</a:t>
            </a:r>
            <a:r>
              <a:rPr sz="2000" spc="-10" dirty="0">
                <a:latin typeface="Georgia"/>
                <a:cs typeface="Georgia"/>
              </a:rPr>
              <a:t>se</a:t>
            </a:r>
            <a:r>
              <a:rPr lang="es-ES" sz="2000" spc="-10" dirty="0">
                <a:latin typeface="Georgia"/>
                <a:cs typeface="Georgia"/>
              </a:rPr>
              <a:t> </a:t>
            </a:r>
            <a:r>
              <a:rPr sz="2000" spc="-5" dirty="0" err="1">
                <a:latin typeface="Georgia"/>
                <a:cs typeface="Georgia"/>
              </a:rPr>
              <a:t>difumina</a:t>
            </a:r>
            <a:r>
              <a:rPr sz="2000" spc="-5" dirty="0">
                <a:latin typeface="Georgia"/>
                <a:cs typeface="Georgia"/>
              </a:rPr>
              <a:t> </a:t>
            </a:r>
            <a:r>
              <a:rPr sz="2000" dirty="0">
                <a:latin typeface="Georgia"/>
                <a:cs typeface="Georgia"/>
              </a:rPr>
              <a:t>con </a:t>
            </a:r>
            <a:r>
              <a:rPr sz="2000" spc="-5" dirty="0">
                <a:latin typeface="Georgia"/>
                <a:cs typeface="Georgia"/>
              </a:rPr>
              <a:t>la</a:t>
            </a:r>
            <a:r>
              <a:rPr sz="2000" spc="-15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hipodermis.</a:t>
            </a:r>
            <a:endParaRPr sz="2000" dirty="0">
              <a:latin typeface="Georgia"/>
              <a:cs typeface="Georgia"/>
            </a:endParaRPr>
          </a:p>
          <a:p>
            <a:pPr>
              <a:spcBef>
                <a:spcPts val="25"/>
              </a:spcBef>
            </a:pPr>
            <a:endParaRPr sz="2000" dirty="0">
              <a:latin typeface="Georgia"/>
              <a:cs typeface="Georgia"/>
            </a:endParaRPr>
          </a:p>
          <a:p>
            <a:pPr marL="241300" marR="5080" indent="-228600" algn="just">
              <a:lnSpc>
                <a:spcPct val="85200"/>
              </a:lnSpc>
              <a:buChar char="•"/>
              <a:tabLst>
                <a:tab pos="241300" algn="l"/>
              </a:tabLst>
            </a:pPr>
            <a:r>
              <a:rPr sz="2000" spc="-5" dirty="0">
                <a:latin typeface="Georgia"/>
                <a:cs typeface="Georgia"/>
              </a:rPr>
              <a:t>Se trata </a:t>
            </a:r>
            <a:r>
              <a:rPr sz="2000" dirty="0">
                <a:latin typeface="Georgia"/>
                <a:cs typeface="Georgia"/>
              </a:rPr>
              <a:t>de </a:t>
            </a:r>
            <a:r>
              <a:rPr sz="2000" spc="-5" dirty="0">
                <a:latin typeface="Georgia"/>
                <a:cs typeface="Georgia"/>
              </a:rPr>
              <a:t>un tejido conjuntivo </a:t>
            </a:r>
            <a:r>
              <a:rPr sz="2000" dirty="0">
                <a:latin typeface="Georgia"/>
                <a:cs typeface="Georgia"/>
              </a:rPr>
              <a:t>más </a:t>
            </a:r>
            <a:r>
              <a:rPr sz="2000" spc="-5" dirty="0">
                <a:latin typeface="Georgia"/>
                <a:cs typeface="Georgia"/>
              </a:rPr>
              <a:t>denso, </a:t>
            </a:r>
            <a:r>
              <a:rPr sz="2000" dirty="0">
                <a:latin typeface="Georgia"/>
                <a:cs typeface="Georgia"/>
              </a:rPr>
              <a:t>con redes de  </a:t>
            </a:r>
            <a:r>
              <a:rPr sz="2000" spc="-5" dirty="0">
                <a:latin typeface="Georgia"/>
                <a:cs typeface="Georgia"/>
              </a:rPr>
              <a:t>colágeno más gruesas </a:t>
            </a:r>
            <a:r>
              <a:rPr sz="2000" dirty="0">
                <a:latin typeface="Georgia"/>
                <a:cs typeface="Georgia"/>
              </a:rPr>
              <a:t>y </a:t>
            </a:r>
            <a:r>
              <a:rPr sz="2000" spc="-5" dirty="0">
                <a:latin typeface="Georgia"/>
                <a:cs typeface="Georgia"/>
              </a:rPr>
              <a:t>densas, colocadas </a:t>
            </a:r>
            <a:r>
              <a:rPr sz="2000" spc="-10" dirty="0">
                <a:latin typeface="Georgia"/>
                <a:cs typeface="Georgia"/>
              </a:rPr>
              <a:t>principalmente  </a:t>
            </a:r>
            <a:r>
              <a:rPr sz="2000" dirty="0">
                <a:latin typeface="Georgia"/>
                <a:cs typeface="Georgia"/>
              </a:rPr>
              <a:t>de </a:t>
            </a:r>
            <a:r>
              <a:rPr sz="2000" spc="-5" dirty="0">
                <a:latin typeface="Georgia"/>
                <a:cs typeface="Georgia"/>
              </a:rPr>
              <a:t>forma paralela </a:t>
            </a:r>
            <a:r>
              <a:rPr sz="2000" dirty="0">
                <a:latin typeface="Georgia"/>
                <a:cs typeface="Georgia"/>
              </a:rPr>
              <a:t>a </a:t>
            </a:r>
            <a:r>
              <a:rPr sz="2000" spc="-5" dirty="0">
                <a:latin typeface="Georgia"/>
                <a:cs typeface="Georgia"/>
              </a:rPr>
              <a:t>la</a:t>
            </a:r>
            <a:r>
              <a:rPr sz="2000" spc="-20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epidermis.</a:t>
            </a:r>
            <a:endParaRPr sz="2000" dirty="0">
              <a:latin typeface="Georgia"/>
              <a:cs typeface="Georgia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4A406EC9-5E0E-4DE4-95B7-72DDC653C3AF}"/>
              </a:ext>
            </a:extLst>
          </p:cNvPr>
          <p:cNvSpPr txBox="1">
            <a:spLocks/>
          </p:cNvSpPr>
          <p:nvPr/>
        </p:nvSpPr>
        <p:spPr>
          <a:xfrm>
            <a:off x="3392170" y="547610"/>
            <a:ext cx="5407660" cy="52065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3300" spc="-5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DERMIS RETICULAR  </a:t>
            </a:r>
            <a:endParaRPr lang="es-ES" sz="3300" dirty="0">
              <a:solidFill>
                <a:schemeClr val="accent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47B7BE9-61AE-47DE-A4E1-F084A44F6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165" y="1680631"/>
            <a:ext cx="7433669" cy="339795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23413" y="412446"/>
            <a:ext cx="6341110" cy="52895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300" spc="-5" dirty="0">
                <a:solidFill>
                  <a:schemeClr val="accent2"/>
                </a:solidFill>
              </a:rPr>
              <a:t>COMPONENTES DE </a:t>
            </a:r>
            <a:r>
              <a:rPr sz="330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</a:t>
            </a:r>
            <a:r>
              <a:rPr sz="3300" spc="-100" dirty="0">
                <a:solidFill>
                  <a:schemeClr val="accent2"/>
                </a:solidFill>
              </a:rPr>
              <a:t> </a:t>
            </a:r>
            <a:r>
              <a:rPr sz="3300" dirty="0">
                <a:solidFill>
                  <a:schemeClr val="accent2"/>
                </a:solidFill>
              </a:rPr>
              <a:t>DERMIS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01567" y="3756992"/>
            <a:ext cx="7910195" cy="22442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4545">
              <a:spcBef>
                <a:spcPts val="100"/>
              </a:spcBef>
            </a:pPr>
            <a:r>
              <a:rPr sz="2400" b="1" dirty="0">
                <a:solidFill>
                  <a:srgbClr val="04607A"/>
                </a:solidFill>
                <a:latin typeface="Georgia"/>
                <a:cs typeface="Georgia"/>
              </a:rPr>
              <a:t>SUSTANCIA </a:t>
            </a:r>
            <a:r>
              <a:rPr sz="2400" b="1" spc="-5" dirty="0">
                <a:solidFill>
                  <a:srgbClr val="04607A"/>
                </a:solidFill>
                <a:latin typeface="Georgia"/>
                <a:cs typeface="Georgia"/>
              </a:rPr>
              <a:t>FUNDAMENTAL</a:t>
            </a:r>
            <a:r>
              <a:rPr sz="2400" b="1" spc="-4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400" b="1" spc="-5" dirty="0">
                <a:solidFill>
                  <a:srgbClr val="04607A"/>
                </a:solidFill>
                <a:latin typeface="Georgia"/>
                <a:cs typeface="Georgia"/>
              </a:rPr>
              <a:t>AMORFA.</a:t>
            </a:r>
            <a:endParaRPr sz="2400" dirty="0">
              <a:latin typeface="Georgia"/>
              <a:cs typeface="Georgia"/>
            </a:endParaRPr>
          </a:p>
          <a:p>
            <a:pPr>
              <a:spcBef>
                <a:spcPts val="40"/>
              </a:spcBef>
            </a:pPr>
            <a:endParaRPr sz="2500" dirty="0">
              <a:latin typeface="Georgia"/>
              <a:cs typeface="Georgia"/>
            </a:endParaRPr>
          </a:p>
          <a:p>
            <a:pPr marL="12700" marR="5080" algn="just"/>
            <a:r>
              <a:rPr sz="2400" spc="-5" dirty="0">
                <a:solidFill>
                  <a:srgbClr val="04607A"/>
                </a:solidFill>
                <a:latin typeface="Georgia"/>
                <a:cs typeface="Georgia"/>
              </a:rPr>
              <a:t>Está cargada </a:t>
            </a:r>
            <a:r>
              <a:rPr sz="2400" dirty="0">
                <a:solidFill>
                  <a:srgbClr val="04607A"/>
                </a:solidFill>
                <a:latin typeface="Georgia"/>
                <a:cs typeface="Georgia"/>
              </a:rPr>
              <a:t>de </a:t>
            </a:r>
            <a:r>
              <a:rPr sz="2400" spc="-5" dirty="0">
                <a:solidFill>
                  <a:srgbClr val="04607A"/>
                </a:solidFill>
                <a:latin typeface="Georgia"/>
                <a:cs typeface="Georgia"/>
              </a:rPr>
              <a:t>sustancias </a:t>
            </a:r>
            <a:r>
              <a:rPr sz="2400" dirty="0">
                <a:solidFill>
                  <a:srgbClr val="04607A"/>
                </a:solidFill>
                <a:latin typeface="Georgia"/>
                <a:cs typeface="Georgia"/>
              </a:rPr>
              <a:t>con </a:t>
            </a:r>
            <a:r>
              <a:rPr sz="2400" spc="-5" dirty="0">
                <a:solidFill>
                  <a:srgbClr val="04607A"/>
                </a:solidFill>
                <a:latin typeface="Georgia"/>
                <a:cs typeface="Georgia"/>
              </a:rPr>
              <a:t>capacidad </a:t>
            </a:r>
            <a:r>
              <a:rPr sz="2400" spc="-10" dirty="0">
                <a:solidFill>
                  <a:srgbClr val="04607A"/>
                </a:solidFill>
                <a:latin typeface="Georgia"/>
                <a:cs typeface="Georgia"/>
              </a:rPr>
              <a:t>de </a:t>
            </a:r>
            <a:r>
              <a:rPr sz="2400" dirty="0">
                <a:solidFill>
                  <a:srgbClr val="04607A"/>
                </a:solidFill>
                <a:latin typeface="Georgia"/>
                <a:cs typeface="Georgia"/>
              </a:rPr>
              <a:t>retener </a:t>
            </a:r>
            <a:r>
              <a:rPr sz="2400" spc="-5" dirty="0">
                <a:solidFill>
                  <a:srgbClr val="04607A"/>
                </a:solidFill>
                <a:latin typeface="Georgia"/>
                <a:cs typeface="Georgia"/>
              </a:rPr>
              <a:t>agua.  </a:t>
            </a:r>
            <a:r>
              <a:rPr sz="2400" dirty="0">
                <a:solidFill>
                  <a:srgbClr val="04607A"/>
                </a:solidFill>
                <a:latin typeface="Georgia"/>
                <a:cs typeface="Georgia"/>
              </a:rPr>
              <a:t>Proteínas </a:t>
            </a:r>
            <a:r>
              <a:rPr sz="2400" spc="-5" dirty="0">
                <a:solidFill>
                  <a:srgbClr val="04607A"/>
                </a:solidFill>
                <a:latin typeface="Georgia"/>
                <a:cs typeface="Georgia"/>
              </a:rPr>
              <a:t>unidas </a:t>
            </a:r>
            <a:r>
              <a:rPr sz="2400" dirty="0">
                <a:solidFill>
                  <a:srgbClr val="04607A"/>
                </a:solidFill>
                <a:latin typeface="Georgia"/>
                <a:cs typeface="Georgia"/>
              </a:rPr>
              <a:t>a </a:t>
            </a:r>
            <a:r>
              <a:rPr sz="2400" spc="-5" dirty="0">
                <a:solidFill>
                  <a:srgbClr val="04607A"/>
                </a:solidFill>
                <a:latin typeface="Georgia"/>
                <a:cs typeface="Georgia"/>
              </a:rPr>
              <a:t>mucopolisacáridos ácidos formando lo  que se denomina proteoglicanos. </a:t>
            </a:r>
            <a:r>
              <a:rPr sz="2400" dirty="0">
                <a:solidFill>
                  <a:srgbClr val="04607A"/>
                </a:solidFill>
                <a:latin typeface="Georgia"/>
                <a:cs typeface="Georgia"/>
              </a:rPr>
              <a:t>El </a:t>
            </a:r>
            <a:r>
              <a:rPr sz="2400" spc="-5" dirty="0">
                <a:solidFill>
                  <a:srgbClr val="04607A"/>
                </a:solidFill>
                <a:latin typeface="Georgia"/>
                <a:cs typeface="Georgia"/>
              </a:rPr>
              <a:t>resultado </a:t>
            </a:r>
            <a:r>
              <a:rPr sz="2400" dirty="0">
                <a:solidFill>
                  <a:srgbClr val="04607A"/>
                </a:solidFill>
                <a:latin typeface="Georgia"/>
                <a:cs typeface="Georgia"/>
              </a:rPr>
              <a:t>es </a:t>
            </a:r>
            <a:r>
              <a:rPr sz="2400" spc="-5" dirty="0">
                <a:solidFill>
                  <a:srgbClr val="04607A"/>
                </a:solidFill>
                <a:latin typeface="Georgia"/>
                <a:cs typeface="Georgia"/>
              </a:rPr>
              <a:t>un gel  acuoso,</a:t>
            </a:r>
            <a:r>
              <a:rPr sz="2400" spc="-2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400" spc="-5" dirty="0">
                <a:solidFill>
                  <a:srgbClr val="04607A"/>
                </a:solidFill>
                <a:latin typeface="Georgia"/>
                <a:cs typeface="Georgia"/>
              </a:rPr>
              <a:t>denso.</a:t>
            </a:r>
            <a:endParaRPr sz="2400" dirty="0">
              <a:latin typeface="Georgia"/>
              <a:cs typeface="Georgia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5EBF6B5-A9DF-45B2-8081-AD0DA2CB41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78" t="50812" r="17071" b="4615"/>
          <a:stretch/>
        </p:blipFill>
        <p:spPr>
          <a:xfrm>
            <a:off x="1961322" y="1226416"/>
            <a:ext cx="8375373" cy="203361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0ACDEA4-1A8F-4DD8-A716-2E21310B1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9285"/>
            <a:ext cx="6978928" cy="51435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32243" y="404657"/>
            <a:ext cx="3818620" cy="52065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300" spc="-5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FIBRAS</a:t>
            </a:r>
            <a:r>
              <a:rPr sz="3300" spc="-8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3300" spc="-5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DÉRMICAS</a:t>
            </a:r>
            <a:endParaRPr sz="3300" dirty="0">
              <a:solidFill>
                <a:schemeClr val="accent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57996" y="1209306"/>
            <a:ext cx="2768600" cy="559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3500" b="1" spc="-5" dirty="0">
                <a:solidFill>
                  <a:schemeClr val="accent2"/>
                </a:solidFill>
                <a:latin typeface="Georgia"/>
                <a:cs typeface="Georgia"/>
              </a:rPr>
              <a:t>COLÁGENO</a:t>
            </a:r>
            <a:endParaRPr sz="3500" dirty="0">
              <a:solidFill>
                <a:schemeClr val="accent2"/>
              </a:solidFill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55914" y="2085466"/>
            <a:ext cx="4572764" cy="3486852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241300" marR="6985" indent="-228600" algn="just">
              <a:lnSpc>
                <a:spcPts val="2760"/>
              </a:lnSpc>
              <a:spcBef>
                <a:spcPts val="590"/>
              </a:spcBef>
              <a:buChar char="•"/>
              <a:tabLst>
                <a:tab pos="241300" algn="l"/>
              </a:tabLst>
            </a:pPr>
            <a:r>
              <a:rPr sz="2700" dirty="0">
                <a:latin typeface="Georgia"/>
                <a:cs typeface="Georgia"/>
              </a:rPr>
              <a:t>Es </a:t>
            </a:r>
            <a:r>
              <a:rPr sz="2700" spc="-5" dirty="0">
                <a:latin typeface="Georgia"/>
                <a:cs typeface="Georgia"/>
              </a:rPr>
              <a:t>la proteína fibrosa </a:t>
            </a:r>
            <a:r>
              <a:rPr sz="2700" dirty="0">
                <a:latin typeface="Georgia"/>
                <a:cs typeface="Georgia"/>
              </a:rPr>
              <a:t>más importante </a:t>
            </a:r>
            <a:r>
              <a:rPr sz="2700" spc="-5" dirty="0">
                <a:latin typeface="Georgia"/>
                <a:cs typeface="Georgia"/>
              </a:rPr>
              <a:t>de la  dermis, pudiendo constituir hasta </a:t>
            </a:r>
            <a:r>
              <a:rPr sz="2700" dirty="0">
                <a:latin typeface="Georgia"/>
                <a:cs typeface="Georgia"/>
              </a:rPr>
              <a:t>el </a:t>
            </a:r>
            <a:r>
              <a:rPr sz="2700" spc="5" dirty="0">
                <a:latin typeface="Georgia"/>
                <a:cs typeface="Georgia"/>
              </a:rPr>
              <a:t>75 </a:t>
            </a:r>
            <a:r>
              <a:rPr sz="2700" dirty="0">
                <a:latin typeface="Georgia"/>
                <a:cs typeface="Georgia"/>
              </a:rPr>
              <a:t>% </a:t>
            </a:r>
            <a:r>
              <a:rPr sz="2700" spc="-5" dirty="0">
                <a:latin typeface="Georgia"/>
                <a:cs typeface="Georgia"/>
              </a:rPr>
              <a:t>de su  peso</a:t>
            </a:r>
            <a:r>
              <a:rPr sz="2700" spc="-25" dirty="0">
                <a:latin typeface="Georgia"/>
                <a:cs typeface="Georgia"/>
              </a:rPr>
              <a:t> </a:t>
            </a:r>
            <a:r>
              <a:rPr sz="2700" spc="-5" dirty="0">
                <a:latin typeface="Georgia"/>
                <a:cs typeface="Georgia"/>
              </a:rPr>
              <a:t>seco.</a:t>
            </a:r>
            <a:endParaRPr sz="2700" dirty="0">
              <a:latin typeface="Georgia"/>
              <a:cs typeface="Georgia"/>
            </a:endParaRPr>
          </a:p>
          <a:p>
            <a:pPr>
              <a:spcBef>
                <a:spcPts val="20"/>
              </a:spcBef>
              <a:buFont typeface="Georgia"/>
              <a:buChar char="•"/>
            </a:pPr>
            <a:endParaRPr sz="3500" dirty="0">
              <a:latin typeface="Georgia"/>
              <a:cs typeface="Georgia"/>
            </a:endParaRPr>
          </a:p>
          <a:p>
            <a:pPr marL="241300" marR="5080" indent="-228600" algn="just">
              <a:lnSpc>
                <a:spcPts val="2760"/>
              </a:lnSpc>
              <a:spcBef>
                <a:spcPts val="5"/>
              </a:spcBef>
              <a:buChar char="•"/>
              <a:tabLst>
                <a:tab pos="241300" algn="l"/>
              </a:tabLst>
            </a:pPr>
            <a:r>
              <a:rPr sz="2700" spc="-5" dirty="0">
                <a:latin typeface="Georgia"/>
                <a:cs typeface="Georgia"/>
              </a:rPr>
              <a:t>Ofrece </a:t>
            </a:r>
            <a:r>
              <a:rPr sz="2700" dirty="0">
                <a:latin typeface="Georgia"/>
                <a:cs typeface="Georgia"/>
              </a:rPr>
              <a:t>a la </a:t>
            </a:r>
            <a:r>
              <a:rPr sz="2700" spc="-5" dirty="0">
                <a:latin typeface="Georgia"/>
                <a:cs typeface="Georgia"/>
              </a:rPr>
              <a:t>piel </a:t>
            </a:r>
            <a:r>
              <a:rPr sz="2700" dirty="0">
                <a:latin typeface="Georgia"/>
                <a:cs typeface="Georgia"/>
              </a:rPr>
              <a:t>resistencia </a:t>
            </a:r>
            <a:r>
              <a:rPr sz="2700" spc="-5" dirty="0">
                <a:latin typeface="Georgia"/>
                <a:cs typeface="Georgia"/>
              </a:rPr>
              <a:t>frente </a:t>
            </a:r>
            <a:r>
              <a:rPr sz="2700" dirty="0">
                <a:latin typeface="Georgia"/>
                <a:cs typeface="Georgia"/>
              </a:rPr>
              <a:t>a  </a:t>
            </a:r>
            <a:r>
              <a:rPr sz="2700" spc="-5" dirty="0">
                <a:latin typeface="Georgia"/>
                <a:cs typeface="Georgia"/>
              </a:rPr>
              <a:t>traumatismos físicos </a:t>
            </a:r>
            <a:r>
              <a:rPr sz="2700" dirty="0">
                <a:latin typeface="Georgia"/>
                <a:cs typeface="Georgia"/>
              </a:rPr>
              <a:t>y </a:t>
            </a:r>
            <a:r>
              <a:rPr sz="2700" spc="-5" dirty="0">
                <a:latin typeface="Georgia"/>
                <a:cs typeface="Georgia"/>
              </a:rPr>
              <a:t>limita </a:t>
            </a:r>
            <a:r>
              <a:rPr sz="2700" dirty="0">
                <a:latin typeface="Georgia"/>
                <a:cs typeface="Georgia"/>
              </a:rPr>
              <a:t>el </a:t>
            </a:r>
            <a:r>
              <a:rPr sz="2700" spc="-5" dirty="0">
                <a:latin typeface="Georgia"/>
                <a:cs typeface="Georgia"/>
              </a:rPr>
              <a:t>grado </a:t>
            </a:r>
            <a:r>
              <a:rPr sz="2700" dirty="0">
                <a:latin typeface="Georgia"/>
                <a:cs typeface="Georgia"/>
              </a:rPr>
              <a:t>de </a:t>
            </a:r>
            <a:r>
              <a:rPr sz="2700" spc="-5" dirty="0">
                <a:latin typeface="Georgia"/>
                <a:cs typeface="Georgia"/>
              </a:rPr>
              <a:t>tensión  de la</a:t>
            </a:r>
            <a:r>
              <a:rPr sz="2700" spc="-15" dirty="0">
                <a:latin typeface="Georgia"/>
                <a:cs typeface="Georgia"/>
              </a:rPr>
              <a:t> </a:t>
            </a:r>
            <a:r>
              <a:rPr sz="2700" spc="-5" dirty="0">
                <a:latin typeface="Georgia"/>
                <a:cs typeface="Georgia"/>
              </a:rPr>
              <a:t>misma.</a:t>
            </a:r>
            <a:endParaRPr sz="2700" dirty="0">
              <a:latin typeface="Georgia"/>
              <a:cs typeface="Georgia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25867CB-D330-463C-9E1C-6CA163F40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1" y="264439"/>
            <a:ext cx="3835295" cy="124694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Julio Ceniza on Twitter: &amp;quot;Un tatuaje en la piel implica inserciones  repetidas de las agujas en la piel (tinta en la dermis) Esto puede ser un  problema ya que puede dañar las">
            <a:extLst>
              <a:ext uri="{FF2B5EF4-FFF2-40B4-BE49-F238E27FC236}">
                <a16:creationId xmlns:a16="http://schemas.microsoft.com/office/drawing/2014/main" id="{8F1E9C2C-1FA7-40EA-A0D0-3928B959A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995" y="365125"/>
            <a:ext cx="5814805" cy="619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836DB12-6503-4D71-AD14-D03A7953F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814"/>
          </a:xfrm>
          <a:solidFill>
            <a:srgbClr val="FFFF00"/>
          </a:solidFill>
          <a:ln w="12700"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s-ES" dirty="0">
                <a:solidFill>
                  <a:schemeClr val="accent2"/>
                </a:solidFill>
              </a:rPr>
              <a:t>COMPONENTES QUIMICOS DE LA PIEL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824DE18-7CF5-41A8-B68B-71A123E894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464" r="42149"/>
          <a:stretch/>
        </p:blipFill>
        <p:spPr>
          <a:xfrm>
            <a:off x="838200" y="1403351"/>
            <a:ext cx="4960040" cy="516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52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737113" y="1244696"/>
            <a:ext cx="786257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b="1" spc="-10" dirty="0">
                <a:solidFill>
                  <a:schemeClr val="accent2"/>
                </a:solidFill>
                <a:latin typeface="Georgia"/>
                <a:cs typeface="Georgia"/>
              </a:rPr>
              <a:t>FIBRAS RETICULARES</a:t>
            </a:r>
            <a:r>
              <a:rPr sz="3000" b="1" spc="10" dirty="0">
                <a:solidFill>
                  <a:schemeClr val="accent2"/>
                </a:solidFill>
                <a:latin typeface="Georgia"/>
                <a:cs typeface="Georgia"/>
              </a:rPr>
              <a:t> </a:t>
            </a:r>
            <a:r>
              <a:rPr sz="3000" b="1" spc="-5" dirty="0">
                <a:solidFill>
                  <a:schemeClr val="accent2"/>
                </a:solidFill>
                <a:latin typeface="Georgia"/>
                <a:cs typeface="Georgia"/>
              </a:rPr>
              <a:t>(RETICULINA)</a:t>
            </a:r>
            <a:endParaRPr sz="3000" dirty="0">
              <a:solidFill>
                <a:schemeClr val="accent2"/>
              </a:solidFill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63353" y="1978212"/>
            <a:ext cx="6636330" cy="42813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spcBef>
                <a:spcPts val="105"/>
              </a:spcBef>
              <a:buChar char="•"/>
              <a:tabLst>
                <a:tab pos="241300" algn="l"/>
              </a:tabLst>
            </a:pPr>
            <a:r>
              <a:rPr sz="2300" dirty="0">
                <a:latin typeface="Georgia"/>
                <a:cs typeface="Georgia"/>
              </a:rPr>
              <a:t>Son parte </a:t>
            </a:r>
            <a:r>
              <a:rPr sz="2300" spc="-5" dirty="0">
                <a:latin typeface="Georgia"/>
                <a:cs typeface="Georgia"/>
              </a:rPr>
              <a:t>fundamental de las fibras de </a:t>
            </a:r>
            <a:r>
              <a:rPr sz="2300" dirty="0">
                <a:latin typeface="Georgia"/>
                <a:cs typeface="Georgia"/>
              </a:rPr>
              <a:t>la membrana</a:t>
            </a:r>
            <a:r>
              <a:rPr sz="2300" spc="-45" dirty="0">
                <a:latin typeface="Georgia"/>
                <a:cs typeface="Georgia"/>
              </a:rPr>
              <a:t> </a:t>
            </a:r>
            <a:r>
              <a:rPr sz="2300" dirty="0">
                <a:latin typeface="Georgia"/>
                <a:cs typeface="Georgia"/>
              </a:rPr>
              <a:t>basal.</a:t>
            </a:r>
          </a:p>
          <a:p>
            <a:pPr>
              <a:spcBef>
                <a:spcPts val="30"/>
              </a:spcBef>
              <a:buFont typeface="Georgia"/>
              <a:buChar char="•"/>
            </a:pPr>
            <a:endParaRPr sz="2600" dirty="0">
              <a:latin typeface="Georgia"/>
              <a:cs typeface="Georgia"/>
            </a:endParaRPr>
          </a:p>
          <a:p>
            <a:pPr marL="241300" indent="-228600">
              <a:lnSpc>
                <a:spcPts val="2555"/>
              </a:lnSpc>
              <a:buChar char="•"/>
              <a:tabLst>
                <a:tab pos="241300" algn="l"/>
                <a:tab pos="866140" algn="l"/>
                <a:tab pos="1731645" algn="l"/>
                <a:tab pos="2170430" algn="l"/>
                <a:tab pos="3147695" algn="l"/>
                <a:tab pos="4455160" algn="l"/>
                <a:tab pos="5055870" algn="l"/>
                <a:tab pos="5543550" algn="l"/>
                <a:tab pos="7010400" algn="l"/>
              </a:tabLst>
            </a:pPr>
            <a:r>
              <a:rPr sz="2300" spc="-5" dirty="0">
                <a:latin typeface="Georgia"/>
                <a:cs typeface="Georgia"/>
              </a:rPr>
              <a:t>S</a:t>
            </a:r>
            <a:r>
              <a:rPr sz="2300" dirty="0">
                <a:latin typeface="Georgia"/>
                <a:cs typeface="Georgia"/>
              </a:rPr>
              <a:t>on	</a:t>
            </a:r>
            <a:r>
              <a:rPr sz="2300" spc="-5" dirty="0">
                <a:latin typeface="Georgia"/>
                <a:cs typeface="Georgia"/>
              </a:rPr>
              <a:t>f</a:t>
            </a:r>
            <a:r>
              <a:rPr sz="2300" spc="-10" dirty="0">
                <a:latin typeface="Georgia"/>
                <a:cs typeface="Georgia"/>
              </a:rPr>
              <a:t>ib</a:t>
            </a:r>
            <a:r>
              <a:rPr sz="2300" dirty="0">
                <a:latin typeface="Georgia"/>
                <a:cs typeface="Georgia"/>
              </a:rPr>
              <a:t>ras	</a:t>
            </a:r>
            <a:r>
              <a:rPr sz="2300" spc="-5" dirty="0">
                <a:latin typeface="Georgia"/>
                <a:cs typeface="Georgia"/>
              </a:rPr>
              <a:t>d</a:t>
            </a:r>
            <a:r>
              <a:rPr sz="2300" dirty="0">
                <a:latin typeface="Georgia"/>
                <a:cs typeface="Georgia"/>
              </a:rPr>
              <a:t>e	me</a:t>
            </a:r>
            <a:r>
              <a:rPr sz="2300" spc="-10" dirty="0">
                <a:latin typeface="Georgia"/>
                <a:cs typeface="Georgia"/>
              </a:rPr>
              <a:t>no</a:t>
            </a:r>
            <a:r>
              <a:rPr sz="2300" dirty="0">
                <a:latin typeface="Georgia"/>
                <a:cs typeface="Georgia"/>
              </a:rPr>
              <a:t>r	</a:t>
            </a:r>
            <a:r>
              <a:rPr sz="2300" spc="-5" dirty="0">
                <a:latin typeface="Georgia"/>
                <a:cs typeface="Georgia"/>
              </a:rPr>
              <a:t>d</a:t>
            </a:r>
            <a:r>
              <a:rPr sz="2300" spc="-10" dirty="0">
                <a:latin typeface="Georgia"/>
                <a:cs typeface="Georgia"/>
              </a:rPr>
              <a:t>i</a:t>
            </a:r>
            <a:r>
              <a:rPr sz="2300" dirty="0">
                <a:latin typeface="Georgia"/>
                <a:cs typeface="Georgia"/>
              </a:rPr>
              <a:t>ámet</a:t>
            </a:r>
            <a:r>
              <a:rPr sz="2300" spc="-15" dirty="0">
                <a:latin typeface="Georgia"/>
                <a:cs typeface="Georgia"/>
              </a:rPr>
              <a:t>r</a:t>
            </a:r>
            <a:r>
              <a:rPr sz="2300" dirty="0">
                <a:latin typeface="Georgia"/>
                <a:cs typeface="Georgia"/>
              </a:rPr>
              <a:t>o	</a:t>
            </a:r>
            <a:r>
              <a:rPr sz="2300" spc="-20" dirty="0">
                <a:latin typeface="Georgia"/>
                <a:cs typeface="Georgia"/>
              </a:rPr>
              <a:t>q</a:t>
            </a:r>
            <a:r>
              <a:rPr sz="2300" spc="-5" dirty="0">
                <a:latin typeface="Georgia"/>
                <a:cs typeface="Georgia"/>
              </a:rPr>
              <a:t>u</a:t>
            </a:r>
            <a:r>
              <a:rPr sz="2300" dirty="0">
                <a:latin typeface="Georgia"/>
                <a:cs typeface="Georgia"/>
              </a:rPr>
              <a:t>e	</a:t>
            </a:r>
            <a:r>
              <a:rPr sz="2300" spc="-5" dirty="0">
                <a:latin typeface="Georgia"/>
                <a:cs typeface="Georgia"/>
              </a:rPr>
              <a:t>la</a:t>
            </a:r>
            <a:r>
              <a:rPr sz="2300" dirty="0">
                <a:latin typeface="Georgia"/>
                <a:cs typeface="Georgia"/>
              </a:rPr>
              <a:t>s</a:t>
            </a:r>
            <a:r>
              <a:rPr lang="es-ES" sz="2300" dirty="0">
                <a:latin typeface="Georgia"/>
                <a:cs typeface="Georgia"/>
              </a:rPr>
              <a:t> </a:t>
            </a:r>
            <a:r>
              <a:rPr sz="2300" spc="-20" dirty="0" err="1">
                <a:latin typeface="Georgia"/>
                <a:cs typeface="Georgia"/>
              </a:rPr>
              <a:t>c</a:t>
            </a:r>
            <a:r>
              <a:rPr sz="2300" spc="-5" dirty="0" err="1">
                <a:latin typeface="Georgia"/>
                <a:cs typeface="Georgia"/>
              </a:rPr>
              <a:t>oláge</a:t>
            </a:r>
            <a:r>
              <a:rPr sz="2300" spc="-10" dirty="0" err="1">
                <a:latin typeface="Georgia"/>
                <a:cs typeface="Georgia"/>
              </a:rPr>
              <a:t>n</a:t>
            </a:r>
            <a:r>
              <a:rPr sz="2300" dirty="0" err="1">
                <a:latin typeface="Georgia"/>
                <a:cs typeface="Georgia"/>
              </a:rPr>
              <a:t>as</a:t>
            </a:r>
            <a:r>
              <a:rPr sz="2300" dirty="0">
                <a:latin typeface="Georgia"/>
                <a:cs typeface="Georgia"/>
              </a:rPr>
              <a:t>,	</a:t>
            </a:r>
            <a:r>
              <a:rPr sz="2300" spc="-20" dirty="0" err="1">
                <a:latin typeface="Georgia"/>
                <a:cs typeface="Georgia"/>
              </a:rPr>
              <a:t>f</a:t>
            </a:r>
            <a:r>
              <a:rPr sz="2300" spc="-5" dirty="0" err="1">
                <a:latin typeface="Georgia"/>
                <a:cs typeface="Georgia"/>
              </a:rPr>
              <a:t>orm</a:t>
            </a:r>
            <a:r>
              <a:rPr sz="2300" dirty="0" err="1">
                <a:latin typeface="Georgia"/>
                <a:cs typeface="Georgia"/>
              </a:rPr>
              <a:t>an</a:t>
            </a:r>
            <a:r>
              <a:rPr lang="es-ES" sz="2300" dirty="0">
                <a:latin typeface="Georgia"/>
                <a:cs typeface="Georgia"/>
              </a:rPr>
              <a:t> </a:t>
            </a:r>
            <a:r>
              <a:rPr sz="2300" spc="-5" dirty="0">
                <a:latin typeface="Georgia"/>
                <a:cs typeface="Georgia"/>
              </a:rPr>
              <a:t>una </a:t>
            </a:r>
            <a:r>
              <a:rPr sz="2300" dirty="0">
                <a:latin typeface="Georgia"/>
                <a:cs typeface="Georgia"/>
              </a:rPr>
              <a:t>red muy</a:t>
            </a:r>
            <a:r>
              <a:rPr sz="2300" spc="-40" dirty="0">
                <a:latin typeface="Georgia"/>
                <a:cs typeface="Georgia"/>
              </a:rPr>
              <a:t> </a:t>
            </a:r>
            <a:r>
              <a:rPr sz="2300" spc="-5" dirty="0">
                <a:latin typeface="Georgia"/>
                <a:cs typeface="Georgia"/>
              </a:rPr>
              <a:t>fina.</a:t>
            </a:r>
            <a:endParaRPr sz="2300" dirty="0">
              <a:latin typeface="Georgia"/>
              <a:cs typeface="Georgia"/>
            </a:endParaRPr>
          </a:p>
          <a:p>
            <a:pPr>
              <a:spcBef>
                <a:spcPts val="35"/>
              </a:spcBef>
            </a:pPr>
            <a:endParaRPr sz="2600" dirty="0">
              <a:latin typeface="Georgia"/>
              <a:cs typeface="Georgia"/>
            </a:endParaRPr>
          </a:p>
          <a:p>
            <a:pPr marL="241300" indent="-228600">
              <a:buChar char="•"/>
              <a:tabLst>
                <a:tab pos="241300" algn="l"/>
              </a:tabLst>
            </a:pPr>
            <a:r>
              <a:rPr sz="2300" dirty="0">
                <a:latin typeface="Georgia"/>
                <a:cs typeface="Georgia"/>
              </a:rPr>
              <a:t>Se </a:t>
            </a:r>
            <a:r>
              <a:rPr sz="2300" spc="-5" dirty="0">
                <a:latin typeface="Georgia"/>
                <a:cs typeface="Georgia"/>
              </a:rPr>
              <a:t>incrementa </a:t>
            </a:r>
            <a:r>
              <a:rPr sz="2300" dirty="0">
                <a:latin typeface="Georgia"/>
                <a:cs typeface="Georgia"/>
              </a:rPr>
              <a:t>su </a:t>
            </a:r>
            <a:r>
              <a:rPr sz="2300" spc="-5" dirty="0">
                <a:latin typeface="Georgia"/>
                <a:cs typeface="Georgia"/>
              </a:rPr>
              <a:t>número durante procesos</a:t>
            </a:r>
            <a:r>
              <a:rPr sz="2300" spc="-15" dirty="0">
                <a:latin typeface="Georgia"/>
                <a:cs typeface="Georgia"/>
              </a:rPr>
              <a:t> </a:t>
            </a:r>
            <a:r>
              <a:rPr sz="2300" spc="-5" dirty="0">
                <a:latin typeface="Georgia"/>
                <a:cs typeface="Georgia"/>
              </a:rPr>
              <a:t>inflamatorios.</a:t>
            </a:r>
            <a:endParaRPr sz="23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buFont typeface="Georgia"/>
              <a:buChar char="•"/>
            </a:pPr>
            <a:endParaRPr sz="3000" dirty="0">
              <a:latin typeface="Georgia"/>
              <a:cs typeface="Georgia"/>
            </a:endParaRPr>
          </a:p>
          <a:p>
            <a:pPr marL="241300" marR="6350" indent="-228600">
              <a:lnSpc>
                <a:spcPts val="2350"/>
              </a:lnSpc>
              <a:buChar char="•"/>
              <a:tabLst>
                <a:tab pos="241300" algn="l"/>
              </a:tabLst>
            </a:pPr>
            <a:r>
              <a:rPr sz="2300" spc="-5" dirty="0">
                <a:latin typeface="Georgia"/>
                <a:cs typeface="Georgia"/>
              </a:rPr>
              <a:t>Está formado por </a:t>
            </a:r>
            <a:r>
              <a:rPr sz="2300" dirty="0">
                <a:latin typeface="Georgia"/>
                <a:cs typeface="Georgia"/>
              </a:rPr>
              <a:t>la </a:t>
            </a:r>
            <a:r>
              <a:rPr sz="2300" spc="-5" dirty="0">
                <a:latin typeface="Georgia"/>
                <a:cs typeface="Georgia"/>
              </a:rPr>
              <a:t>unión de </a:t>
            </a:r>
            <a:r>
              <a:rPr sz="2300" dirty="0">
                <a:latin typeface="Georgia"/>
                <a:cs typeface="Georgia"/>
              </a:rPr>
              <a:t>fibras </a:t>
            </a:r>
            <a:r>
              <a:rPr sz="2300" spc="-5" dirty="0">
                <a:latin typeface="Georgia"/>
                <a:cs typeface="Georgia"/>
              </a:rPr>
              <a:t>finas de colágeno con  una glucoproteína llamada</a:t>
            </a:r>
            <a:r>
              <a:rPr sz="2300" spc="-35" dirty="0">
                <a:latin typeface="Georgia"/>
                <a:cs typeface="Georgia"/>
              </a:rPr>
              <a:t> </a:t>
            </a:r>
            <a:r>
              <a:rPr sz="2300" spc="-5" dirty="0">
                <a:latin typeface="Georgia"/>
                <a:cs typeface="Georgia"/>
              </a:rPr>
              <a:t>fibronectina.</a:t>
            </a:r>
            <a:endParaRPr sz="2300" dirty="0">
              <a:latin typeface="Georgia"/>
              <a:cs typeface="Georgia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FC03958B-459A-4B91-84AA-AA867EE0D8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46888" y="512348"/>
            <a:ext cx="3843020" cy="52895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300" spc="-5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FIBRAS</a:t>
            </a:r>
            <a:r>
              <a:rPr sz="3300" spc="-8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3300" spc="-5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DÉRMICAS</a:t>
            </a:r>
            <a:endParaRPr sz="3300" dirty="0">
              <a:solidFill>
                <a:schemeClr val="accent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42EE5C6-47C9-4D5A-8C56-C2FE67820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91" y="331304"/>
            <a:ext cx="3485322" cy="1457200"/>
          </a:xfrm>
          <a:prstGeom prst="rect">
            <a:avLst/>
          </a:prstGeom>
        </p:spPr>
      </p:pic>
      <p:pic>
        <p:nvPicPr>
          <p:cNvPr id="19458" name="Picture 2" descr="Cáncer de piel ‣ Anatomía">
            <a:extLst>
              <a:ext uri="{FF2B5EF4-FFF2-40B4-BE49-F238E27FC236}">
                <a16:creationId xmlns:a16="http://schemas.microsoft.com/office/drawing/2014/main" id="{764A7A77-7A70-4BB4-8A7C-A461E129C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92" y="1818267"/>
            <a:ext cx="4403242" cy="478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779291" y="1670528"/>
            <a:ext cx="30232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sz="4000" b="1" spc="-10" dirty="0">
                <a:solidFill>
                  <a:schemeClr val="accent2"/>
                </a:solidFill>
                <a:latin typeface="Georgia"/>
                <a:cs typeface="Georgia"/>
              </a:rPr>
              <a:t>ELASTINA</a:t>
            </a:r>
            <a:endParaRPr sz="4000" dirty="0">
              <a:solidFill>
                <a:schemeClr val="accent2"/>
              </a:solidFill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4618" y="2661520"/>
            <a:ext cx="5983990" cy="314227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299085" marR="5080" indent="-287020" algn="just">
              <a:lnSpc>
                <a:spcPts val="3180"/>
              </a:lnSpc>
              <a:spcBef>
                <a:spcPts val="655"/>
              </a:spcBef>
              <a:buChar char="•"/>
              <a:tabLst>
                <a:tab pos="299720" algn="l"/>
              </a:tabLst>
            </a:pPr>
            <a:r>
              <a:rPr sz="3100" spc="-5" dirty="0">
                <a:latin typeface="Georgia"/>
                <a:cs typeface="Georgia"/>
              </a:rPr>
              <a:t>Se trata de una proteína fibrilar </a:t>
            </a:r>
            <a:r>
              <a:rPr sz="3100" spc="-10" dirty="0">
                <a:latin typeface="Georgia"/>
                <a:cs typeface="Georgia"/>
              </a:rPr>
              <a:t>de  propiedades</a:t>
            </a:r>
            <a:r>
              <a:rPr sz="3100" spc="5" dirty="0">
                <a:latin typeface="Georgia"/>
                <a:cs typeface="Georgia"/>
              </a:rPr>
              <a:t> </a:t>
            </a:r>
            <a:r>
              <a:rPr sz="3100" spc="-10" dirty="0">
                <a:latin typeface="Georgia"/>
                <a:cs typeface="Georgia"/>
              </a:rPr>
              <a:t>elásticas</a:t>
            </a:r>
            <a:endParaRPr sz="3100" dirty="0">
              <a:latin typeface="Georgia"/>
              <a:cs typeface="Georgia"/>
            </a:endParaRPr>
          </a:p>
          <a:p>
            <a:pPr>
              <a:spcBef>
                <a:spcPts val="5"/>
              </a:spcBef>
              <a:buFont typeface="Georgia"/>
              <a:buChar char="•"/>
            </a:pPr>
            <a:endParaRPr sz="4000" dirty="0">
              <a:latin typeface="Georgia"/>
              <a:cs typeface="Georgia"/>
            </a:endParaRPr>
          </a:p>
          <a:p>
            <a:pPr marL="299085" marR="5715" indent="-287020" algn="just">
              <a:lnSpc>
                <a:spcPct val="85300"/>
              </a:lnSpc>
              <a:buChar char="•"/>
              <a:tabLst>
                <a:tab pos="299720" algn="l"/>
              </a:tabLst>
            </a:pPr>
            <a:r>
              <a:rPr sz="3100" spc="-5" dirty="0">
                <a:latin typeface="Georgia"/>
                <a:cs typeface="Georgia"/>
              </a:rPr>
              <a:t>Suelen ser de menor tamaño </a:t>
            </a:r>
            <a:r>
              <a:rPr sz="3100" spc="-10" dirty="0">
                <a:latin typeface="Georgia"/>
                <a:cs typeface="Georgia"/>
              </a:rPr>
              <a:t>que </a:t>
            </a:r>
            <a:r>
              <a:rPr sz="3100" spc="-5" dirty="0">
                <a:latin typeface="Georgia"/>
                <a:cs typeface="Georgia"/>
              </a:rPr>
              <a:t>las  </a:t>
            </a:r>
            <a:r>
              <a:rPr sz="3100" spc="-10" dirty="0">
                <a:latin typeface="Georgia"/>
                <a:cs typeface="Georgia"/>
              </a:rPr>
              <a:t>fibras </a:t>
            </a:r>
            <a:r>
              <a:rPr sz="3100" spc="-5" dirty="0">
                <a:latin typeface="Georgia"/>
                <a:cs typeface="Georgia"/>
              </a:rPr>
              <a:t>de colágeno y </a:t>
            </a:r>
            <a:r>
              <a:rPr sz="3100" spc="-10" dirty="0">
                <a:latin typeface="Georgia"/>
                <a:cs typeface="Georgia"/>
              </a:rPr>
              <a:t>se </a:t>
            </a:r>
            <a:r>
              <a:rPr sz="3100" spc="-5" dirty="0">
                <a:latin typeface="Georgia"/>
                <a:cs typeface="Georgia"/>
              </a:rPr>
              <a:t>acumulan  principalmente en </a:t>
            </a:r>
            <a:r>
              <a:rPr sz="3100" dirty="0">
                <a:latin typeface="Georgia"/>
                <a:cs typeface="Georgia"/>
              </a:rPr>
              <a:t>zonas </a:t>
            </a:r>
            <a:r>
              <a:rPr sz="3100" spc="-5" dirty="0">
                <a:latin typeface="Georgia"/>
                <a:cs typeface="Georgia"/>
              </a:rPr>
              <a:t>de la </a:t>
            </a:r>
            <a:r>
              <a:rPr sz="3100" spc="-10" dirty="0">
                <a:latin typeface="Georgia"/>
                <a:cs typeface="Georgia"/>
              </a:rPr>
              <a:t>dermis  </a:t>
            </a:r>
            <a:r>
              <a:rPr sz="3100" spc="-5" dirty="0">
                <a:latin typeface="Georgia"/>
                <a:cs typeface="Georgia"/>
              </a:rPr>
              <a:t>reticular.</a:t>
            </a:r>
            <a:endParaRPr sz="3100" dirty="0">
              <a:latin typeface="Georgia"/>
              <a:cs typeface="Georgia"/>
            </a:endParaRP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90C7493E-617E-4456-9E0B-7A8E33C70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61"/>
          <a:stretch/>
        </p:blipFill>
        <p:spPr bwMode="auto">
          <a:xfrm>
            <a:off x="6758608" y="422821"/>
            <a:ext cx="5179738" cy="602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99403583-8E3A-4EBD-BCF6-3E087BD7B883}"/>
              </a:ext>
            </a:extLst>
          </p:cNvPr>
          <p:cNvSpPr txBox="1">
            <a:spLocks/>
          </p:cNvSpPr>
          <p:nvPr/>
        </p:nvSpPr>
        <p:spPr>
          <a:xfrm>
            <a:off x="1857303" y="711550"/>
            <a:ext cx="3818620" cy="52065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3300" spc="-5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FIBRAS</a:t>
            </a:r>
            <a:r>
              <a:rPr lang="es-ES" sz="3300" spc="-8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s-ES" sz="3300" spc="-5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DÉRMICAS</a:t>
            </a:r>
            <a:endParaRPr lang="es-ES" sz="3300" dirty="0">
              <a:solidFill>
                <a:schemeClr val="accent2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istema inmunitario cutáneo: cómo nos defiende la epidermis de la invasión  microbiana">
            <a:extLst>
              <a:ext uri="{FF2B5EF4-FFF2-40B4-BE49-F238E27FC236}">
                <a16:creationId xmlns:a16="http://schemas.microsoft.com/office/drawing/2014/main" id="{8A8337BE-B3E2-4D6E-98C1-D376811FD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53" y="676923"/>
            <a:ext cx="5953125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27335" y="393144"/>
            <a:ext cx="5001260" cy="52895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300" spc="-5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CÉLULAS DE </a:t>
            </a:r>
            <a:r>
              <a:rPr sz="330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</a:t>
            </a:r>
            <a:r>
              <a:rPr sz="3300" spc="-10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330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DERMIS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821392" y="1572224"/>
            <a:ext cx="5953125" cy="4672175"/>
            <a:chOff x="297179" y="1917192"/>
            <a:chExt cx="8357234" cy="4096385"/>
          </a:xfrm>
        </p:grpSpPr>
        <p:sp>
          <p:nvSpPr>
            <p:cNvPr id="4" name="object 4"/>
            <p:cNvSpPr/>
            <p:nvPr/>
          </p:nvSpPr>
          <p:spPr>
            <a:xfrm>
              <a:off x="344809" y="1943487"/>
              <a:ext cx="8309601" cy="40698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7179" y="1917192"/>
              <a:ext cx="8086344" cy="37414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95541" y="1967966"/>
              <a:ext cx="8209280" cy="3970654"/>
            </a:xfrm>
            <a:custGeom>
              <a:avLst/>
              <a:gdLst/>
              <a:ahLst/>
              <a:cxnLst/>
              <a:rect l="l" t="t" r="r" b="b"/>
              <a:pathLst>
                <a:path w="8209280" h="3970654">
                  <a:moveTo>
                    <a:pt x="8208899" y="0"/>
                  </a:moveTo>
                  <a:lnTo>
                    <a:pt x="0" y="0"/>
                  </a:lnTo>
                  <a:lnTo>
                    <a:pt x="0" y="3970274"/>
                  </a:lnTo>
                  <a:lnTo>
                    <a:pt x="8208899" y="3970274"/>
                  </a:lnTo>
                  <a:lnTo>
                    <a:pt x="8208899" y="0"/>
                  </a:lnTo>
                  <a:close/>
                </a:path>
              </a:pathLst>
            </a:custGeom>
            <a:solidFill>
              <a:srgbClr val="DCE6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5541" y="1967966"/>
              <a:ext cx="8209280" cy="3970654"/>
            </a:xfrm>
            <a:custGeom>
              <a:avLst/>
              <a:gdLst/>
              <a:ahLst/>
              <a:cxnLst/>
              <a:rect l="l" t="t" r="r" b="b"/>
              <a:pathLst>
                <a:path w="8209280" h="3970654">
                  <a:moveTo>
                    <a:pt x="0" y="3970274"/>
                  </a:moveTo>
                  <a:lnTo>
                    <a:pt x="8208899" y="3970274"/>
                  </a:lnTo>
                  <a:lnTo>
                    <a:pt x="8208899" y="0"/>
                  </a:lnTo>
                  <a:lnTo>
                    <a:pt x="0" y="0"/>
                  </a:lnTo>
                  <a:lnTo>
                    <a:pt x="0" y="3970274"/>
                  </a:lnTo>
                  <a:close/>
                </a:path>
              </a:pathLst>
            </a:custGeom>
            <a:ln w="12700">
              <a:solidFill>
                <a:srgbClr val="A4C24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238088" y="1706538"/>
            <a:ext cx="5675594" cy="42293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870" indent="-90805">
              <a:spcBef>
                <a:spcPts val="100"/>
              </a:spcBef>
              <a:buSzPct val="94444"/>
              <a:buFont typeface="Georgia"/>
              <a:buChar char="•"/>
              <a:tabLst>
                <a:tab pos="103505" algn="l"/>
              </a:tabLst>
            </a:pPr>
            <a:r>
              <a:rPr b="1" spc="-5" dirty="0">
                <a:solidFill>
                  <a:srgbClr val="04607A"/>
                </a:solidFill>
                <a:latin typeface="Georgia"/>
                <a:cs typeface="Georgia"/>
              </a:rPr>
              <a:t>Fibroblastos:</a:t>
            </a:r>
            <a:endParaRPr dirty="0">
              <a:latin typeface="Georgia"/>
              <a:cs typeface="Georgia"/>
            </a:endParaRPr>
          </a:p>
          <a:p>
            <a:pPr marL="12700"/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Aparecen con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más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frecuencia en la dermis</a:t>
            </a:r>
            <a:r>
              <a:rPr spc="3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papilar.</a:t>
            </a:r>
            <a:endParaRPr dirty="0">
              <a:latin typeface="Georgia"/>
              <a:cs typeface="Georgia"/>
            </a:endParaRPr>
          </a:p>
          <a:p>
            <a:pPr marL="12700" marR="5080"/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Su función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es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fabricar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y mantener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en buen estado las fibras de la dermis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y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la  sustancia fundamental</a:t>
            </a:r>
            <a:r>
              <a:rPr spc="-1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amorfa.</a:t>
            </a:r>
            <a:endParaRPr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2000" dirty="0">
              <a:latin typeface="Georgia"/>
              <a:cs typeface="Georgia"/>
            </a:endParaRPr>
          </a:p>
          <a:p>
            <a:pPr>
              <a:spcBef>
                <a:spcPts val="5"/>
              </a:spcBef>
            </a:pPr>
            <a:endParaRPr dirty="0">
              <a:latin typeface="Georgia"/>
              <a:cs typeface="Georgia"/>
            </a:endParaRPr>
          </a:p>
          <a:p>
            <a:pPr marL="102870" indent="-90805">
              <a:buSzPct val="94444"/>
              <a:buFont typeface="Georgia"/>
              <a:buChar char="•"/>
              <a:tabLst>
                <a:tab pos="103505" algn="l"/>
              </a:tabLst>
            </a:pPr>
            <a:r>
              <a:rPr b="1" spc="-5" dirty="0">
                <a:solidFill>
                  <a:srgbClr val="04607A"/>
                </a:solidFill>
                <a:latin typeface="Georgia"/>
                <a:cs typeface="Georgia"/>
              </a:rPr>
              <a:t>Macrófagos:</a:t>
            </a:r>
            <a:endParaRPr dirty="0">
              <a:latin typeface="Georgia"/>
              <a:cs typeface="Georgia"/>
            </a:endParaRPr>
          </a:p>
          <a:p>
            <a:pPr marL="12700" marR="1153160"/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Su función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es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fagocitar las sustancias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u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organismos extraños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que  encuentren,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microorganismos invasores</a:t>
            </a:r>
            <a:r>
              <a:rPr spc="1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desconocidos.</a:t>
            </a:r>
            <a:endParaRPr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20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dirty="0">
              <a:latin typeface="Georgia"/>
              <a:cs typeface="Georgia"/>
            </a:endParaRPr>
          </a:p>
          <a:p>
            <a:pPr marL="102870" indent="-90805">
              <a:spcBef>
                <a:spcPts val="5"/>
              </a:spcBef>
              <a:buSzPct val="94444"/>
              <a:buFont typeface="Georgia"/>
              <a:buChar char="•"/>
              <a:tabLst>
                <a:tab pos="103505" algn="l"/>
              </a:tabLst>
            </a:pPr>
            <a:r>
              <a:rPr b="1" spc="-5" dirty="0">
                <a:solidFill>
                  <a:srgbClr val="04607A"/>
                </a:solidFill>
                <a:latin typeface="Georgia"/>
                <a:cs typeface="Georgia"/>
              </a:rPr>
              <a:t>Células</a:t>
            </a:r>
            <a:r>
              <a:rPr b="1" spc="-1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b="1" spc="-5" dirty="0">
                <a:solidFill>
                  <a:srgbClr val="04607A"/>
                </a:solidFill>
                <a:latin typeface="Georgia"/>
                <a:cs typeface="Georgia"/>
              </a:rPr>
              <a:t>Plasmáticas:</a:t>
            </a:r>
            <a:endParaRPr dirty="0">
              <a:latin typeface="Georgia"/>
              <a:cs typeface="Georgia"/>
            </a:endParaRPr>
          </a:p>
          <a:p>
            <a:pPr marL="12700"/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Derivan de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los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linfocitos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y su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función 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es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producir</a:t>
            </a:r>
            <a:r>
              <a:rPr spc="4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pc="-5" dirty="0">
                <a:solidFill>
                  <a:srgbClr val="04607A"/>
                </a:solidFill>
                <a:latin typeface="Georgia"/>
                <a:cs typeface="Georgia"/>
              </a:rPr>
              <a:t>anticuerpos.</a:t>
            </a:r>
            <a:endParaRPr dirty="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394EA9E-DAC4-4B58-9357-8A65C926A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109" y="4522018"/>
            <a:ext cx="5876512" cy="2124766"/>
          </a:xfrm>
          <a:prstGeom prst="rect">
            <a:avLst/>
          </a:prstGeom>
        </p:spPr>
      </p:pic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E4137E45-9908-4252-8D8C-AAA869A32B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2712663"/>
              </p:ext>
            </p:extLst>
          </p:nvPr>
        </p:nvGraphicFramePr>
        <p:xfrm>
          <a:off x="1763557" y="1620364"/>
          <a:ext cx="7909559" cy="2795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bject 2">
            <a:extLst>
              <a:ext uri="{FF2B5EF4-FFF2-40B4-BE49-F238E27FC236}">
                <a16:creationId xmlns:a16="http://schemas.microsoft.com/office/drawing/2014/main" id="{748767DA-71EC-4E44-A5FA-4327140A6A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79105" y="446153"/>
            <a:ext cx="5001260" cy="52895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300" spc="-5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CÉLULAS DE </a:t>
            </a:r>
            <a:r>
              <a:rPr sz="330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</a:t>
            </a:r>
            <a:r>
              <a:rPr sz="3300" spc="-10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330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DERMIS</a:t>
            </a:r>
          </a:p>
        </p:txBody>
      </p:sp>
      <p:pic>
        <p:nvPicPr>
          <p:cNvPr id="22530" name="Picture 2" descr="La Dermis - Jaldún Salud Capilar">
            <a:extLst>
              <a:ext uri="{FF2B5EF4-FFF2-40B4-BE49-F238E27FC236}">
                <a16:creationId xmlns:a16="http://schemas.microsoft.com/office/drawing/2014/main" id="{546B3F0B-61B5-42C5-A271-351645723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57" y="4674418"/>
            <a:ext cx="5001260" cy="181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53308" y="412446"/>
            <a:ext cx="6483350" cy="52895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300" spc="-5" dirty="0">
                <a:solidFill>
                  <a:srgbClr val="00B050"/>
                </a:solidFill>
              </a:rPr>
              <a:t>ANATOMÍA DE </a:t>
            </a:r>
            <a:r>
              <a:rPr sz="3300" dirty="0">
                <a:solidFill>
                  <a:srgbClr val="00B050"/>
                </a:solidFill>
              </a:rPr>
              <a:t>LA</a:t>
            </a:r>
            <a:r>
              <a:rPr sz="3300" spc="-50" dirty="0">
                <a:solidFill>
                  <a:srgbClr val="00B050"/>
                </a:solidFill>
              </a:rPr>
              <a:t> </a:t>
            </a:r>
            <a:r>
              <a:rPr sz="3300" dirty="0">
                <a:solidFill>
                  <a:srgbClr val="00B050"/>
                </a:solidFill>
              </a:rPr>
              <a:t>HIPODERMIS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658552" y="2037485"/>
            <a:ext cx="5838805" cy="29828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890" algn="just">
              <a:spcBef>
                <a:spcPts val="100"/>
              </a:spcBef>
              <a:buSzPct val="95833"/>
              <a:buFont typeface="Wingdings"/>
              <a:buChar char=""/>
              <a:tabLst>
                <a:tab pos="285115" algn="l"/>
              </a:tabLst>
            </a:pPr>
            <a:r>
              <a:rPr sz="2400" dirty="0">
                <a:solidFill>
                  <a:srgbClr val="00B050"/>
                </a:solidFill>
                <a:latin typeface="Georgia"/>
                <a:cs typeface="Georgia"/>
              </a:rPr>
              <a:t>Es </a:t>
            </a:r>
            <a:r>
              <a:rPr sz="2400" spc="-5" dirty="0">
                <a:solidFill>
                  <a:srgbClr val="00B050"/>
                </a:solidFill>
                <a:latin typeface="Georgia"/>
                <a:cs typeface="Georgia"/>
              </a:rPr>
              <a:t>la continuación </a:t>
            </a:r>
            <a:r>
              <a:rPr sz="2400" dirty="0">
                <a:solidFill>
                  <a:srgbClr val="00B050"/>
                </a:solidFill>
                <a:latin typeface="Georgia"/>
                <a:cs typeface="Georgia"/>
              </a:rPr>
              <a:t>de </a:t>
            </a:r>
            <a:r>
              <a:rPr sz="2400" spc="-5" dirty="0">
                <a:solidFill>
                  <a:srgbClr val="00B050"/>
                </a:solidFill>
                <a:latin typeface="Georgia"/>
                <a:cs typeface="Georgia"/>
              </a:rPr>
              <a:t>la dermis </a:t>
            </a:r>
            <a:r>
              <a:rPr sz="2400" dirty="0">
                <a:solidFill>
                  <a:srgbClr val="00B050"/>
                </a:solidFill>
                <a:latin typeface="Georgia"/>
                <a:cs typeface="Georgia"/>
              </a:rPr>
              <a:t>y está </a:t>
            </a:r>
            <a:r>
              <a:rPr sz="2400" spc="-5" dirty="0">
                <a:solidFill>
                  <a:srgbClr val="00B050"/>
                </a:solidFill>
                <a:latin typeface="Georgia"/>
                <a:cs typeface="Georgia"/>
              </a:rPr>
              <a:t>constituida por  un tejido conjuntivo</a:t>
            </a:r>
            <a:r>
              <a:rPr sz="2400" spc="-65" dirty="0">
                <a:solidFill>
                  <a:srgbClr val="00B050"/>
                </a:solidFill>
                <a:latin typeface="Georgia"/>
                <a:cs typeface="Georgia"/>
              </a:rPr>
              <a:t> </a:t>
            </a:r>
            <a:r>
              <a:rPr sz="2400" spc="-5" dirty="0">
                <a:solidFill>
                  <a:srgbClr val="00B050"/>
                </a:solidFill>
                <a:latin typeface="Georgia"/>
                <a:cs typeface="Georgia"/>
              </a:rPr>
              <a:t>laxo.</a:t>
            </a:r>
            <a:endParaRPr sz="2400" dirty="0">
              <a:solidFill>
                <a:srgbClr val="00B050"/>
              </a:solidFill>
              <a:latin typeface="Georgia"/>
              <a:cs typeface="Georgia"/>
            </a:endParaRPr>
          </a:p>
          <a:p>
            <a:pPr>
              <a:spcBef>
                <a:spcPts val="40"/>
              </a:spcBef>
              <a:buClr>
                <a:srgbClr val="04607A"/>
              </a:buClr>
              <a:buFont typeface="Wingdings"/>
              <a:buChar char=""/>
            </a:pPr>
            <a:endParaRPr sz="2500" dirty="0">
              <a:solidFill>
                <a:srgbClr val="00B050"/>
              </a:solidFill>
              <a:latin typeface="Georgia"/>
              <a:cs typeface="Georgia"/>
            </a:endParaRPr>
          </a:p>
          <a:p>
            <a:pPr marL="12700" marR="5080" algn="just">
              <a:buSzPct val="95833"/>
              <a:buFont typeface="Wingdings"/>
              <a:buChar char=""/>
              <a:tabLst>
                <a:tab pos="285115" algn="l"/>
              </a:tabLst>
            </a:pPr>
            <a:r>
              <a:rPr sz="2400" spc="-5" dirty="0">
                <a:solidFill>
                  <a:srgbClr val="00B050"/>
                </a:solidFill>
                <a:latin typeface="Georgia"/>
                <a:cs typeface="Georgia"/>
              </a:rPr>
              <a:t>Sus fibras son </a:t>
            </a:r>
            <a:r>
              <a:rPr sz="2400" dirty="0">
                <a:solidFill>
                  <a:srgbClr val="00B050"/>
                </a:solidFill>
                <a:latin typeface="Georgia"/>
                <a:cs typeface="Georgia"/>
              </a:rPr>
              <a:t>más </a:t>
            </a:r>
            <a:r>
              <a:rPr sz="2400" spc="-5" dirty="0">
                <a:solidFill>
                  <a:srgbClr val="00B050"/>
                </a:solidFill>
                <a:latin typeface="Georgia"/>
                <a:cs typeface="Georgia"/>
              </a:rPr>
              <a:t>finas </a:t>
            </a:r>
            <a:r>
              <a:rPr sz="2400" spc="-10" dirty="0">
                <a:solidFill>
                  <a:srgbClr val="00B050"/>
                </a:solidFill>
                <a:latin typeface="Georgia"/>
                <a:cs typeface="Georgia"/>
              </a:rPr>
              <a:t>que </a:t>
            </a:r>
            <a:r>
              <a:rPr sz="2400" dirty="0">
                <a:solidFill>
                  <a:srgbClr val="00B050"/>
                </a:solidFill>
                <a:latin typeface="Georgia"/>
                <a:cs typeface="Georgia"/>
              </a:rPr>
              <a:t>en </a:t>
            </a:r>
            <a:r>
              <a:rPr sz="2400" spc="-5" dirty="0">
                <a:solidFill>
                  <a:srgbClr val="00B050"/>
                </a:solidFill>
                <a:latin typeface="Georgia"/>
                <a:cs typeface="Georgia"/>
              </a:rPr>
              <a:t>la dermis, aunque  existen </a:t>
            </a:r>
            <a:r>
              <a:rPr sz="2400" dirty="0">
                <a:solidFill>
                  <a:srgbClr val="00B050"/>
                </a:solidFill>
                <a:latin typeface="Georgia"/>
                <a:cs typeface="Georgia"/>
              </a:rPr>
              <a:t>algunas zonas en </a:t>
            </a:r>
            <a:r>
              <a:rPr sz="2400" spc="-5" dirty="0">
                <a:solidFill>
                  <a:srgbClr val="00B050"/>
                </a:solidFill>
                <a:latin typeface="Georgia"/>
                <a:cs typeface="Georgia"/>
              </a:rPr>
              <a:t>las </a:t>
            </a:r>
            <a:r>
              <a:rPr sz="2400" dirty="0">
                <a:solidFill>
                  <a:srgbClr val="00B050"/>
                </a:solidFill>
                <a:latin typeface="Georgia"/>
                <a:cs typeface="Georgia"/>
              </a:rPr>
              <a:t>que </a:t>
            </a:r>
            <a:r>
              <a:rPr sz="2400" spc="-5" dirty="0">
                <a:solidFill>
                  <a:srgbClr val="00B050"/>
                </a:solidFill>
                <a:latin typeface="Georgia"/>
                <a:cs typeface="Georgia"/>
              </a:rPr>
              <a:t>se </a:t>
            </a:r>
            <a:r>
              <a:rPr sz="2400" dirty="0">
                <a:solidFill>
                  <a:srgbClr val="00B050"/>
                </a:solidFill>
                <a:latin typeface="Georgia"/>
                <a:cs typeface="Georgia"/>
              </a:rPr>
              <a:t>ancla </a:t>
            </a:r>
            <a:r>
              <a:rPr sz="2400" spc="-5" dirty="0">
                <a:solidFill>
                  <a:srgbClr val="00B050"/>
                </a:solidFill>
                <a:latin typeface="Georgia"/>
                <a:cs typeface="Georgia"/>
              </a:rPr>
              <a:t>firmemente por  </a:t>
            </a:r>
            <a:r>
              <a:rPr sz="2400" dirty="0">
                <a:solidFill>
                  <a:srgbClr val="00B050"/>
                </a:solidFill>
                <a:latin typeface="Georgia"/>
                <a:cs typeface="Georgia"/>
              </a:rPr>
              <a:t>medio de </a:t>
            </a:r>
            <a:r>
              <a:rPr sz="2400" spc="-5" dirty="0">
                <a:solidFill>
                  <a:srgbClr val="00B050"/>
                </a:solidFill>
                <a:latin typeface="Georgia"/>
                <a:cs typeface="Georgia"/>
              </a:rPr>
              <a:t>estas </a:t>
            </a:r>
            <a:r>
              <a:rPr sz="2400" dirty="0">
                <a:solidFill>
                  <a:srgbClr val="00B050"/>
                </a:solidFill>
                <a:latin typeface="Georgia"/>
                <a:cs typeface="Georgia"/>
              </a:rPr>
              <a:t>a </a:t>
            </a:r>
            <a:r>
              <a:rPr sz="2400" spc="-5" dirty="0">
                <a:solidFill>
                  <a:srgbClr val="00B050"/>
                </a:solidFill>
                <a:latin typeface="Georgia"/>
                <a:cs typeface="Georgia"/>
              </a:rPr>
              <a:t>los tejidos subyacentes, por ejemplo </a:t>
            </a:r>
            <a:r>
              <a:rPr sz="2400" spc="10" dirty="0">
                <a:solidFill>
                  <a:srgbClr val="00B050"/>
                </a:solidFill>
                <a:latin typeface="Georgia"/>
                <a:cs typeface="Georgia"/>
              </a:rPr>
              <a:t>en  </a:t>
            </a:r>
            <a:r>
              <a:rPr sz="2400" spc="-5" dirty="0">
                <a:solidFill>
                  <a:srgbClr val="00B050"/>
                </a:solidFill>
                <a:latin typeface="Georgia"/>
                <a:cs typeface="Georgia"/>
              </a:rPr>
              <a:t>palmas.</a:t>
            </a:r>
            <a:endParaRPr sz="2400" dirty="0">
              <a:solidFill>
                <a:srgbClr val="00B050"/>
              </a:solidFill>
              <a:latin typeface="Georgia"/>
              <a:cs typeface="Georgia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56857EE-A38E-4465-BB9B-CDBAE5872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07" y="1866900"/>
            <a:ext cx="3486150" cy="31242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268278" y="1767394"/>
            <a:ext cx="5552662" cy="43685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0029" indent="-227965">
              <a:spcBef>
                <a:spcPts val="105"/>
              </a:spcBef>
              <a:buSzPct val="95000"/>
              <a:buFont typeface="Wingdings"/>
              <a:buChar char=""/>
              <a:tabLst>
                <a:tab pos="240665" algn="l"/>
              </a:tabLst>
            </a:pP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En</a:t>
            </a:r>
            <a:r>
              <a:rPr sz="2000" spc="34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5" dirty="0">
                <a:solidFill>
                  <a:srgbClr val="04607A"/>
                </a:solidFill>
                <a:latin typeface="Georgia"/>
                <a:cs typeface="Georgia"/>
              </a:rPr>
              <a:t>la</a:t>
            </a:r>
            <a:r>
              <a:rPr sz="2000" spc="35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mayor</a:t>
            </a:r>
            <a:r>
              <a:rPr sz="2000" spc="36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parte</a:t>
            </a:r>
            <a:r>
              <a:rPr sz="2000" spc="34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de</a:t>
            </a:r>
            <a:r>
              <a:rPr sz="2000" spc="35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las</a:t>
            </a:r>
            <a:r>
              <a:rPr sz="2000" spc="36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zonas</a:t>
            </a:r>
            <a:r>
              <a:rPr sz="2000" spc="34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de</a:t>
            </a:r>
            <a:r>
              <a:rPr sz="2000" spc="35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la</a:t>
            </a:r>
            <a:r>
              <a:rPr sz="2000" spc="36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piel,</a:t>
            </a:r>
            <a:r>
              <a:rPr sz="2000" spc="36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la</a:t>
            </a:r>
            <a:r>
              <a:rPr sz="2000" spc="35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hipodermis</a:t>
            </a:r>
            <a:r>
              <a:rPr sz="2000" spc="36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acumula</a:t>
            </a:r>
            <a:endParaRPr sz="2000" dirty="0">
              <a:latin typeface="Georgia"/>
              <a:cs typeface="Georgia"/>
            </a:endParaRPr>
          </a:p>
          <a:p>
            <a:pPr marL="12700"/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células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de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reserva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de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grasa, </a:t>
            </a:r>
            <a:r>
              <a:rPr sz="2000" b="1" spc="-5" dirty="0">
                <a:solidFill>
                  <a:srgbClr val="04607A"/>
                </a:solidFill>
                <a:latin typeface="Georgia"/>
                <a:cs typeface="Georgia"/>
              </a:rPr>
              <a:t>los</a:t>
            </a:r>
            <a:r>
              <a:rPr sz="2000" b="1" spc="-1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b="1" spc="-5" dirty="0">
                <a:solidFill>
                  <a:srgbClr val="04607A"/>
                </a:solidFill>
                <a:latin typeface="Georgia"/>
                <a:cs typeface="Georgia"/>
              </a:rPr>
              <a:t>adipocitos.</a:t>
            </a:r>
            <a:endParaRPr sz="2000" dirty="0">
              <a:latin typeface="Georgia"/>
              <a:cs typeface="Georgia"/>
            </a:endParaRPr>
          </a:p>
          <a:p>
            <a:pPr>
              <a:spcBef>
                <a:spcPts val="15"/>
              </a:spcBef>
            </a:pPr>
            <a:endParaRPr sz="2100" dirty="0">
              <a:latin typeface="Georgia"/>
              <a:cs typeface="Georgia"/>
            </a:endParaRPr>
          </a:p>
          <a:p>
            <a:pPr marL="240029" indent="-227965">
              <a:buSzPct val="95000"/>
              <a:buFont typeface="Wingdings"/>
              <a:buChar char=""/>
              <a:tabLst>
                <a:tab pos="240665" algn="l"/>
              </a:tabLst>
            </a:pP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Estos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adipocitos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se disponen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inmersos en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una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red de</a:t>
            </a:r>
            <a:r>
              <a:rPr sz="2000" spc="-5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fibras;</a:t>
            </a:r>
            <a:endParaRPr sz="2000" dirty="0">
              <a:latin typeface="Georgia"/>
              <a:cs typeface="Georgia"/>
            </a:endParaRPr>
          </a:p>
          <a:p>
            <a:pPr>
              <a:spcBef>
                <a:spcPts val="10"/>
              </a:spcBef>
              <a:buClr>
                <a:srgbClr val="04607A"/>
              </a:buClr>
              <a:buFont typeface="Wingdings"/>
              <a:buChar char=""/>
            </a:pPr>
            <a:endParaRPr sz="2100" dirty="0">
              <a:latin typeface="Georgia"/>
              <a:cs typeface="Georgia"/>
            </a:endParaRPr>
          </a:p>
          <a:p>
            <a:pPr marL="240029" indent="-227965">
              <a:spcBef>
                <a:spcPts val="5"/>
              </a:spcBef>
              <a:buSzPct val="95000"/>
              <a:buFont typeface="Wingdings"/>
              <a:buChar char=""/>
              <a:tabLst>
                <a:tab pos="240665" algn="l"/>
                <a:tab pos="680085" algn="l"/>
                <a:tab pos="1688464" algn="l"/>
                <a:tab pos="2073275" algn="l"/>
                <a:tab pos="3481070" algn="l"/>
                <a:tab pos="4615180" algn="l"/>
                <a:tab pos="4892675" algn="l"/>
                <a:tab pos="6131560" algn="l"/>
                <a:tab pos="6708140" algn="l"/>
                <a:tab pos="7697470" algn="l"/>
              </a:tabLst>
            </a:pP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Su	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funció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n	es	</a:t>
            </a:r>
            <a:r>
              <a:rPr sz="2000" b="1" spc="-10" dirty="0">
                <a:solidFill>
                  <a:srgbClr val="04607A"/>
                </a:solidFill>
                <a:latin typeface="Georgia"/>
                <a:cs typeface="Georgia"/>
              </a:rPr>
              <a:t>a</a:t>
            </a:r>
            <a:r>
              <a:rPr sz="2000" b="1" spc="-5" dirty="0">
                <a:solidFill>
                  <a:srgbClr val="04607A"/>
                </a:solidFill>
                <a:latin typeface="Georgia"/>
                <a:cs typeface="Georgia"/>
              </a:rPr>
              <a:t>c</a:t>
            </a:r>
            <a:r>
              <a:rPr sz="2000" b="1" spc="-10" dirty="0">
                <a:solidFill>
                  <a:srgbClr val="04607A"/>
                </a:solidFill>
                <a:latin typeface="Georgia"/>
                <a:cs typeface="Georgia"/>
              </a:rPr>
              <a:t>u</a:t>
            </a:r>
            <a:r>
              <a:rPr sz="2000" b="1" dirty="0">
                <a:solidFill>
                  <a:srgbClr val="04607A"/>
                </a:solidFill>
                <a:latin typeface="Georgia"/>
                <a:cs typeface="Georgia"/>
              </a:rPr>
              <a:t>mul</a:t>
            </a:r>
            <a:r>
              <a:rPr sz="2000" b="1" spc="-20" dirty="0">
                <a:solidFill>
                  <a:srgbClr val="04607A"/>
                </a:solidFill>
                <a:latin typeface="Georgia"/>
                <a:cs typeface="Georgia"/>
              </a:rPr>
              <a:t>a</a:t>
            </a:r>
            <a:r>
              <a:rPr sz="2000" b="1" dirty="0">
                <a:solidFill>
                  <a:srgbClr val="04607A"/>
                </a:solidFill>
                <a:latin typeface="Georgia"/>
                <a:cs typeface="Georgia"/>
              </a:rPr>
              <a:t>r	</a:t>
            </a:r>
            <a:r>
              <a:rPr sz="2000" b="1" spc="-10" dirty="0">
                <a:solidFill>
                  <a:srgbClr val="04607A"/>
                </a:solidFill>
                <a:latin typeface="Georgia"/>
                <a:cs typeface="Georgia"/>
              </a:rPr>
              <a:t>e</a:t>
            </a:r>
            <a:r>
              <a:rPr sz="2000" b="1" dirty="0">
                <a:solidFill>
                  <a:srgbClr val="04607A"/>
                </a:solidFill>
                <a:latin typeface="Georgia"/>
                <a:cs typeface="Georgia"/>
              </a:rPr>
              <a:t>n</a:t>
            </a:r>
            <a:r>
              <a:rPr sz="2000" b="1" spc="-10" dirty="0">
                <a:solidFill>
                  <a:srgbClr val="04607A"/>
                </a:solidFill>
                <a:latin typeface="Georgia"/>
                <a:cs typeface="Georgia"/>
              </a:rPr>
              <a:t>e</a:t>
            </a:r>
            <a:r>
              <a:rPr sz="2000" b="1" spc="-15" dirty="0">
                <a:solidFill>
                  <a:srgbClr val="04607A"/>
                </a:solidFill>
                <a:latin typeface="Georgia"/>
                <a:cs typeface="Georgia"/>
              </a:rPr>
              <a:t>r</a:t>
            </a:r>
            <a:r>
              <a:rPr sz="2000" b="1" dirty="0">
                <a:solidFill>
                  <a:srgbClr val="04607A"/>
                </a:solidFill>
                <a:latin typeface="Georgia"/>
                <a:cs typeface="Georgia"/>
              </a:rPr>
              <a:t>gía	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y	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cons</a:t>
            </a:r>
            <a:r>
              <a:rPr sz="2000" spc="5" dirty="0">
                <a:solidFill>
                  <a:srgbClr val="04607A"/>
                </a:solidFill>
                <a:latin typeface="Georgia"/>
                <a:cs typeface="Georgia"/>
              </a:rPr>
              <a:t>t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i</a:t>
            </a:r>
            <a:r>
              <a:rPr sz="2000" spc="-10" dirty="0">
                <a:solidFill>
                  <a:srgbClr val="04607A"/>
                </a:solidFill>
                <a:latin typeface="Georgia"/>
                <a:cs typeface="Georgia"/>
              </a:rPr>
              <a:t>t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ui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r	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un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a	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b</a:t>
            </a:r>
            <a:r>
              <a:rPr sz="2000" spc="10" dirty="0">
                <a:solidFill>
                  <a:srgbClr val="04607A"/>
                </a:solidFill>
                <a:latin typeface="Georgia"/>
                <a:cs typeface="Georgia"/>
              </a:rPr>
              <a:t>a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r</a:t>
            </a:r>
            <a:r>
              <a:rPr sz="2000" spc="-15" dirty="0">
                <a:solidFill>
                  <a:srgbClr val="04607A"/>
                </a:solidFill>
                <a:latin typeface="Georgia"/>
                <a:cs typeface="Georgia"/>
              </a:rPr>
              <a:t>r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e</a:t>
            </a:r>
            <a:r>
              <a:rPr sz="2000" spc="5" dirty="0">
                <a:solidFill>
                  <a:srgbClr val="04607A"/>
                </a:solidFill>
                <a:latin typeface="Georgia"/>
                <a:cs typeface="Georgia"/>
              </a:rPr>
              <a:t>r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a	de</a:t>
            </a:r>
            <a:endParaRPr sz="2000" dirty="0">
              <a:latin typeface="Georgia"/>
              <a:cs typeface="Georgia"/>
            </a:endParaRPr>
          </a:p>
          <a:p>
            <a:pPr marL="12700"/>
            <a:r>
              <a:rPr sz="2000" b="1" spc="-5" dirty="0">
                <a:solidFill>
                  <a:srgbClr val="04607A"/>
                </a:solidFill>
                <a:latin typeface="Georgia"/>
                <a:cs typeface="Georgia"/>
              </a:rPr>
              <a:t>protección</a:t>
            </a:r>
            <a:r>
              <a:rPr sz="2000" b="1" spc="-3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04607A"/>
                </a:solidFill>
                <a:latin typeface="Georgia"/>
                <a:cs typeface="Georgia"/>
              </a:rPr>
              <a:t>térmica</a:t>
            </a:r>
            <a:endParaRPr sz="2000" dirty="0">
              <a:latin typeface="Georgia"/>
              <a:cs typeface="Georgia"/>
            </a:endParaRPr>
          </a:p>
          <a:p>
            <a:pPr>
              <a:spcBef>
                <a:spcPts val="15"/>
              </a:spcBef>
            </a:pPr>
            <a:endParaRPr sz="2100" dirty="0">
              <a:latin typeface="Georgia"/>
              <a:cs typeface="Georgia"/>
            </a:endParaRPr>
          </a:p>
          <a:p>
            <a:pPr marL="12700" marR="5080">
              <a:buSzPct val="95000"/>
              <a:buFont typeface="Wingdings"/>
              <a:buChar char=""/>
              <a:tabLst>
                <a:tab pos="240665" algn="l"/>
                <a:tab pos="635635" algn="l"/>
                <a:tab pos="2117090" algn="l"/>
                <a:tab pos="2545715" algn="l"/>
                <a:tab pos="3039110" algn="l"/>
                <a:tab pos="3990340" algn="l"/>
                <a:tab pos="4759960" algn="l"/>
                <a:tab pos="6842125" algn="l"/>
                <a:tab pos="7357745" algn="l"/>
              </a:tabLst>
            </a:pP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la	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hipoder</a:t>
            </a:r>
            <a:r>
              <a:rPr sz="2000" spc="-10" dirty="0">
                <a:solidFill>
                  <a:srgbClr val="04607A"/>
                </a:solidFill>
                <a:latin typeface="Georgia"/>
                <a:cs typeface="Georgia"/>
              </a:rPr>
              <a:t>m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is	es	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u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n	</a:t>
            </a:r>
            <a:r>
              <a:rPr sz="2000" b="1" spc="-5" dirty="0">
                <a:solidFill>
                  <a:srgbClr val="04607A"/>
                </a:solidFill>
                <a:latin typeface="Georgia"/>
                <a:cs typeface="Georgia"/>
              </a:rPr>
              <a:t>teji</a:t>
            </a:r>
            <a:r>
              <a:rPr sz="2000" b="1" dirty="0">
                <a:solidFill>
                  <a:srgbClr val="04607A"/>
                </a:solidFill>
                <a:latin typeface="Georgia"/>
                <a:cs typeface="Georgia"/>
              </a:rPr>
              <a:t>do	muy	vas</a:t>
            </a:r>
            <a:r>
              <a:rPr sz="2000" b="1" spc="-10" dirty="0">
                <a:solidFill>
                  <a:srgbClr val="04607A"/>
                </a:solidFill>
                <a:latin typeface="Georgia"/>
                <a:cs typeface="Georgia"/>
              </a:rPr>
              <a:t>c</a:t>
            </a:r>
            <a:r>
              <a:rPr sz="2000" b="1" dirty="0">
                <a:solidFill>
                  <a:srgbClr val="04607A"/>
                </a:solidFill>
                <a:latin typeface="Georgia"/>
                <a:cs typeface="Georgia"/>
              </a:rPr>
              <a:t>u</a:t>
            </a:r>
            <a:r>
              <a:rPr sz="2000" b="1" spc="-10" dirty="0">
                <a:solidFill>
                  <a:srgbClr val="04607A"/>
                </a:solidFill>
                <a:latin typeface="Georgia"/>
                <a:cs typeface="Georgia"/>
              </a:rPr>
              <a:t>la</a:t>
            </a:r>
            <a:r>
              <a:rPr sz="2000" b="1" dirty="0">
                <a:solidFill>
                  <a:srgbClr val="04607A"/>
                </a:solidFill>
                <a:latin typeface="Georgia"/>
                <a:cs typeface="Georgia"/>
              </a:rPr>
              <a:t>riz</a:t>
            </a:r>
            <a:r>
              <a:rPr sz="2000" b="1" spc="-15" dirty="0">
                <a:solidFill>
                  <a:srgbClr val="04607A"/>
                </a:solidFill>
                <a:latin typeface="Georgia"/>
                <a:cs typeface="Georgia"/>
              </a:rPr>
              <a:t>a</a:t>
            </a:r>
            <a:r>
              <a:rPr sz="2000" b="1" spc="-5" dirty="0">
                <a:solidFill>
                  <a:srgbClr val="04607A"/>
                </a:solidFill>
                <a:latin typeface="Georgia"/>
                <a:cs typeface="Georgia"/>
              </a:rPr>
              <a:t>d</a:t>
            </a:r>
            <a:r>
              <a:rPr sz="2000" b="1" dirty="0">
                <a:solidFill>
                  <a:srgbClr val="04607A"/>
                </a:solidFill>
                <a:latin typeface="Georgia"/>
                <a:cs typeface="Georgia"/>
              </a:rPr>
              <a:t>o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:	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lo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s	vasos 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sanguíneos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de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estas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zonas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pierden poco</a:t>
            </a:r>
            <a:r>
              <a:rPr sz="2000" spc="-5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calor.</a:t>
            </a:r>
            <a:endParaRPr sz="2000" dirty="0">
              <a:latin typeface="Georgia"/>
              <a:cs typeface="Georgia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2970C57D-C439-45FA-B7D6-067A928DCE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3308" y="412446"/>
            <a:ext cx="6483350" cy="52895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300" spc="-5" dirty="0">
                <a:solidFill>
                  <a:srgbClr val="00B050"/>
                </a:solidFill>
              </a:rPr>
              <a:t>ANATOMÍA DE </a:t>
            </a:r>
            <a:r>
              <a:rPr sz="3300" dirty="0">
                <a:solidFill>
                  <a:srgbClr val="00B050"/>
                </a:solidFill>
              </a:rPr>
              <a:t>LA</a:t>
            </a:r>
            <a:r>
              <a:rPr sz="3300" spc="-50" dirty="0">
                <a:solidFill>
                  <a:srgbClr val="00B050"/>
                </a:solidFill>
              </a:rPr>
              <a:t> </a:t>
            </a:r>
            <a:r>
              <a:rPr sz="3300" dirty="0">
                <a:solidFill>
                  <a:srgbClr val="00B050"/>
                </a:solidFill>
              </a:rPr>
              <a:t>HIPODERMIS</a:t>
            </a:r>
          </a:p>
        </p:txBody>
      </p:sp>
      <p:pic>
        <p:nvPicPr>
          <p:cNvPr id="23554" name="Picture 2" descr="La hipodermis - P&amp;amp;O MG LATAM">
            <a:extLst>
              <a:ext uri="{FF2B5EF4-FFF2-40B4-BE49-F238E27FC236}">
                <a16:creationId xmlns:a16="http://schemas.microsoft.com/office/drawing/2014/main" id="{2F4625B3-C412-4BF9-BF9B-834B0BA59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39" y="1086678"/>
            <a:ext cx="5290861" cy="535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85516" y="2910839"/>
            <a:ext cx="5993892" cy="3916679"/>
            <a:chOff x="1461515" y="2910838"/>
            <a:chExt cx="5993892" cy="3916679"/>
          </a:xfrm>
        </p:grpSpPr>
        <p:sp>
          <p:nvSpPr>
            <p:cNvPr id="4" name="object 4"/>
            <p:cNvSpPr/>
            <p:nvPr/>
          </p:nvSpPr>
          <p:spPr>
            <a:xfrm>
              <a:off x="1461515" y="2910838"/>
              <a:ext cx="5993892" cy="39166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91640" y="3140925"/>
              <a:ext cx="5533771" cy="345643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body" idx="1"/>
          </p:nvPr>
        </p:nvSpPr>
        <p:spPr>
          <a:xfrm>
            <a:off x="832295" y="1346009"/>
            <a:ext cx="10515600" cy="162039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0" tIns="111205" rIns="0" bIns="0" rtlCol="0">
            <a:spAutoFit/>
          </a:bodyPr>
          <a:lstStyle/>
          <a:p>
            <a:pPr marL="288925" indent="-205104">
              <a:lnSpc>
                <a:spcPct val="100000"/>
              </a:lnSpc>
              <a:spcBef>
                <a:spcPts val="100"/>
              </a:spcBef>
              <a:buSzPct val="94444"/>
              <a:buFont typeface="Wingdings"/>
              <a:buChar char=""/>
              <a:tabLst>
                <a:tab pos="290195" algn="l"/>
              </a:tabLst>
            </a:pPr>
            <a:r>
              <a:rPr sz="1800" spc="-5" dirty="0"/>
              <a:t>El</a:t>
            </a:r>
            <a:r>
              <a:rPr sz="1800" spc="295" dirty="0"/>
              <a:t> </a:t>
            </a:r>
            <a:r>
              <a:rPr sz="1800" dirty="0"/>
              <a:t>tejido</a:t>
            </a:r>
            <a:r>
              <a:rPr sz="1800" spc="295" dirty="0"/>
              <a:t> </a:t>
            </a:r>
            <a:r>
              <a:rPr sz="1800" dirty="0"/>
              <a:t>fibroso</a:t>
            </a:r>
            <a:r>
              <a:rPr sz="1800" spc="305" dirty="0"/>
              <a:t> </a:t>
            </a:r>
            <a:r>
              <a:rPr sz="1800" spc="-5" dirty="0"/>
              <a:t>separa</a:t>
            </a:r>
            <a:r>
              <a:rPr sz="1800" spc="305" dirty="0"/>
              <a:t> </a:t>
            </a:r>
            <a:r>
              <a:rPr sz="1800" dirty="0"/>
              <a:t>a</a:t>
            </a:r>
            <a:r>
              <a:rPr sz="1800" spc="300" dirty="0"/>
              <a:t> </a:t>
            </a:r>
            <a:r>
              <a:rPr sz="1800" dirty="0"/>
              <a:t>los</a:t>
            </a:r>
            <a:r>
              <a:rPr sz="1800" spc="300" dirty="0"/>
              <a:t> </a:t>
            </a:r>
            <a:r>
              <a:rPr sz="1800" dirty="0"/>
              <a:t>adipocitos</a:t>
            </a:r>
            <a:r>
              <a:rPr sz="1800" spc="300" dirty="0"/>
              <a:t> </a:t>
            </a:r>
            <a:r>
              <a:rPr sz="1800" dirty="0"/>
              <a:t>en</a:t>
            </a:r>
            <a:r>
              <a:rPr sz="1800" spc="305" dirty="0"/>
              <a:t> </a:t>
            </a:r>
            <a:r>
              <a:rPr sz="1800" spc="-5" dirty="0"/>
              <a:t>grupos</a:t>
            </a:r>
            <a:r>
              <a:rPr sz="1800" spc="295" dirty="0"/>
              <a:t> </a:t>
            </a:r>
            <a:r>
              <a:rPr sz="1800" dirty="0"/>
              <a:t>llamados</a:t>
            </a:r>
            <a:r>
              <a:rPr sz="1800" spc="305" dirty="0"/>
              <a:t> </a:t>
            </a:r>
            <a:r>
              <a:rPr sz="1800" spc="-5" dirty="0"/>
              <a:t>lóbulos;</a:t>
            </a:r>
            <a:r>
              <a:rPr sz="1800" spc="310" dirty="0"/>
              <a:t> </a:t>
            </a:r>
            <a:r>
              <a:rPr sz="1800" dirty="0"/>
              <a:t>y</a:t>
            </a:r>
            <a:r>
              <a:rPr sz="1800" spc="295" dirty="0"/>
              <a:t> </a:t>
            </a:r>
            <a:r>
              <a:rPr sz="1800" spc="-5" dirty="0"/>
              <a:t>separa</a:t>
            </a:r>
            <a:endParaRPr sz="1800" dirty="0"/>
          </a:p>
          <a:p>
            <a:pPr marL="84455">
              <a:lnSpc>
                <a:spcPct val="100000"/>
              </a:lnSpc>
            </a:pPr>
            <a:r>
              <a:rPr sz="1800" dirty="0"/>
              <a:t>también a los </a:t>
            </a:r>
            <a:r>
              <a:rPr sz="1800" spc="-5" dirty="0"/>
              <a:t>lóbulos </a:t>
            </a:r>
            <a:r>
              <a:rPr sz="1800" dirty="0"/>
              <a:t>en </a:t>
            </a:r>
            <a:r>
              <a:rPr sz="1800" spc="-10" dirty="0"/>
              <a:t>grupos </a:t>
            </a:r>
            <a:r>
              <a:rPr sz="1800" dirty="0"/>
              <a:t>más pequeños </a:t>
            </a:r>
            <a:r>
              <a:rPr sz="1800" spc="-5" dirty="0"/>
              <a:t>denominados</a:t>
            </a:r>
            <a:r>
              <a:rPr sz="1800" spc="45" dirty="0"/>
              <a:t> </a:t>
            </a:r>
            <a:r>
              <a:rPr sz="1800" spc="-5" dirty="0"/>
              <a:t>lobulillos.</a:t>
            </a:r>
            <a:endParaRPr sz="1800" dirty="0"/>
          </a:p>
          <a:p>
            <a:pPr marL="71755">
              <a:lnSpc>
                <a:spcPct val="100000"/>
              </a:lnSpc>
            </a:pPr>
            <a:endParaRPr sz="1900" dirty="0"/>
          </a:p>
          <a:p>
            <a:pPr marL="84455" marR="5080">
              <a:lnSpc>
                <a:spcPct val="100000"/>
              </a:lnSpc>
              <a:buSzPct val="94444"/>
              <a:buFont typeface="Wingdings"/>
              <a:buChar char=""/>
              <a:tabLst>
                <a:tab pos="289560" algn="l"/>
              </a:tabLst>
            </a:pPr>
            <a:r>
              <a:rPr sz="1800" dirty="0"/>
              <a:t>La </a:t>
            </a:r>
            <a:r>
              <a:rPr sz="1800" spc="-5" dirty="0"/>
              <a:t>grasa brinda cierta protección </a:t>
            </a:r>
            <a:r>
              <a:rPr sz="1800" dirty="0"/>
              <a:t>mecánica y </a:t>
            </a:r>
            <a:r>
              <a:rPr sz="1800" spc="-5" dirty="0"/>
              <a:t>un </a:t>
            </a:r>
            <a:r>
              <a:rPr sz="1800" dirty="0"/>
              <a:t>moldeador importante </a:t>
            </a:r>
            <a:r>
              <a:rPr sz="1800" spc="-5" dirty="0"/>
              <a:t>de </a:t>
            </a:r>
            <a:r>
              <a:rPr sz="1800" spc="10" dirty="0"/>
              <a:t>la  </a:t>
            </a:r>
            <a:r>
              <a:rPr sz="1800" spc="-5" dirty="0"/>
              <a:t>figura </a:t>
            </a:r>
            <a:r>
              <a:rPr sz="1800" dirty="0"/>
              <a:t>y </a:t>
            </a:r>
            <a:r>
              <a:rPr sz="1800" spc="-5" dirty="0"/>
              <a:t>fisonomía del</a:t>
            </a:r>
            <a:r>
              <a:rPr sz="1800" spc="25" dirty="0"/>
              <a:t> </a:t>
            </a:r>
            <a:r>
              <a:rPr sz="1800" spc="-5" dirty="0"/>
              <a:t>individuo.</a:t>
            </a:r>
            <a:endParaRPr sz="1800" dirty="0"/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647AEFA1-008F-4BF4-A4D8-81E7185FD3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3308" y="412446"/>
            <a:ext cx="6483350" cy="52895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300" spc="-5" dirty="0">
                <a:solidFill>
                  <a:srgbClr val="00B050"/>
                </a:solidFill>
              </a:rPr>
              <a:t>ANATOMÍA DE </a:t>
            </a:r>
            <a:r>
              <a:rPr sz="3300" dirty="0">
                <a:solidFill>
                  <a:srgbClr val="00B050"/>
                </a:solidFill>
              </a:rPr>
              <a:t>LA</a:t>
            </a:r>
            <a:r>
              <a:rPr sz="3300" spc="-50" dirty="0">
                <a:solidFill>
                  <a:srgbClr val="00B050"/>
                </a:solidFill>
              </a:rPr>
              <a:t> </a:t>
            </a:r>
            <a:r>
              <a:rPr sz="3300" dirty="0">
                <a:solidFill>
                  <a:srgbClr val="00B050"/>
                </a:solidFill>
              </a:rPr>
              <a:t>HIPODERMIS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45310" y="412446"/>
            <a:ext cx="8100059" cy="52895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5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ANATOMIA DE </a:t>
            </a:r>
            <a:r>
              <a:rPr sz="33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ANEXOS</a:t>
            </a:r>
            <a:r>
              <a:rPr sz="3300" spc="-35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3300" spc="-5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CUTANEOS</a:t>
            </a:r>
            <a:endParaRPr sz="330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26438" y="1683461"/>
            <a:ext cx="8197215" cy="34759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0029" indent="-227965">
              <a:spcBef>
                <a:spcPts val="105"/>
              </a:spcBef>
              <a:buSzPct val="95000"/>
              <a:buFont typeface="Wingdings"/>
              <a:buChar char=""/>
              <a:tabLst>
                <a:tab pos="240665" algn="l"/>
              </a:tabLst>
            </a:pP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Estructuras especializadas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de la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piel que cumplen diversas</a:t>
            </a:r>
            <a:r>
              <a:rPr sz="2000" spc="4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funciones.</a:t>
            </a:r>
            <a:endParaRPr sz="2000" dirty="0">
              <a:latin typeface="Georgia"/>
              <a:cs typeface="Georgia"/>
            </a:endParaRPr>
          </a:p>
          <a:p>
            <a:pPr>
              <a:spcBef>
                <a:spcPts val="15"/>
              </a:spcBef>
              <a:buClr>
                <a:srgbClr val="04607A"/>
              </a:buClr>
              <a:buFont typeface="Wingdings"/>
              <a:buChar char=""/>
            </a:pPr>
            <a:endParaRPr sz="2100" dirty="0">
              <a:latin typeface="Georgia"/>
              <a:cs typeface="Georgia"/>
            </a:endParaRPr>
          </a:p>
          <a:p>
            <a:pPr marL="240029" indent="-227965">
              <a:buSzPct val="95000"/>
              <a:buFont typeface="Wingdings"/>
              <a:buChar char=""/>
              <a:tabLst>
                <a:tab pos="240665" algn="l"/>
              </a:tabLst>
            </a:pP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Derivan de la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epidermis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y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sufren una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invaginación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dentro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de la</a:t>
            </a:r>
            <a:r>
              <a:rPr sz="2000" spc="5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dermis.</a:t>
            </a:r>
            <a:endParaRPr sz="2000" dirty="0">
              <a:latin typeface="Georgia"/>
              <a:cs typeface="Georgia"/>
            </a:endParaRPr>
          </a:p>
          <a:p>
            <a:pPr>
              <a:spcBef>
                <a:spcPts val="10"/>
              </a:spcBef>
              <a:buClr>
                <a:srgbClr val="04607A"/>
              </a:buClr>
              <a:buFont typeface="Wingdings"/>
              <a:buChar char=""/>
            </a:pPr>
            <a:endParaRPr sz="2100" dirty="0">
              <a:latin typeface="Georgia"/>
              <a:cs typeface="Georgia"/>
            </a:endParaRPr>
          </a:p>
          <a:p>
            <a:pPr marL="240029" indent="-227965">
              <a:spcBef>
                <a:spcPts val="5"/>
              </a:spcBef>
              <a:buSzPct val="95000"/>
              <a:buFont typeface="Wingdings"/>
              <a:buChar char=""/>
              <a:tabLst>
                <a:tab pos="240665" algn="l"/>
              </a:tabLst>
            </a:pP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Los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mas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importantes</a:t>
            </a:r>
            <a:r>
              <a:rPr sz="2000" spc="-4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son:</a:t>
            </a:r>
            <a:endParaRPr sz="2000" dirty="0">
              <a:latin typeface="Georgia"/>
              <a:cs typeface="Georgia"/>
            </a:endParaRPr>
          </a:p>
          <a:p>
            <a:pPr>
              <a:spcBef>
                <a:spcPts val="15"/>
              </a:spcBef>
            </a:pPr>
            <a:endParaRPr sz="2100" dirty="0">
              <a:latin typeface="Georgia"/>
              <a:cs typeface="Georgia"/>
            </a:endParaRPr>
          </a:p>
          <a:p>
            <a:pPr marL="299085" indent="-287020">
              <a:buFont typeface="Wingdings"/>
              <a:buChar char=""/>
              <a:tabLst>
                <a:tab pos="299720" algn="l"/>
              </a:tabLst>
            </a:pP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Pelo</a:t>
            </a:r>
            <a:endParaRPr sz="2000" dirty="0">
              <a:latin typeface="Georgia"/>
              <a:cs typeface="Georgia"/>
            </a:endParaRPr>
          </a:p>
          <a:p>
            <a:pPr>
              <a:spcBef>
                <a:spcPts val="15"/>
              </a:spcBef>
              <a:buClr>
                <a:srgbClr val="04607A"/>
              </a:buClr>
              <a:buFont typeface="Wingdings"/>
              <a:buChar char=""/>
            </a:pPr>
            <a:endParaRPr sz="2100" dirty="0">
              <a:latin typeface="Georgia"/>
              <a:cs typeface="Georgia"/>
            </a:endParaRPr>
          </a:p>
          <a:p>
            <a:pPr marL="299085" indent="-287020">
              <a:buFont typeface="Wingdings"/>
              <a:buChar char=""/>
              <a:tabLst>
                <a:tab pos="299720" algn="l"/>
              </a:tabLst>
            </a:pP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Uñas</a:t>
            </a:r>
            <a:endParaRPr sz="2000" dirty="0">
              <a:latin typeface="Georgia"/>
              <a:cs typeface="Georgia"/>
            </a:endParaRPr>
          </a:p>
          <a:p>
            <a:pPr>
              <a:spcBef>
                <a:spcPts val="15"/>
              </a:spcBef>
              <a:buClr>
                <a:srgbClr val="04607A"/>
              </a:buClr>
              <a:buFont typeface="Wingdings"/>
              <a:buChar char=""/>
            </a:pPr>
            <a:endParaRPr sz="2100" dirty="0">
              <a:latin typeface="Georgia"/>
              <a:cs typeface="Georgia"/>
            </a:endParaRPr>
          </a:p>
          <a:p>
            <a:pPr marL="299085" indent="-287020">
              <a:buFont typeface="Wingdings"/>
              <a:buChar char=""/>
              <a:tabLst>
                <a:tab pos="299720" algn="l"/>
              </a:tabLst>
            </a:pP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Glándulas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(sebáceas y</a:t>
            </a:r>
            <a:r>
              <a:rPr sz="2000" spc="-3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sudoríparas)</a:t>
            </a:r>
            <a:endParaRPr sz="2000" dirty="0">
              <a:latin typeface="Georgia"/>
              <a:cs typeface="Georgia"/>
            </a:endParaRPr>
          </a:p>
        </p:txBody>
      </p:sp>
      <p:pic>
        <p:nvPicPr>
          <p:cNvPr id="24578" name="Picture 2" descr="Las 3 capas de la piel: funciones, anatomía y características">
            <a:extLst>
              <a:ext uri="{FF2B5EF4-FFF2-40B4-BE49-F238E27FC236}">
                <a16:creationId xmlns:a16="http://schemas.microsoft.com/office/drawing/2014/main" id="{86BAEA73-CF28-4F0F-B420-712A541BA6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2" t="9680" r="17420" b="10488"/>
          <a:stretch/>
        </p:blipFill>
        <p:spPr bwMode="auto">
          <a:xfrm>
            <a:off x="6467061" y="2941984"/>
            <a:ext cx="5234609" cy="332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70960" y="372689"/>
            <a:ext cx="4450080" cy="52895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5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ANATOMIA </a:t>
            </a:r>
            <a:r>
              <a:rPr sz="33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DEL</a:t>
            </a:r>
            <a:r>
              <a:rPr sz="3300" spc="-85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33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PELO</a:t>
            </a:r>
            <a:endParaRPr sz="330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26438" y="1417251"/>
            <a:ext cx="8410575" cy="3706143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240029" indent="-227965">
              <a:spcBef>
                <a:spcPts val="1300"/>
              </a:spcBef>
              <a:buSzPct val="95000"/>
              <a:buFont typeface="Wingdings"/>
              <a:buChar char=""/>
              <a:tabLst>
                <a:tab pos="240665" algn="l"/>
              </a:tabLst>
            </a:pP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Morfología filamentosa, alargada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y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flexible, resistente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a la</a:t>
            </a:r>
            <a:r>
              <a:rPr sz="2000" spc="2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tracción.</a:t>
            </a:r>
            <a:endParaRPr sz="2000" dirty="0">
              <a:latin typeface="Georgia"/>
              <a:cs typeface="Georgia"/>
            </a:endParaRPr>
          </a:p>
          <a:p>
            <a:pPr marL="12700" marR="5080">
              <a:lnSpc>
                <a:spcPct val="150000"/>
              </a:lnSpc>
              <a:buSzPct val="95000"/>
              <a:buFont typeface="Wingdings"/>
              <a:buChar char=""/>
              <a:tabLst>
                <a:tab pos="240665" algn="l"/>
              </a:tabLst>
            </a:pP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Constituido por células epidérmicas cargadas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de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queratina,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aplanadas y 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fuertemente</a:t>
            </a:r>
            <a:r>
              <a:rPr sz="2000" spc="-1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empaquetadas.</a:t>
            </a:r>
            <a:endParaRPr sz="2000" dirty="0">
              <a:latin typeface="Georgia"/>
              <a:cs typeface="Georgia"/>
            </a:endParaRPr>
          </a:p>
          <a:p>
            <a:pPr marL="240029" indent="-227965">
              <a:spcBef>
                <a:spcPts val="1205"/>
              </a:spcBef>
              <a:buSzPct val="95000"/>
              <a:buFont typeface="Wingdings"/>
              <a:buChar char=""/>
              <a:tabLst>
                <a:tab pos="240665" algn="l"/>
              </a:tabLst>
            </a:pP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Dos tipos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de</a:t>
            </a:r>
            <a:r>
              <a:rPr sz="2000" spc="-3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pelo:</a:t>
            </a:r>
            <a:endParaRPr sz="2000" dirty="0">
              <a:latin typeface="Georgia"/>
              <a:cs typeface="Georgia"/>
            </a:endParaRPr>
          </a:p>
          <a:p>
            <a:pPr marL="299085" indent="-287020">
              <a:spcBef>
                <a:spcPts val="1200"/>
              </a:spcBef>
              <a:buFont typeface="Wingdings"/>
              <a:buChar char=""/>
              <a:tabLst>
                <a:tab pos="299720" algn="l"/>
              </a:tabLst>
            </a:pP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Lanugo.</a:t>
            </a:r>
            <a:endParaRPr sz="2000" dirty="0">
              <a:latin typeface="Georgia"/>
              <a:cs typeface="Georgia"/>
            </a:endParaRPr>
          </a:p>
          <a:p>
            <a:pPr marL="299085" indent="-287020">
              <a:spcBef>
                <a:spcPts val="1200"/>
              </a:spcBef>
              <a:buFont typeface="Wingdings"/>
              <a:buChar char=""/>
              <a:tabLst>
                <a:tab pos="299720" algn="l"/>
              </a:tabLst>
            </a:pP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Pelo</a:t>
            </a:r>
            <a:r>
              <a:rPr sz="2000" spc="-3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terminal.</a:t>
            </a:r>
            <a:endParaRPr sz="2000" dirty="0">
              <a:latin typeface="Georgia"/>
              <a:cs typeface="Georgia"/>
            </a:endParaRPr>
          </a:p>
          <a:p>
            <a:pPr marL="240029" indent="-227965">
              <a:spcBef>
                <a:spcPts val="1200"/>
              </a:spcBef>
              <a:buSzPct val="95000"/>
              <a:buFont typeface="Wingdings"/>
              <a:buChar char=""/>
              <a:tabLst>
                <a:tab pos="240665" algn="l"/>
              </a:tabLst>
            </a:pP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Función del</a:t>
            </a:r>
            <a:r>
              <a:rPr sz="2000" spc="-1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pelo.</a:t>
            </a:r>
            <a:endParaRPr sz="2000" dirty="0">
              <a:latin typeface="Georgia"/>
              <a:cs typeface="Georgia"/>
            </a:endParaRPr>
          </a:p>
          <a:p>
            <a:pPr marL="240029" indent="-227965">
              <a:spcBef>
                <a:spcPts val="1200"/>
              </a:spcBef>
              <a:buSzPct val="95000"/>
              <a:buFont typeface="Wingdings"/>
              <a:buChar char=""/>
              <a:tabLst>
                <a:tab pos="240665" algn="l"/>
              </a:tabLst>
            </a:pP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Actualmente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es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mas que todo</a:t>
            </a:r>
            <a:r>
              <a:rPr sz="2000" spc="-4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estética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.</a:t>
            </a:r>
            <a:endParaRPr dirty="0">
              <a:latin typeface="Georgia"/>
              <a:cs typeface="Georgia"/>
            </a:endParaRPr>
          </a:p>
        </p:txBody>
      </p:sp>
      <p:pic>
        <p:nvPicPr>
          <p:cNvPr id="25602" name="Picture 2" descr="Conoce la estructura de tu cabello y la mejor forma de cuidarlo! - SusyTips">
            <a:extLst>
              <a:ext uri="{FF2B5EF4-FFF2-40B4-BE49-F238E27FC236}">
                <a16:creationId xmlns:a16="http://schemas.microsoft.com/office/drawing/2014/main" id="{260B7FFA-2810-48D1-A57D-40E37E9FB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636" y="2609850"/>
            <a:ext cx="4848225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68292" y="412446"/>
            <a:ext cx="4450080" cy="52895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5" dirty="0"/>
              <a:t>ANATOMIA </a:t>
            </a:r>
            <a:r>
              <a:rPr sz="3300" dirty="0"/>
              <a:t>DEL</a:t>
            </a:r>
            <a:r>
              <a:rPr sz="3300" spc="-85" dirty="0"/>
              <a:t> </a:t>
            </a:r>
            <a:r>
              <a:rPr sz="3300" dirty="0"/>
              <a:t>PELO</a:t>
            </a:r>
          </a:p>
        </p:txBody>
      </p:sp>
      <p:pic>
        <p:nvPicPr>
          <p:cNvPr id="26626" name="Picture 2" descr="Folículo piloso - EcuRed">
            <a:extLst>
              <a:ext uri="{FF2B5EF4-FFF2-40B4-BE49-F238E27FC236}">
                <a16:creationId xmlns:a16="http://schemas.microsoft.com/office/drawing/2014/main" id="{1D419484-F225-497F-A39C-2FE204861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483" y="1579167"/>
            <a:ext cx="5734878" cy="465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Desarrollan folículo piloso capaz de generar cabello – Noticias Coopercom">
            <a:extLst>
              <a:ext uri="{FF2B5EF4-FFF2-40B4-BE49-F238E27FC236}">
                <a16:creationId xmlns:a16="http://schemas.microsoft.com/office/drawing/2014/main" id="{BCFC96AC-38AB-4B94-B360-F27D50213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39" y="1409609"/>
            <a:ext cx="5224048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5C3500A-8CD8-47F8-A5BF-AAF16B407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12" y="2839955"/>
            <a:ext cx="11304105" cy="352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214A2A2-936C-4E0D-8D49-B4E28039A145}"/>
              </a:ext>
            </a:extLst>
          </p:cNvPr>
          <p:cNvSpPr txBox="1"/>
          <p:nvPr/>
        </p:nvSpPr>
        <p:spPr>
          <a:xfrm>
            <a:off x="1253986" y="308130"/>
            <a:ext cx="9869556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FF0000"/>
                </a:solidFill>
              </a:rPr>
              <a:t>LA PIEL TIENE MUCHAS FUNCIONES IMPORTANTES, INCLUYENDO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C8EB855-7D5E-4BEF-AF2C-D130CD28D652}"/>
              </a:ext>
            </a:extLst>
          </p:cNvPr>
          <p:cNvSpPr txBox="1"/>
          <p:nvPr/>
        </p:nvSpPr>
        <p:spPr>
          <a:xfrm>
            <a:off x="1025386" y="1089598"/>
            <a:ext cx="93245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Protección del cuerpo frente a los traumatismos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Regulación de la temperatura corporal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Mantenimiento del equilibrio hidroelectrolítico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</a:rPr>
              <a:t>Sensación de estímulos dolorosos y agradables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5BDC03-1ED4-4DDE-9E37-80AB2A070BEF}"/>
              </a:ext>
            </a:extLst>
          </p:cNvPr>
          <p:cNvSpPr txBox="1"/>
          <p:nvPr/>
        </p:nvSpPr>
        <p:spPr>
          <a:xfrm>
            <a:off x="6639338" y="1089598"/>
            <a:ext cx="448420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chemeClr val="accent1"/>
                </a:solidFill>
              </a:rPr>
              <a:t>Secreción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chemeClr val="accent1"/>
                </a:solidFill>
              </a:rPr>
              <a:t>Función inmunológica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chemeClr val="accent1"/>
                </a:solidFill>
              </a:rPr>
              <a:t>Excreción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s-ES" sz="2000" dirty="0">
                <a:solidFill>
                  <a:schemeClr val="accent1"/>
                </a:solidFill>
              </a:rPr>
              <a:t>Interviene en la síntesis de vitamina D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09992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structura de la glándula sebácea. Anatomía y Fisiología. Sebiocitos.  Ilustración vectorial para su diseño, uso educativo y médico Imagen Vector  de stock - Alamy">
            <a:extLst>
              <a:ext uri="{FF2B5EF4-FFF2-40B4-BE49-F238E27FC236}">
                <a16:creationId xmlns:a16="http://schemas.microsoft.com/office/drawing/2014/main" id="{D258309E-5208-4A02-8D98-9BAE18920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6" b="8986"/>
          <a:stretch/>
        </p:blipFill>
        <p:spPr bwMode="auto">
          <a:xfrm>
            <a:off x="6904383" y="1338470"/>
            <a:ext cx="5076756" cy="527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6645" y="412446"/>
            <a:ext cx="8053070" cy="52895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300" spc="-5" dirty="0">
                <a:solidFill>
                  <a:srgbClr val="00B050"/>
                </a:solidFill>
              </a:rPr>
              <a:t>ANATOMIA DE </a:t>
            </a:r>
            <a:r>
              <a:rPr sz="3300" dirty="0">
                <a:solidFill>
                  <a:srgbClr val="00B050"/>
                </a:solidFill>
              </a:rPr>
              <a:t>LA </a:t>
            </a:r>
            <a:r>
              <a:rPr sz="3300" spc="-5" dirty="0">
                <a:solidFill>
                  <a:srgbClr val="00B050"/>
                </a:solidFill>
              </a:rPr>
              <a:t>GLANDULA</a:t>
            </a:r>
            <a:r>
              <a:rPr sz="3300" spc="-50" dirty="0">
                <a:solidFill>
                  <a:srgbClr val="00B050"/>
                </a:solidFill>
              </a:rPr>
              <a:t> </a:t>
            </a:r>
            <a:r>
              <a:rPr sz="3300" spc="-5" dirty="0">
                <a:solidFill>
                  <a:srgbClr val="00B050"/>
                </a:solidFill>
              </a:rPr>
              <a:t>SEBACEA</a:t>
            </a:r>
            <a:endParaRPr sz="3300" dirty="0">
              <a:solidFill>
                <a:srgbClr val="00B05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10821" y="1948504"/>
            <a:ext cx="7719695" cy="34759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0029" indent="-227965">
              <a:spcBef>
                <a:spcPts val="105"/>
              </a:spcBef>
              <a:buSzPct val="95000"/>
              <a:buFont typeface="Wingdings"/>
              <a:buChar char=""/>
              <a:tabLst>
                <a:tab pos="240665" algn="l"/>
              </a:tabLst>
            </a:pP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Encargadas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de la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fabricación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de la</a:t>
            </a:r>
            <a:r>
              <a:rPr sz="2000" spc="3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grasa.</a:t>
            </a:r>
            <a:endParaRPr sz="2000" dirty="0">
              <a:latin typeface="Georgia"/>
              <a:cs typeface="Georgia"/>
            </a:endParaRPr>
          </a:p>
          <a:p>
            <a:pPr>
              <a:spcBef>
                <a:spcPts val="15"/>
              </a:spcBef>
              <a:buClr>
                <a:srgbClr val="04607A"/>
              </a:buClr>
              <a:buFont typeface="Wingdings"/>
              <a:buChar char=""/>
            </a:pPr>
            <a:endParaRPr sz="2100" dirty="0">
              <a:latin typeface="Georgia"/>
              <a:cs typeface="Georgia"/>
            </a:endParaRPr>
          </a:p>
          <a:p>
            <a:pPr marL="240029" indent="-227965">
              <a:buSzPct val="95000"/>
              <a:buFont typeface="Wingdings"/>
              <a:buChar char=""/>
              <a:tabLst>
                <a:tab pos="240665" algn="l"/>
              </a:tabLst>
            </a:pP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Poseen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Morfología</a:t>
            </a:r>
            <a:r>
              <a:rPr sz="2000" spc="-4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acinar.</a:t>
            </a:r>
            <a:endParaRPr sz="2000" dirty="0">
              <a:latin typeface="Georgia"/>
              <a:cs typeface="Georgia"/>
            </a:endParaRPr>
          </a:p>
          <a:p>
            <a:pPr>
              <a:spcBef>
                <a:spcPts val="10"/>
              </a:spcBef>
              <a:buClr>
                <a:srgbClr val="04607A"/>
              </a:buClr>
              <a:buFont typeface="Wingdings"/>
              <a:buChar char=""/>
            </a:pPr>
            <a:endParaRPr sz="2100" dirty="0">
              <a:latin typeface="Georgia"/>
              <a:cs typeface="Georgia"/>
            </a:endParaRPr>
          </a:p>
          <a:p>
            <a:pPr marL="240029" indent="-227965">
              <a:spcBef>
                <a:spcPts val="5"/>
              </a:spcBef>
              <a:buSzPct val="95000"/>
              <a:buFont typeface="Wingdings"/>
              <a:buChar char=""/>
              <a:tabLst>
                <a:tab pos="240665" algn="l"/>
              </a:tabLst>
            </a:pP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Se abren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siempre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a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un folículo piloso, excepto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en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las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zonas</a:t>
            </a:r>
            <a:r>
              <a:rPr sz="2000" spc="2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glabras.</a:t>
            </a:r>
            <a:endParaRPr sz="2000" dirty="0">
              <a:latin typeface="Georgia"/>
              <a:cs typeface="Georgia"/>
            </a:endParaRPr>
          </a:p>
          <a:p>
            <a:pPr>
              <a:spcBef>
                <a:spcPts val="15"/>
              </a:spcBef>
              <a:buClr>
                <a:srgbClr val="04607A"/>
              </a:buClr>
              <a:buFont typeface="Wingdings"/>
              <a:buChar char=""/>
            </a:pPr>
            <a:endParaRPr sz="2100" dirty="0">
              <a:latin typeface="Georgia"/>
              <a:cs typeface="Georgia"/>
            </a:endParaRPr>
          </a:p>
          <a:p>
            <a:pPr marL="240029" indent="-227965">
              <a:buSzPct val="95000"/>
              <a:buFont typeface="Wingdings"/>
              <a:buChar char=""/>
              <a:tabLst>
                <a:tab pos="240665" algn="l"/>
              </a:tabLst>
            </a:pP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No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están distribuidas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de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forma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homogénea.</a:t>
            </a:r>
            <a:endParaRPr sz="2000" dirty="0">
              <a:latin typeface="Georgia"/>
              <a:cs typeface="Georgia"/>
            </a:endParaRPr>
          </a:p>
          <a:p>
            <a:pPr>
              <a:spcBef>
                <a:spcPts val="15"/>
              </a:spcBef>
              <a:buClr>
                <a:srgbClr val="04607A"/>
              </a:buClr>
              <a:buFont typeface="Wingdings"/>
              <a:buChar char=""/>
            </a:pPr>
            <a:endParaRPr sz="2100" dirty="0">
              <a:latin typeface="Georgia"/>
              <a:cs typeface="Georgia"/>
            </a:endParaRPr>
          </a:p>
          <a:p>
            <a:pPr marL="240029" indent="-227965">
              <a:buSzPct val="95000"/>
              <a:buFont typeface="Wingdings"/>
              <a:buChar char=""/>
              <a:tabLst>
                <a:tab pos="240665" algn="l"/>
              </a:tabLst>
            </a:pP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Muy</a:t>
            </a:r>
            <a:r>
              <a:rPr sz="2000" spc="-2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vascularizadas.</a:t>
            </a:r>
            <a:endParaRPr sz="2000" dirty="0">
              <a:latin typeface="Georgia"/>
              <a:cs typeface="Georgia"/>
            </a:endParaRPr>
          </a:p>
          <a:p>
            <a:pPr>
              <a:spcBef>
                <a:spcPts val="15"/>
              </a:spcBef>
              <a:buClr>
                <a:srgbClr val="04607A"/>
              </a:buClr>
              <a:buFont typeface="Wingdings"/>
              <a:buChar char=""/>
            </a:pPr>
            <a:endParaRPr sz="2100" dirty="0">
              <a:latin typeface="Georgia"/>
              <a:cs typeface="Georgia"/>
            </a:endParaRPr>
          </a:p>
          <a:p>
            <a:pPr marL="240029" indent="-227965">
              <a:buSzPct val="95000"/>
              <a:buFont typeface="Wingdings"/>
              <a:buChar char=""/>
              <a:tabLst>
                <a:tab pos="240665" algn="l"/>
              </a:tabLst>
            </a:pP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Secreción esta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regulada</a:t>
            </a:r>
            <a:r>
              <a:rPr sz="2000" spc="-2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hormonalmente.</a:t>
            </a:r>
            <a:endParaRPr sz="2000" dirty="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3925" y="697828"/>
            <a:ext cx="10515600" cy="50526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/>
          <a:p>
            <a:pPr marL="3288665" marR="5080" indent="-3310890" algn="ctr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ANATOMIA DE </a:t>
            </a:r>
            <a:r>
              <a:rPr sz="32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 </a:t>
            </a:r>
            <a:r>
              <a:rPr sz="3200" spc="-5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GLANDULA SUDORIPARA  ECRINA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973180" y="1464804"/>
            <a:ext cx="7636509" cy="15677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0029" indent="-227965">
              <a:spcBef>
                <a:spcPts val="105"/>
              </a:spcBef>
              <a:buSzPct val="95000"/>
              <a:buFont typeface="Wingdings"/>
              <a:buChar char=""/>
              <a:tabLst>
                <a:tab pos="240665" algn="l"/>
              </a:tabLst>
            </a:pP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Cuerpo humano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tiene entre 2 y 4 millones de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glándulas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de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sudor</a:t>
            </a:r>
            <a:r>
              <a:rPr sz="2000" spc="-4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ecrina.</a:t>
            </a:r>
            <a:endParaRPr sz="2000" dirty="0">
              <a:latin typeface="Georgia"/>
              <a:cs typeface="Georgia"/>
            </a:endParaRPr>
          </a:p>
          <a:p>
            <a:pPr>
              <a:spcBef>
                <a:spcPts val="15"/>
              </a:spcBef>
              <a:buClr>
                <a:srgbClr val="04607A"/>
              </a:buClr>
              <a:buFont typeface="Wingdings"/>
              <a:buChar char=""/>
            </a:pPr>
            <a:endParaRPr sz="2100" dirty="0">
              <a:latin typeface="Georgia"/>
              <a:cs typeface="Georgia"/>
            </a:endParaRPr>
          </a:p>
          <a:p>
            <a:pPr marL="240029" indent="-227965">
              <a:buSzPct val="95000"/>
              <a:buFont typeface="Wingdings"/>
              <a:buChar char=""/>
              <a:tabLst>
                <a:tab pos="240665" algn="l"/>
              </a:tabLst>
            </a:pP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Los</a:t>
            </a:r>
            <a:r>
              <a:rPr sz="2000" spc="13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labios,</a:t>
            </a:r>
            <a:r>
              <a:rPr sz="2000" spc="14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lecho</a:t>
            </a:r>
            <a:r>
              <a:rPr sz="2000" spc="15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ungueal</a:t>
            </a:r>
            <a:r>
              <a:rPr sz="2000" spc="14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(bajo</a:t>
            </a:r>
            <a:r>
              <a:rPr sz="2000" spc="14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las</a:t>
            </a:r>
            <a:r>
              <a:rPr sz="2000" spc="16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uñas),</a:t>
            </a:r>
            <a:r>
              <a:rPr sz="2000" spc="15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labios</a:t>
            </a:r>
            <a:r>
              <a:rPr sz="2000" spc="14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menores,</a:t>
            </a:r>
            <a:r>
              <a:rPr sz="2000" spc="14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glande</a:t>
            </a:r>
            <a:r>
              <a:rPr sz="2000" spc="15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y</a:t>
            </a:r>
            <a:r>
              <a:rPr sz="2000" spc="14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5" dirty="0" err="1">
                <a:solidFill>
                  <a:srgbClr val="04607A"/>
                </a:solidFill>
                <a:latin typeface="Georgia"/>
                <a:cs typeface="Georgia"/>
              </a:rPr>
              <a:t>cara</a:t>
            </a:r>
            <a:r>
              <a:rPr lang="es-ES" sz="2000" spc="5" dirty="0">
                <a:solidFill>
                  <a:srgbClr val="04607A"/>
                </a:solidFill>
                <a:latin typeface="Georgia"/>
                <a:cs typeface="Georgia"/>
              </a:rPr>
              <a:t> interna del prepucio</a:t>
            </a:r>
            <a:endParaRPr sz="2000" dirty="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77350" y="3202120"/>
            <a:ext cx="7639684" cy="115005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200000"/>
              </a:lnSpc>
              <a:buSzPct val="95000"/>
              <a:buFont typeface="Wingdings"/>
              <a:buChar char=""/>
              <a:tabLst>
                <a:tab pos="240665" algn="l"/>
                <a:tab pos="675005" algn="l"/>
                <a:tab pos="1884045" algn="l"/>
                <a:tab pos="3473450" algn="l"/>
                <a:tab pos="4013200" algn="l"/>
                <a:tab pos="4851400" algn="l"/>
                <a:tab pos="5281295" algn="l"/>
                <a:tab pos="5674360" algn="l"/>
                <a:tab pos="6471920" algn="l"/>
              </a:tabLst>
            </a:pP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E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l	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p</a:t>
            </a:r>
            <a:r>
              <a:rPr sz="2000" spc="-15" dirty="0">
                <a:solidFill>
                  <a:srgbClr val="04607A"/>
                </a:solidFill>
                <a:latin typeface="Georgia"/>
                <a:cs typeface="Georgia"/>
              </a:rPr>
              <a:t>r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inci</a:t>
            </a:r>
            <a:r>
              <a:rPr sz="2000" spc="5" dirty="0">
                <a:solidFill>
                  <a:srgbClr val="04607A"/>
                </a:solidFill>
                <a:latin typeface="Georgia"/>
                <a:cs typeface="Georgia"/>
              </a:rPr>
              <a:t>p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al	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componen</a:t>
            </a:r>
            <a:r>
              <a:rPr sz="2000" spc="-15" dirty="0">
                <a:solidFill>
                  <a:srgbClr val="04607A"/>
                </a:solidFill>
                <a:latin typeface="Georgia"/>
                <a:cs typeface="Georgia"/>
              </a:rPr>
              <a:t>t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e	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de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l	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sudo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r	es	el	agua,	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exist</a:t>
            </a:r>
            <a:r>
              <a:rPr sz="2000" spc="-10" dirty="0">
                <a:solidFill>
                  <a:srgbClr val="04607A"/>
                </a:solidFill>
                <a:latin typeface="Georgia"/>
                <a:cs typeface="Georgia"/>
              </a:rPr>
              <a:t>i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e</a:t>
            </a:r>
            <a:r>
              <a:rPr sz="2000" spc="5" dirty="0">
                <a:solidFill>
                  <a:srgbClr val="04607A"/>
                </a:solidFill>
                <a:latin typeface="Georgia"/>
                <a:cs typeface="Georgia"/>
              </a:rPr>
              <a:t>n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do  componentes, como las sales minerales, urea,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ácido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úrico,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etc.</a:t>
            </a:r>
            <a:endParaRPr sz="2000" dirty="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77350" y="4838418"/>
            <a:ext cx="7639684" cy="14571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029" indent="-227965">
              <a:spcBef>
                <a:spcPts val="100"/>
              </a:spcBef>
              <a:buSzPct val="95000"/>
              <a:buFont typeface="Wingdings"/>
              <a:buChar char=""/>
              <a:tabLst>
                <a:tab pos="240665" algn="l"/>
              </a:tabLst>
            </a:pP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La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glándula está fuertemente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irrigada e</a:t>
            </a:r>
            <a:r>
              <a:rPr sz="2000" spc="-1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inervada.</a:t>
            </a:r>
            <a:endParaRPr sz="2000" dirty="0">
              <a:latin typeface="Georgia"/>
              <a:cs typeface="Georgia"/>
            </a:endParaRPr>
          </a:p>
          <a:p>
            <a:pPr marL="12700" marR="5080">
              <a:lnSpc>
                <a:spcPct val="200000"/>
              </a:lnSpc>
              <a:spcBef>
                <a:spcPts val="5"/>
              </a:spcBef>
              <a:buSzPct val="95000"/>
              <a:buFont typeface="Wingdings"/>
              <a:buChar char=""/>
              <a:tabLst>
                <a:tab pos="300990" algn="l"/>
              </a:tabLst>
            </a:pP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El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principal control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glandular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es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llevado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a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cabo por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el </a:t>
            </a:r>
            <a:r>
              <a:rPr sz="2000" spc="-5" dirty="0" err="1">
                <a:solidFill>
                  <a:srgbClr val="04607A"/>
                </a:solidFill>
                <a:latin typeface="Georgia"/>
                <a:cs typeface="Georgia"/>
              </a:rPr>
              <a:t>sistema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 err="1">
                <a:solidFill>
                  <a:srgbClr val="04607A"/>
                </a:solidFill>
                <a:latin typeface="Georgia"/>
                <a:cs typeface="Georgia"/>
              </a:rPr>
              <a:t>nervioso</a:t>
            </a:r>
            <a:r>
              <a:rPr lang="es-419" sz="2000" spc="-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 err="1">
                <a:solidFill>
                  <a:srgbClr val="04607A"/>
                </a:solidFill>
                <a:latin typeface="Georgia"/>
                <a:cs typeface="Georgia"/>
              </a:rPr>
              <a:t>autónomo</a:t>
            </a:r>
            <a:r>
              <a:rPr dirty="0">
                <a:solidFill>
                  <a:srgbClr val="04607A"/>
                </a:solidFill>
                <a:latin typeface="Georgia"/>
                <a:cs typeface="Georgia"/>
              </a:rPr>
              <a:t>.</a:t>
            </a:r>
            <a:endParaRPr dirty="0">
              <a:latin typeface="Georgia"/>
              <a:cs typeface="Georgia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873F8FF-99E0-4C33-8D8F-1B59264AE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372"/>
            <a:ext cx="3737113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DCACD98-E81B-492B-AFDC-53780049E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550" y="1027459"/>
            <a:ext cx="4743450" cy="5830541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0130" y="522192"/>
            <a:ext cx="11011739" cy="50526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ANATOMIA </a:t>
            </a:r>
            <a:r>
              <a:rPr sz="3200" spc="-5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 </a:t>
            </a:r>
            <a:r>
              <a:rPr sz="32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 </a:t>
            </a:r>
            <a:r>
              <a:rPr sz="3200" spc="-5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GLANDULA</a:t>
            </a:r>
            <a:r>
              <a:rPr sz="3200" spc="-75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3200" spc="-5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SUDORIPARA</a:t>
            </a:r>
            <a:r>
              <a:rPr lang="es-ES" sz="3200" spc="-5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APOCRINA</a:t>
            </a:r>
            <a:endParaRPr sz="3200" spc="-5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15620" y="1532726"/>
            <a:ext cx="8413750" cy="46916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0029" indent="-227965">
              <a:spcBef>
                <a:spcPts val="105"/>
              </a:spcBef>
              <a:buSzPct val="95000"/>
              <a:buFont typeface="Wingdings"/>
              <a:buChar char=""/>
              <a:tabLst>
                <a:tab pos="240665" algn="l"/>
              </a:tabLst>
            </a:pP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Similares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a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las glándulas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de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sudor</a:t>
            </a:r>
            <a:r>
              <a:rPr sz="2000" spc="-1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ecrinas.</a:t>
            </a:r>
            <a:endParaRPr sz="2000" dirty="0">
              <a:latin typeface="Georgia"/>
              <a:cs typeface="Georgia"/>
            </a:endParaRPr>
          </a:p>
          <a:p>
            <a:pPr>
              <a:spcBef>
                <a:spcPts val="15"/>
              </a:spcBef>
              <a:buClr>
                <a:srgbClr val="04607A"/>
              </a:buClr>
              <a:buFont typeface="Wingdings"/>
              <a:buChar char=""/>
            </a:pPr>
            <a:endParaRPr sz="2100" dirty="0">
              <a:latin typeface="Georgia"/>
              <a:cs typeface="Georgia"/>
            </a:endParaRPr>
          </a:p>
          <a:p>
            <a:pPr marL="240029" indent="-227965">
              <a:buSzPct val="95000"/>
              <a:buFont typeface="Wingdings"/>
              <a:buChar char=""/>
              <a:tabLst>
                <a:tab pos="240665" algn="l"/>
              </a:tabLst>
            </a:pP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Mas</a:t>
            </a:r>
            <a:r>
              <a:rPr sz="2000" spc="-2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grandes.</a:t>
            </a:r>
            <a:endParaRPr sz="2000" dirty="0">
              <a:latin typeface="Georgia"/>
              <a:cs typeface="Georgia"/>
            </a:endParaRPr>
          </a:p>
          <a:p>
            <a:pPr marL="12700" marR="5080">
              <a:lnSpc>
                <a:spcPts val="4800"/>
              </a:lnSpc>
              <a:spcBef>
                <a:spcPts val="560"/>
              </a:spcBef>
              <a:buSzPct val="95000"/>
              <a:buFont typeface="Wingdings"/>
              <a:buChar char=""/>
              <a:tabLst>
                <a:tab pos="240665" algn="l"/>
              </a:tabLst>
            </a:pP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Asociadas a asociadas a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folículos pisosebáceos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de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determinadas zonas  del cuerpo: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región anogenital,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periumbilical,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vestíbulo nasal y</a:t>
            </a:r>
            <a:r>
              <a:rPr sz="2000" spc="-5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axila</a:t>
            </a:r>
            <a:endParaRPr sz="2000" dirty="0">
              <a:latin typeface="Georgia"/>
              <a:cs typeface="Georgia"/>
            </a:endParaRPr>
          </a:p>
          <a:p>
            <a:pPr marL="240029" indent="-227965">
              <a:spcBef>
                <a:spcPts val="1839"/>
              </a:spcBef>
              <a:buSzPct val="95000"/>
              <a:buFont typeface="Wingdings"/>
              <a:buChar char=""/>
              <a:tabLst>
                <a:tab pos="240665" algn="l"/>
              </a:tabLst>
            </a:pP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Sudor</a:t>
            </a:r>
            <a:r>
              <a:rPr sz="2000" spc="-2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apocrino.</a:t>
            </a:r>
            <a:endParaRPr sz="2000" dirty="0">
              <a:latin typeface="Georgia"/>
              <a:cs typeface="Georgia"/>
            </a:endParaRPr>
          </a:p>
          <a:p>
            <a:pPr>
              <a:spcBef>
                <a:spcPts val="15"/>
              </a:spcBef>
              <a:buClr>
                <a:srgbClr val="04607A"/>
              </a:buClr>
              <a:buFont typeface="Wingdings"/>
              <a:buChar char=""/>
            </a:pPr>
            <a:endParaRPr sz="2100" dirty="0">
              <a:latin typeface="Georgia"/>
              <a:cs typeface="Georgia"/>
            </a:endParaRPr>
          </a:p>
          <a:p>
            <a:pPr marL="300355" indent="-288290">
              <a:spcBef>
                <a:spcPts val="5"/>
              </a:spcBef>
              <a:buSzPct val="95000"/>
              <a:buFont typeface="Wingdings"/>
              <a:buChar char=""/>
              <a:tabLst>
                <a:tab pos="300990" algn="l"/>
              </a:tabLst>
            </a:pP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Control hormonal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y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del</a:t>
            </a:r>
            <a:r>
              <a:rPr sz="2000" spc="1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SNA.</a:t>
            </a:r>
            <a:endParaRPr sz="2000" dirty="0">
              <a:latin typeface="Georgia"/>
              <a:cs typeface="Georgia"/>
            </a:endParaRPr>
          </a:p>
          <a:p>
            <a:pPr>
              <a:spcBef>
                <a:spcPts val="10"/>
              </a:spcBef>
              <a:buClr>
                <a:srgbClr val="04607A"/>
              </a:buClr>
              <a:buFont typeface="Wingdings"/>
              <a:buChar char=""/>
            </a:pPr>
            <a:endParaRPr sz="2100" dirty="0">
              <a:latin typeface="Georgia"/>
              <a:cs typeface="Georgia"/>
            </a:endParaRPr>
          </a:p>
          <a:p>
            <a:pPr marL="240029" indent="-227965">
              <a:buSzPct val="95000"/>
              <a:buFont typeface="Wingdings"/>
              <a:buChar char=""/>
              <a:tabLst>
                <a:tab pos="240665" algn="l"/>
              </a:tabLst>
            </a:pP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Degradación</a:t>
            </a:r>
            <a:r>
              <a:rPr sz="2000" spc="-2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bacteriana.</a:t>
            </a:r>
            <a:endParaRPr sz="2000" dirty="0">
              <a:latin typeface="Georgia"/>
              <a:cs typeface="Georgia"/>
            </a:endParaRPr>
          </a:p>
          <a:p>
            <a:pPr>
              <a:spcBef>
                <a:spcPts val="15"/>
              </a:spcBef>
              <a:buClr>
                <a:srgbClr val="04607A"/>
              </a:buClr>
              <a:buFont typeface="Wingdings"/>
              <a:buChar char=""/>
            </a:pPr>
            <a:endParaRPr sz="2100" dirty="0">
              <a:latin typeface="Georgia"/>
              <a:cs typeface="Georgia"/>
            </a:endParaRPr>
          </a:p>
          <a:p>
            <a:pPr marL="240029" indent="-227965">
              <a:buSzPct val="95000"/>
              <a:buFont typeface="Wingdings"/>
              <a:buChar char=""/>
              <a:tabLst>
                <a:tab pos="240665" algn="l"/>
              </a:tabLst>
            </a:pP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Feromonas.</a:t>
            </a:r>
            <a:endParaRPr sz="2000" dirty="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31235" y="347574"/>
            <a:ext cx="5129530" cy="52895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5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ANATOMIA DE </a:t>
            </a:r>
            <a:r>
              <a:rPr sz="33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LAS</a:t>
            </a:r>
            <a:r>
              <a:rPr sz="3300" spc="-6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3300" spc="-5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UÑAS</a:t>
            </a:r>
            <a:endParaRPr sz="330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81880" y="1272645"/>
            <a:ext cx="9404172" cy="24756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00355" indent="-288290">
              <a:spcBef>
                <a:spcPts val="105"/>
              </a:spcBef>
              <a:buFont typeface="Wingdings"/>
              <a:buChar char=""/>
              <a:tabLst>
                <a:tab pos="300990" algn="l"/>
              </a:tabLst>
            </a:pP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Placas</a:t>
            </a:r>
            <a:r>
              <a:rPr sz="2000" spc="21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córneas</a:t>
            </a:r>
            <a:r>
              <a:rPr sz="2000" spc="204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situadas</a:t>
            </a:r>
            <a:r>
              <a:rPr sz="2000" spc="20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en</a:t>
            </a:r>
            <a:r>
              <a:rPr sz="2000" spc="204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la</a:t>
            </a:r>
            <a:r>
              <a:rPr sz="2000" spc="21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cara</a:t>
            </a:r>
            <a:r>
              <a:rPr sz="2000" spc="22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dorsal</a:t>
            </a:r>
            <a:r>
              <a:rPr sz="2000" spc="204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de</a:t>
            </a:r>
            <a:r>
              <a:rPr sz="2000" spc="204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las</a:t>
            </a:r>
            <a:r>
              <a:rPr sz="2000" spc="21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falanges</a:t>
            </a:r>
            <a:r>
              <a:rPr sz="2000" spc="204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terminales</a:t>
            </a:r>
            <a:r>
              <a:rPr sz="2000" spc="204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de</a:t>
            </a:r>
            <a:endParaRPr sz="2000" dirty="0">
              <a:latin typeface="Georgia"/>
              <a:cs typeface="Georgia"/>
            </a:endParaRPr>
          </a:p>
          <a:p>
            <a:pPr marL="12700"/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los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dedos de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las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manos y</a:t>
            </a:r>
            <a:r>
              <a:rPr sz="2000" spc="-2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pies.</a:t>
            </a:r>
            <a:endParaRPr sz="2000" dirty="0">
              <a:latin typeface="Georgia"/>
              <a:cs typeface="Georgia"/>
            </a:endParaRPr>
          </a:p>
          <a:p>
            <a:pPr marL="361315" indent="-349250">
              <a:spcBef>
                <a:spcPts val="5"/>
              </a:spcBef>
              <a:buFont typeface="Wingdings"/>
              <a:buChar char=""/>
              <a:tabLst>
                <a:tab pos="361950" algn="l"/>
              </a:tabLst>
            </a:pPr>
            <a:r>
              <a:rPr sz="2000" spc="-5" dirty="0" err="1">
                <a:solidFill>
                  <a:srgbClr val="04607A"/>
                </a:solidFill>
                <a:latin typeface="Georgia"/>
                <a:cs typeface="Georgia"/>
              </a:rPr>
              <a:t>Grosor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medio de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entre 0,5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y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0,7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 milímetros</a:t>
            </a:r>
            <a:endParaRPr sz="2000" dirty="0">
              <a:latin typeface="Georgia"/>
              <a:cs typeface="Georgia"/>
            </a:endParaRPr>
          </a:p>
          <a:p>
            <a:pPr marL="300355" indent="-288290">
              <a:buFont typeface="Wingdings"/>
              <a:buChar char=""/>
              <a:tabLst>
                <a:tab pos="300990" algn="l"/>
              </a:tabLst>
            </a:pP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Es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el doble de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rápido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en manos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que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en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 pies</a:t>
            </a:r>
            <a:endParaRPr lang="es-ES" sz="2000" spc="-5" dirty="0">
              <a:solidFill>
                <a:srgbClr val="04607A"/>
              </a:solidFill>
              <a:latin typeface="Georgia"/>
              <a:cs typeface="Georgia"/>
            </a:endParaRPr>
          </a:p>
          <a:p>
            <a:pPr marL="300355" indent="-288290">
              <a:buFont typeface="Wingdings"/>
              <a:buChar char=""/>
              <a:tabLst>
                <a:tab pos="300990" algn="l"/>
              </a:tabLst>
            </a:pP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Una uña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de la mano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se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renueva en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alrededor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de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ocho meses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en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las 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manos y de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un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año en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los</a:t>
            </a:r>
            <a:r>
              <a:rPr sz="2000" spc="-1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pies.</a:t>
            </a:r>
            <a:r>
              <a:rPr lang="es-ES" sz="2000" spc="-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</a:p>
          <a:p>
            <a:pPr marL="300355" indent="-288290">
              <a:buFont typeface="Wingdings"/>
              <a:buChar char=""/>
              <a:tabLst>
                <a:tab pos="300990" algn="l"/>
              </a:tabLst>
            </a:pP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Principal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función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es la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protección del extremo del dedo así como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ayuda  en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determinadas tareas</a:t>
            </a:r>
            <a:r>
              <a:rPr sz="2000" spc="-3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manuales.</a:t>
            </a:r>
            <a:endParaRPr sz="2000" dirty="0">
              <a:latin typeface="Georgia"/>
              <a:cs typeface="Georgia"/>
            </a:endParaRPr>
          </a:p>
        </p:txBody>
      </p:sp>
      <p:pic>
        <p:nvPicPr>
          <p:cNvPr id="28674" name="Picture 2" descr="ANATOMÍA DE LA UÑA">
            <a:extLst>
              <a:ext uri="{FF2B5EF4-FFF2-40B4-BE49-F238E27FC236}">
                <a16:creationId xmlns:a16="http://schemas.microsoft.com/office/drawing/2014/main" id="{6C0D6D23-624B-4C02-A7C3-752D5FDE9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880" y="3886932"/>
            <a:ext cx="8342217" cy="2623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">
            <a:extLst>
              <a:ext uri="{FF2B5EF4-FFF2-40B4-BE49-F238E27FC236}">
                <a16:creationId xmlns:a16="http://schemas.microsoft.com/office/drawing/2014/main" id="{82B942B6-5DE1-49D4-928B-F16E28A3BDD2}"/>
              </a:ext>
            </a:extLst>
          </p:cNvPr>
          <p:cNvSpPr/>
          <p:nvPr/>
        </p:nvSpPr>
        <p:spPr>
          <a:xfrm>
            <a:off x="1739519" y="495874"/>
            <a:ext cx="8712962" cy="58662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07582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Red vascular de la piel - Elena Conde Montero">
            <a:extLst>
              <a:ext uri="{FF2B5EF4-FFF2-40B4-BE49-F238E27FC236}">
                <a16:creationId xmlns:a16="http://schemas.microsoft.com/office/drawing/2014/main" id="{FD44F9B7-7959-4231-90E3-77A77D1E5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577" y="702354"/>
            <a:ext cx="5857461" cy="585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08173" y="412446"/>
            <a:ext cx="6369685" cy="52895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5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VASCULARIZACION DE </a:t>
            </a:r>
            <a:r>
              <a:rPr sz="33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</a:t>
            </a:r>
            <a:r>
              <a:rPr sz="3300" spc="-5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33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PIEL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6014" y="1709965"/>
            <a:ext cx="3745744" cy="40761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0029" indent="-227965">
              <a:spcBef>
                <a:spcPts val="105"/>
              </a:spcBef>
              <a:buSzPct val="95000"/>
              <a:buFont typeface="Wingdings"/>
              <a:buChar char=""/>
              <a:tabLst>
                <a:tab pos="240665" algn="l"/>
              </a:tabLst>
            </a:pP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Principales</a:t>
            </a:r>
            <a:r>
              <a:rPr sz="2000" spc="27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arterias</a:t>
            </a:r>
            <a:r>
              <a:rPr sz="2000" spc="28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que</a:t>
            </a:r>
            <a:r>
              <a:rPr sz="2000" spc="28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irrigan</a:t>
            </a:r>
            <a:r>
              <a:rPr sz="2000" spc="28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la</a:t>
            </a:r>
            <a:r>
              <a:rPr sz="2000" spc="28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piel</a:t>
            </a:r>
            <a:r>
              <a:rPr sz="2000" spc="28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se</a:t>
            </a:r>
            <a:r>
              <a:rPr sz="2000" spc="29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encuentran</a:t>
            </a:r>
            <a:r>
              <a:rPr sz="2000" spc="29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en</a:t>
            </a:r>
            <a:r>
              <a:rPr sz="2000" spc="29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la</a:t>
            </a:r>
            <a:r>
              <a:rPr sz="2000" spc="28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hipodermis</a:t>
            </a:r>
            <a:endParaRPr sz="2000" dirty="0">
              <a:latin typeface="Georgia"/>
              <a:cs typeface="Georgia"/>
            </a:endParaRPr>
          </a:p>
          <a:p>
            <a:pPr>
              <a:spcBef>
                <a:spcPts val="15"/>
              </a:spcBef>
              <a:buClr>
                <a:srgbClr val="04607A"/>
              </a:buClr>
              <a:buFont typeface="Wingdings"/>
              <a:buChar char=""/>
            </a:pPr>
            <a:endParaRPr sz="2100" dirty="0">
              <a:latin typeface="Georgia"/>
              <a:cs typeface="Georgia"/>
            </a:endParaRPr>
          </a:p>
          <a:p>
            <a:pPr marL="12700"/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profunda.</a:t>
            </a:r>
            <a:endParaRPr sz="2000" dirty="0">
              <a:latin typeface="Georgia"/>
              <a:cs typeface="Georgia"/>
            </a:endParaRPr>
          </a:p>
          <a:p>
            <a:pPr>
              <a:spcBef>
                <a:spcPts val="10"/>
              </a:spcBef>
            </a:pPr>
            <a:endParaRPr sz="2100" dirty="0">
              <a:latin typeface="Georgia"/>
              <a:cs typeface="Georgia"/>
            </a:endParaRPr>
          </a:p>
          <a:p>
            <a:pPr marL="240029" indent="-227965">
              <a:spcBef>
                <a:spcPts val="5"/>
              </a:spcBef>
              <a:buSzPct val="95000"/>
              <a:buFont typeface="Wingdings"/>
              <a:buChar char=""/>
              <a:tabLst>
                <a:tab pos="240665" algn="l"/>
              </a:tabLst>
            </a:pP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Plexo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subdermico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o red</a:t>
            </a:r>
            <a:r>
              <a:rPr sz="2000" spc="-3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profunda.</a:t>
            </a:r>
            <a:endParaRPr sz="2000" dirty="0">
              <a:latin typeface="Georgia"/>
              <a:cs typeface="Georgia"/>
            </a:endParaRPr>
          </a:p>
          <a:p>
            <a:pPr>
              <a:spcBef>
                <a:spcPts val="15"/>
              </a:spcBef>
              <a:buClr>
                <a:srgbClr val="04607A"/>
              </a:buClr>
              <a:buFont typeface="Wingdings"/>
              <a:buChar char=""/>
            </a:pPr>
            <a:endParaRPr sz="2100" dirty="0">
              <a:latin typeface="Georgia"/>
              <a:cs typeface="Georgia"/>
            </a:endParaRPr>
          </a:p>
          <a:p>
            <a:pPr marL="240029" indent="-227965">
              <a:buSzPct val="95000"/>
              <a:buFont typeface="Wingdings"/>
              <a:buChar char=""/>
              <a:tabLst>
                <a:tab pos="240665" algn="l"/>
              </a:tabLst>
            </a:pP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Anastomosis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entre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venas y</a:t>
            </a:r>
            <a:r>
              <a:rPr sz="2000" spc="-5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arterias.</a:t>
            </a:r>
            <a:endParaRPr sz="2000" dirty="0">
              <a:latin typeface="Georgia"/>
              <a:cs typeface="Georgia"/>
            </a:endParaRPr>
          </a:p>
          <a:p>
            <a:pPr>
              <a:spcBef>
                <a:spcPts val="15"/>
              </a:spcBef>
              <a:buClr>
                <a:srgbClr val="04607A"/>
              </a:buClr>
              <a:buFont typeface="Wingdings"/>
              <a:buChar char=""/>
            </a:pPr>
            <a:endParaRPr sz="2100" dirty="0">
              <a:latin typeface="Georgia"/>
              <a:cs typeface="Georgia"/>
            </a:endParaRPr>
          </a:p>
          <a:p>
            <a:pPr marL="240029" indent="-227965">
              <a:buSzPct val="95000"/>
              <a:buFont typeface="Wingdings"/>
              <a:buChar char=""/>
              <a:tabLst>
                <a:tab pos="240665" algn="l"/>
              </a:tabLst>
            </a:pP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Drenaje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linfático</a:t>
            </a:r>
            <a:r>
              <a:rPr sz="2000" spc="-1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importante.</a:t>
            </a:r>
            <a:endParaRPr sz="2000" dirty="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49217" y="412446"/>
            <a:ext cx="5788053" cy="52895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3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INERVACION </a:t>
            </a:r>
            <a:r>
              <a:rPr sz="3300" spc="-5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 </a:t>
            </a:r>
            <a:r>
              <a:rPr sz="33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</a:t>
            </a:r>
            <a:r>
              <a:rPr sz="3300" spc="-65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sz="33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PIEL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26438" y="1683461"/>
            <a:ext cx="3057525" cy="34759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00355" indent="-288290">
              <a:spcBef>
                <a:spcPts val="105"/>
              </a:spcBef>
              <a:buFont typeface="Wingdings"/>
              <a:buChar char=""/>
              <a:tabLst>
                <a:tab pos="300990" algn="l"/>
              </a:tabLst>
            </a:pP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Dos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tipos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de</a:t>
            </a:r>
            <a:r>
              <a:rPr sz="2000" spc="-6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nervios.</a:t>
            </a:r>
            <a:endParaRPr sz="2000" dirty="0">
              <a:latin typeface="Georgia"/>
              <a:cs typeface="Georgia"/>
            </a:endParaRPr>
          </a:p>
          <a:p>
            <a:pPr>
              <a:spcBef>
                <a:spcPts val="15"/>
              </a:spcBef>
            </a:pPr>
            <a:endParaRPr sz="2100" dirty="0">
              <a:latin typeface="Georgia"/>
              <a:cs typeface="Georgia"/>
            </a:endParaRPr>
          </a:p>
          <a:p>
            <a:pPr marL="355600" indent="-342900"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Aferentes.</a:t>
            </a:r>
            <a:endParaRPr sz="2000" dirty="0">
              <a:latin typeface="Georgia"/>
              <a:cs typeface="Georgia"/>
            </a:endParaRPr>
          </a:p>
          <a:p>
            <a:pPr>
              <a:spcBef>
                <a:spcPts val="10"/>
              </a:spcBef>
              <a:buClr>
                <a:srgbClr val="04607A"/>
              </a:buClr>
              <a:buFont typeface="Wingdings"/>
              <a:buChar char=""/>
            </a:pPr>
            <a:endParaRPr sz="2100" dirty="0">
              <a:latin typeface="Georgia"/>
              <a:cs typeface="Georgia"/>
            </a:endParaRPr>
          </a:p>
          <a:p>
            <a:pPr marL="355600" indent="-342900">
              <a:spcBef>
                <a:spcPts val="5"/>
              </a:spcBef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Eferentes.</a:t>
            </a:r>
            <a:endParaRPr sz="2000" dirty="0">
              <a:latin typeface="Georgia"/>
              <a:cs typeface="Georgia"/>
            </a:endParaRPr>
          </a:p>
          <a:p>
            <a:pPr>
              <a:spcBef>
                <a:spcPts val="15"/>
              </a:spcBef>
            </a:pPr>
            <a:endParaRPr sz="2100" dirty="0">
              <a:latin typeface="Georgia"/>
              <a:cs typeface="Georgia"/>
            </a:endParaRPr>
          </a:p>
          <a:p>
            <a:pPr marL="355600" indent="-342900">
              <a:buFont typeface="Wingdings"/>
              <a:buChar char=""/>
              <a:tabLst>
                <a:tab pos="355600" algn="l"/>
              </a:tabLst>
            </a:pP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Receptores</a:t>
            </a:r>
            <a:r>
              <a:rPr sz="2000" spc="-8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sensoriales:</a:t>
            </a:r>
            <a:endParaRPr sz="2000" dirty="0">
              <a:latin typeface="Georgia"/>
              <a:cs typeface="Georgia"/>
            </a:endParaRPr>
          </a:p>
          <a:p>
            <a:pPr>
              <a:spcBef>
                <a:spcPts val="15"/>
              </a:spcBef>
            </a:pPr>
            <a:endParaRPr sz="2100" dirty="0">
              <a:latin typeface="Georgia"/>
              <a:cs typeface="Georgia"/>
            </a:endParaRPr>
          </a:p>
          <a:p>
            <a:pPr marL="355600" indent="-342900"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Receptores</a:t>
            </a:r>
            <a:r>
              <a:rPr sz="2000" spc="-65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Libres.</a:t>
            </a:r>
            <a:endParaRPr sz="2000" dirty="0">
              <a:latin typeface="Georgia"/>
              <a:cs typeface="Georgia"/>
            </a:endParaRPr>
          </a:p>
          <a:p>
            <a:pPr>
              <a:spcBef>
                <a:spcPts val="15"/>
              </a:spcBef>
              <a:buClr>
                <a:srgbClr val="04607A"/>
              </a:buClr>
              <a:buFont typeface="Wingdings"/>
              <a:buChar char=""/>
            </a:pPr>
            <a:endParaRPr sz="2100" dirty="0">
              <a:latin typeface="Georgia"/>
              <a:cs typeface="Georgia"/>
            </a:endParaRPr>
          </a:p>
          <a:p>
            <a:pPr marL="355600" indent="-342900"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srgbClr val="04607A"/>
                </a:solidFill>
                <a:latin typeface="Georgia"/>
                <a:cs typeface="Georgia"/>
              </a:rPr>
              <a:t>Corpúsculos</a:t>
            </a:r>
            <a:r>
              <a:rPr sz="2000" spc="-70" dirty="0">
                <a:solidFill>
                  <a:srgbClr val="04607A"/>
                </a:solidFill>
                <a:latin typeface="Georgia"/>
                <a:cs typeface="Georgia"/>
              </a:rPr>
              <a:t> </a:t>
            </a:r>
            <a:r>
              <a:rPr sz="2000" dirty="0">
                <a:solidFill>
                  <a:srgbClr val="04607A"/>
                </a:solidFill>
                <a:latin typeface="Georgia"/>
                <a:cs typeface="Georgia"/>
              </a:rPr>
              <a:t>receptores.</a:t>
            </a:r>
            <a:endParaRPr sz="2000" dirty="0">
              <a:latin typeface="Georgia"/>
              <a:cs typeface="Georgia"/>
            </a:endParaRPr>
          </a:p>
        </p:txBody>
      </p:sp>
      <p:pic>
        <p:nvPicPr>
          <p:cNvPr id="31746" name="Picture 2" descr="2.1 la piel y anexos">
            <a:extLst>
              <a:ext uri="{FF2B5EF4-FFF2-40B4-BE49-F238E27FC236}">
                <a16:creationId xmlns:a16="http://schemas.microsoft.com/office/drawing/2014/main" id="{35273CF0-C8E0-4104-B40D-3AFF145F2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4" r="13357" b="5343"/>
          <a:stretch/>
        </p:blipFill>
        <p:spPr bwMode="auto">
          <a:xfrm>
            <a:off x="5252831" y="1348409"/>
            <a:ext cx="6007988" cy="416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67A0C0-604B-47E8-B7D7-7015C50D8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811" y="400974"/>
            <a:ext cx="8142376" cy="461665"/>
          </a:xfrm>
          <a:solidFill>
            <a:srgbClr val="FFFF00"/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s-419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INERVACIÓN</a:t>
            </a:r>
          </a:p>
        </p:txBody>
      </p:sp>
      <p:pic>
        <p:nvPicPr>
          <p:cNvPr id="5122" name="Picture 2" descr="Un dermatólogo en el museo: 2019-12-01">
            <a:extLst>
              <a:ext uri="{FF2B5EF4-FFF2-40B4-BE49-F238E27FC236}">
                <a16:creationId xmlns:a16="http://schemas.microsoft.com/office/drawing/2014/main" id="{6D0FB862-BAD5-4BF7-840F-B82712279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19" y="1214006"/>
            <a:ext cx="4535852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84D62FE-6996-4BE7-8A58-EB339E3AE901}"/>
              </a:ext>
            </a:extLst>
          </p:cNvPr>
          <p:cNvSpPr txBox="1"/>
          <p:nvPr/>
        </p:nvSpPr>
        <p:spPr>
          <a:xfrm>
            <a:off x="5671930" y="1574319"/>
            <a:ext cx="6096000" cy="23083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es-MX" sz="1800" dirty="0">
                <a:latin typeface="ArialMT"/>
              </a:rPr>
              <a:t>En la dermis se encuentran las siguientes fibras nerviosas:</a:t>
            </a:r>
          </a:p>
          <a:p>
            <a:pPr algn="l"/>
            <a:r>
              <a:rPr lang="es-MX" sz="1800" b="1" dirty="0">
                <a:latin typeface="Arial-BoldMT"/>
              </a:rPr>
              <a:t>Nervios motores: </a:t>
            </a:r>
            <a:r>
              <a:rPr lang="es-MX" sz="1800" dirty="0">
                <a:latin typeface="ArialMT"/>
              </a:rPr>
              <a:t>Inervan vasos sanguíneos, glándulas y músculo erector.</a:t>
            </a:r>
          </a:p>
          <a:p>
            <a:pPr algn="l"/>
            <a:r>
              <a:rPr lang="es-MX" sz="1800" b="1" dirty="0">
                <a:latin typeface="Arial-BoldMT"/>
              </a:rPr>
              <a:t>Nervios sensitivos: </a:t>
            </a:r>
            <a:r>
              <a:rPr lang="es-MX" sz="1800" dirty="0">
                <a:latin typeface="ArialMT"/>
              </a:rPr>
              <a:t>Receptores térmicos (calor, frío), táctiles (tacto y presión) y del dolor. Los receptores sensitivos se denominan corpúsculos y se clasifican de la siguiente </a:t>
            </a:r>
            <a:r>
              <a:rPr lang="es-419" sz="1800" dirty="0">
                <a:latin typeface="ArialMT"/>
              </a:rPr>
              <a:t>manera: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C4E01DD-4C5E-41B7-9B24-5954EAB8F626}"/>
              </a:ext>
            </a:extLst>
          </p:cNvPr>
          <p:cNvSpPr txBox="1"/>
          <p:nvPr/>
        </p:nvSpPr>
        <p:spPr>
          <a:xfrm>
            <a:off x="424069" y="4594324"/>
            <a:ext cx="11343861" cy="201080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Corpúsculos de Meissner: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Presentes en el tacto de la piel sin pelos: palmas, plantas, yema de los dedos, labios, punta de la lengua, pezones, glande y clítoris </a:t>
            </a:r>
            <a:r>
              <a:rPr kumimoji="0" lang="es-419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(tacto fino).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Corpúsculos de Krause: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Proporcionan la sensación de frío.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Corpúsculos de </a:t>
            </a:r>
            <a:r>
              <a:rPr kumimoji="0" lang="es-MX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Paccini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: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Sensación de presión.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Corpúsculos de Ruffini: </a:t>
            </a:r>
            <a:r>
              <a:rPr kumimoji="0" lang="es-419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Calor.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41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Corpúsculos de </a:t>
            </a:r>
            <a:r>
              <a:rPr kumimoji="0" lang="es-419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Merckel</a:t>
            </a:r>
            <a:r>
              <a:rPr kumimoji="0" lang="es-41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: </a:t>
            </a:r>
            <a:r>
              <a:rPr kumimoji="0" lang="es-419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Tacto superficial.</a:t>
            </a:r>
            <a:endParaRPr kumimoji="0" lang="es-419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319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tos anatomicos de la piel">
            <a:extLst>
              <a:ext uri="{FF2B5EF4-FFF2-40B4-BE49-F238E27FC236}">
                <a16:creationId xmlns:a16="http://schemas.microsoft.com/office/drawing/2014/main" id="{E123707B-CA35-4827-AD25-199FDF84EC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0" r="380"/>
          <a:stretch/>
        </p:blipFill>
        <p:spPr bwMode="auto">
          <a:xfrm>
            <a:off x="1064315" y="622852"/>
            <a:ext cx="10063370" cy="5896528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549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11660" y="385234"/>
            <a:ext cx="6416654" cy="102848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3300" spc="-5" dirty="0">
                <a:solidFill>
                  <a:schemeClr val="accent2"/>
                </a:solidFill>
              </a:rPr>
              <a:t>LA </a:t>
            </a:r>
            <a:r>
              <a:rPr sz="3300" spc="-5" dirty="0">
                <a:solidFill>
                  <a:schemeClr val="accent2"/>
                </a:solidFill>
              </a:rPr>
              <a:t>SUPERFICIE</a:t>
            </a:r>
            <a:r>
              <a:rPr lang="es-ES" sz="3300" spc="-5" dirty="0">
                <a:solidFill>
                  <a:schemeClr val="accent2"/>
                </a:solidFill>
              </a:rPr>
              <a:t> PRESENTA</a:t>
            </a:r>
            <a:br>
              <a:rPr lang="es-ES" sz="3300" spc="-5" dirty="0">
                <a:solidFill>
                  <a:schemeClr val="accent2"/>
                </a:solidFill>
              </a:rPr>
            </a:br>
            <a:r>
              <a:rPr lang="es-ES" sz="3300" spc="-5" dirty="0">
                <a:solidFill>
                  <a:schemeClr val="accent2"/>
                </a:solidFill>
              </a:rPr>
              <a:t>  </a:t>
            </a:r>
            <a:endParaRPr sz="3300" dirty="0">
              <a:solidFill>
                <a:schemeClr val="accent2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8E67C57-7B09-49A7-8C0E-CCCCDBC39DD8}"/>
              </a:ext>
            </a:extLst>
          </p:cNvPr>
          <p:cNvSpPr/>
          <p:nvPr/>
        </p:nvSpPr>
        <p:spPr>
          <a:xfrm>
            <a:off x="2077991" y="1881809"/>
            <a:ext cx="4786636" cy="3975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accent2"/>
                </a:solidFill>
              </a:rPr>
              <a:t>ORIFICIOS 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s-ES" sz="3200" dirty="0">
              <a:solidFill>
                <a:schemeClr val="accent2"/>
              </a:solidFill>
            </a:endParaRP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accent2"/>
                </a:solidFill>
              </a:rPr>
              <a:t>DEPRESIONES 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s-ES" sz="3200" dirty="0">
              <a:solidFill>
                <a:schemeClr val="accent2"/>
              </a:solidFill>
            </a:endParaRP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accent2"/>
                </a:solidFill>
              </a:rPr>
              <a:t>PLIEGUES LOSANGICOS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s-ES" sz="3200" dirty="0">
              <a:solidFill>
                <a:schemeClr val="accent2"/>
              </a:solidFill>
            </a:endParaRP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chemeClr val="accent2"/>
                </a:solidFill>
              </a:rPr>
              <a:t>EMINENCIAS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FAE527B-027E-4605-AD3D-057E6693D2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66"/>
          <a:stretch/>
        </p:blipFill>
        <p:spPr>
          <a:xfrm>
            <a:off x="7103167" y="1781486"/>
            <a:ext cx="3896138" cy="438833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2204040"/>
            <a:ext cx="5734879" cy="874598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2800" spc="-5" dirty="0"/>
              <a:t>Son poros por donde excreta el sudor, el sebo y sale el pelo.  </a:t>
            </a:r>
            <a:endParaRPr sz="2800" dirty="0"/>
          </a:p>
        </p:txBody>
      </p:sp>
      <p:sp>
        <p:nvSpPr>
          <p:cNvPr id="3" name="object 3"/>
          <p:cNvSpPr txBox="1"/>
          <p:nvPr/>
        </p:nvSpPr>
        <p:spPr>
          <a:xfrm>
            <a:off x="353584" y="3313170"/>
            <a:ext cx="6704108" cy="27834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0" tIns="13335" rIns="0" bIns="0" rtlCol="0">
            <a:spAutoFit/>
          </a:bodyPr>
          <a:lstStyle/>
          <a:p>
            <a:pPr marL="259079">
              <a:spcBef>
                <a:spcPts val="105"/>
              </a:spcBef>
            </a:pPr>
            <a:r>
              <a:rPr sz="2000" dirty="0">
                <a:solidFill>
                  <a:schemeClr val="accent2"/>
                </a:solidFill>
                <a:latin typeface="+mj-lt"/>
                <a:cs typeface="Georgia"/>
              </a:rPr>
              <a:t>Los </a:t>
            </a:r>
            <a:r>
              <a:rPr sz="2000" spc="-5" dirty="0">
                <a:solidFill>
                  <a:schemeClr val="accent2"/>
                </a:solidFill>
                <a:latin typeface="+mj-lt"/>
                <a:cs typeface="Georgia"/>
              </a:rPr>
              <a:t>orificios de la piel están </a:t>
            </a:r>
            <a:r>
              <a:rPr sz="2000" dirty="0">
                <a:solidFill>
                  <a:schemeClr val="accent2"/>
                </a:solidFill>
                <a:latin typeface="+mj-lt"/>
                <a:cs typeface="Georgia"/>
              </a:rPr>
              <a:t>constituidos </a:t>
            </a:r>
            <a:r>
              <a:rPr sz="2000" spc="-5" dirty="0">
                <a:solidFill>
                  <a:schemeClr val="accent2"/>
                </a:solidFill>
                <a:latin typeface="+mj-lt"/>
                <a:cs typeface="Georgia"/>
              </a:rPr>
              <a:t>por tres tipos de</a:t>
            </a:r>
            <a:r>
              <a:rPr sz="2000" spc="30" dirty="0">
                <a:solidFill>
                  <a:schemeClr val="accent2"/>
                </a:solidFill>
                <a:latin typeface="+mj-lt"/>
                <a:cs typeface="Georgia"/>
              </a:rPr>
              <a:t> </a:t>
            </a:r>
            <a:r>
              <a:rPr sz="2000" spc="-5" dirty="0">
                <a:solidFill>
                  <a:schemeClr val="accent2"/>
                </a:solidFill>
                <a:latin typeface="+mj-lt"/>
                <a:cs typeface="Georgia"/>
              </a:rPr>
              <a:t>estructuras:</a:t>
            </a:r>
            <a:endParaRPr sz="2000" dirty="0">
              <a:solidFill>
                <a:schemeClr val="accent2"/>
              </a:solidFill>
              <a:latin typeface="+mj-lt"/>
              <a:cs typeface="Georgia"/>
            </a:endParaRPr>
          </a:p>
          <a:p>
            <a:pPr>
              <a:spcBef>
                <a:spcPts val="10"/>
              </a:spcBef>
            </a:pPr>
            <a:endParaRPr sz="2000" dirty="0">
              <a:latin typeface="+mj-lt"/>
              <a:cs typeface="Georgia"/>
            </a:endParaRPr>
          </a:p>
          <a:p>
            <a:pPr marL="12700">
              <a:spcBef>
                <a:spcPts val="5"/>
              </a:spcBef>
              <a:buSzPct val="95000"/>
              <a:buFont typeface="Wingdings"/>
              <a:buChar char=""/>
              <a:tabLst>
                <a:tab pos="240665" algn="l"/>
              </a:tabLst>
            </a:pPr>
            <a:r>
              <a:rPr sz="2000" dirty="0">
                <a:solidFill>
                  <a:srgbClr val="04607A"/>
                </a:solidFill>
                <a:latin typeface="+mj-lt"/>
                <a:cs typeface="Georgia"/>
              </a:rPr>
              <a:t>Las </a:t>
            </a:r>
            <a:r>
              <a:rPr sz="2000" spc="-5" dirty="0">
                <a:solidFill>
                  <a:srgbClr val="04607A"/>
                </a:solidFill>
                <a:latin typeface="+mj-lt"/>
                <a:cs typeface="Georgia"/>
              </a:rPr>
              <a:t>glándulas </a:t>
            </a:r>
            <a:r>
              <a:rPr sz="2000" dirty="0">
                <a:solidFill>
                  <a:srgbClr val="C00000"/>
                </a:solidFill>
                <a:latin typeface="+mj-lt"/>
                <a:cs typeface="Georgia"/>
              </a:rPr>
              <a:t>sebáceas</a:t>
            </a:r>
            <a:r>
              <a:rPr sz="2000" dirty="0">
                <a:solidFill>
                  <a:srgbClr val="04607A"/>
                </a:solidFill>
                <a:latin typeface="+mj-lt"/>
                <a:cs typeface="Georgia"/>
              </a:rPr>
              <a:t>, </a:t>
            </a:r>
            <a:r>
              <a:rPr sz="2000" spc="-5" dirty="0">
                <a:solidFill>
                  <a:srgbClr val="04607A"/>
                </a:solidFill>
                <a:latin typeface="+mj-lt"/>
                <a:cs typeface="Georgia"/>
              </a:rPr>
              <a:t>cuyo poro se </a:t>
            </a:r>
            <a:r>
              <a:rPr sz="2000" dirty="0">
                <a:solidFill>
                  <a:srgbClr val="04607A"/>
                </a:solidFill>
                <a:latin typeface="+mj-lt"/>
                <a:cs typeface="Georgia"/>
              </a:rPr>
              <a:t>abre a </a:t>
            </a:r>
            <a:r>
              <a:rPr sz="2000" spc="-5" dirty="0">
                <a:solidFill>
                  <a:srgbClr val="04607A"/>
                </a:solidFill>
                <a:latin typeface="+mj-lt"/>
                <a:cs typeface="Georgia"/>
              </a:rPr>
              <a:t>un pelo </a:t>
            </a:r>
            <a:r>
              <a:rPr sz="2000" dirty="0">
                <a:solidFill>
                  <a:srgbClr val="04607A"/>
                </a:solidFill>
                <a:latin typeface="+mj-lt"/>
                <a:cs typeface="Georgia"/>
              </a:rPr>
              <a:t>(salvo </a:t>
            </a:r>
            <a:r>
              <a:rPr sz="2000" spc="-5" dirty="0">
                <a:solidFill>
                  <a:srgbClr val="04607A"/>
                </a:solidFill>
                <a:latin typeface="+mj-lt"/>
                <a:cs typeface="Georgia"/>
              </a:rPr>
              <a:t>en las palmas  de las </a:t>
            </a:r>
            <a:r>
              <a:rPr sz="2000" dirty="0">
                <a:solidFill>
                  <a:srgbClr val="04607A"/>
                </a:solidFill>
                <a:latin typeface="+mj-lt"/>
                <a:cs typeface="Georgia"/>
              </a:rPr>
              <a:t>manos </a:t>
            </a:r>
            <a:r>
              <a:rPr sz="2000" spc="-5" dirty="0">
                <a:solidFill>
                  <a:srgbClr val="04607A"/>
                </a:solidFill>
                <a:latin typeface="+mj-lt"/>
                <a:cs typeface="Georgia"/>
              </a:rPr>
              <a:t>donde se </a:t>
            </a:r>
            <a:r>
              <a:rPr sz="2000" dirty="0">
                <a:solidFill>
                  <a:srgbClr val="04607A"/>
                </a:solidFill>
                <a:latin typeface="+mj-lt"/>
                <a:cs typeface="Georgia"/>
              </a:rPr>
              <a:t>abren directamente a </a:t>
            </a:r>
            <a:r>
              <a:rPr sz="2000" spc="-5" dirty="0">
                <a:solidFill>
                  <a:srgbClr val="04607A"/>
                </a:solidFill>
                <a:latin typeface="+mj-lt"/>
                <a:cs typeface="Georgia"/>
              </a:rPr>
              <a:t>la</a:t>
            </a:r>
            <a:r>
              <a:rPr sz="2000" dirty="0">
                <a:solidFill>
                  <a:srgbClr val="04607A"/>
                </a:solidFill>
                <a:latin typeface="+mj-lt"/>
                <a:cs typeface="Georgia"/>
              </a:rPr>
              <a:t> </a:t>
            </a:r>
            <a:r>
              <a:rPr sz="2000" spc="-5" dirty="0" err="1">
                <a:solidFill>
                  <a:srgbClr val="04607A"/>
                </a:solidFill>
                <a:latin typeface="+mj-lt"/>
                <a:cs typeface="Georgia"/>
              </a:rPr>
              <a:t>piel</a:t>
            </a:r>
            <a:r>
              <a:rPr sz="2000" spc="-5" dirty="0">
                <a:solidFill>
                  <a:srgbClr val="04607A"/>
                </a:solidFill>
                <a:latin typeface="+mj-lt"/>
                <a:cs typeface="Georgia"/>
              </a:rPr>
              <a:t>)</a:t>
            </a:r>
            <a:r>
              <a:rPr lang="es-ES" sz="2000" spc="-5" dirty="0">
                <a:solidFill>
                  <a:srgbClr val="04607A"/>
                </a:solidFill>
                <a:latin typeface="+mj-lt"/>
                <a:cs typeface="Georgia"/>
              </a:rPr>
              <a:t>.</a:t>
            </a:r>
            <a:endParaRPr sz="2000" dirty="0">
              <a:latin typeface="+mj-lt"/>
              <a:cs typeface="Georgia"/>
            </a:endParaRPr>
          </a:p>
          <a:p>
            <a:pPr marL="240029" indent="-227965">
              <a:buSzPct val="95000"/>
              <a:buFont typeface="Wingdings"/>
              <a:buChar char=""/>
              <a:tabLst>
                <a:tab pos="240665" algn="l"/>
              </a:tabLst>
            </a:pPr>
            <a:r>
              <a:rPr sz="2000" dirty="0">
                <a:solidFill>
                  <a:srgbClr val="04607A"/>
                </a:solidFill>
                <a:latin typeface="+mj-lt"/>
                <a:cs typeface="Georgia"/>
              </a:rPr>
              <a:t>Las </a:t>
            </a:r>
            <a:r>
              <a:rPr sz="2000" spc="-5" dirty="0">
                <a:solidFill>
                  <a:srgbClr val="04607A"/>
                </a:solidFill>
                <a:latin typeface="+mj-lt"/>
                <a:cs typeface="Georgia"/>
              </a:rPr>
              <a:t>glándulas </a:t>
            </a:r>
            <a:r>
              <a:rPr sz="2000" spc="-5" dirty="0">
                <a:solidFill>
                  <a:srgbClr val="C00000"/>
                </a:solidFill>
                <a:latin typeface="+mj-lt"/>
                <a:cs typeface="Georgia"/>
              </a:rPr>
              <a:t>sudoríparas </a:t>
            </a:r>
            <a:r>
              <a:rPr sz="2000" dirty="0">
                <a:solidFill>
                  <a:srgbClr val="C00000"/>
                </a:solidFill>
                <a:latin typeface="+mj-lt"/>
                <a:cs typeface="Georgia"/>
              </a:rPr>
              <a:t>ecrinas</a:t>
            </a:r>
            <a:r>
              <a:rPr sz="2000" dirty="0">
                <a:solidFill>
                  <a:srgbClr val="04607A"/>
                </a:solidFill>
                <a:latin typeface="+mj-lt"/>
                <a:cs typeface="Georgia"/>
              </a:rPr>
              <a:t>, </a:t>
            </a:r>
            <a:r>
              <a:rPr sz="2000" spc="-5" dirty="0">
                <a:solidFill>
                  <a:srgbClr val="04607A"/>
                </a:solidFill>
                <a:latin typeface="+mj-lt"/>
                <a:cs typeface="Georgia"/>
              </a:rPr>
              <a:t>que se </a:t>
            </a:r>
            <a:r>
              <a:rPr sz="2000" dirty="0">
                <a:solidFill>
                  <a:srgbClr val="04607A"/>
                </a:solidFill>
                <a:latin typeface="+mj-lt"/>
                <a:cs typeface="Georgia"/>
              </a:rPr>
              <a:t>abren directamente a </a:t>
            </a:r>
            <a:r>
              <a:rPr sz="2000" spc="-5" dirty="0">
                <a:solidFill>
                  <a:srgbClr val="04607A"/>
                </a:solidFill>
                <a:latin typeface="+mj-lt"/>
                <a:cs typeface="Georgia"/>
              </a:rPr>
              <a:t>la</a:t>
            </a:r>
            <a:r>
              <a:rPr sz="2000" spc="40" dirty="0">
                <a:solidFill>
                  <a:srgbClr val="04607A"/>
                </a:solidFill>
                <a:latin typeface="+mj-lt"/>
                <a:cs typeface="Georgia"/>
              </a:rPr>
              <a:t> </a:t>
            </a:r>
            <a:r>
              <a:rPr sz="2000" spc="-5" dirty="0" err="1">
                <a:solidFill>
                  <a:srgbClr val="04607A"/>
                </a:solidFill>
                <a:latin typeface="+mj-lt"/>
                <a:cs typeface="Georgia"/>
              </a:rPr>
              <a:t>piel</a:t>
            </a:r>
            <a:r>
              <a:rPr lang="es-ES" sz="2000" spc="-5" dirty="0">
                <a:solidFill>
                  <a:srgbClr val="04607A"/>
                </a:solidFill>
                <a:latin typeface="+mj-lt"/>
                <a:cs typeface="Georgia"/>
              </a:rPr>
              <a:t>.</a:t>
            </a:r>
            <a:endParaRPr sz="2000" dirty="0">
              <a:latin typeface="+mj-lt"/>
              <a:cs typeface="Georgia"/>
            </a:endParaRPr>
          </a:p>
          <a:p>
            <a:pPr marL="12700" marR="145415">
              <a:buSzPct val="95000"/>
              <a:buFont typeface="Wingdings"/>
              <a:buChar char=""/>
              <a:tabLst>
                <a:tab pos="240665" algn="l"/>
              </a:tabLst>
            </a:pPr>
            <a:r>
              <a:rPr sz="2000" dirty="0">
                <a:solidFill>
                  <a:srgbClr val="04607A"/>
                </a:solidFill>
                <a:latin typeface="+mj-lt"/>
                <a:cs typeface="Georgia"/>
              </a:rPr>
              <a:t>Las </a:t>
            </a:r>
            <a:r>
              <a:rPr sz="2000" spc="-5" dirty="0">
                <a:solidFill>
                  <a:srgbClr val="04607A"/>
                </a:solidFill>
                <a:latin typeface="+mj-lt"/>
                <a:cs typeface="Georgia"/>
              </a:rPr>
              <a:t>glándulas </a:t>
            </a:r>
            <a:r>
              <a:rPr sz="2000" spc="-5" dirty="0">
                <a:solidFill>
                  <a:srgbClr val="C00000"/>
                </a:solidFill>
                <a:latin typeface="+mj-lt"/>
                <a:cs typeface="Georgia"/>
              </a:rPr>
              <a:t>sudoríparas apocrinas</a:t>
            </a:r>
            <a:r>
              <a:rPr sz="2000" spc="-5" dirty="0">
                <a:solidFill>
                  <a:srgbClr val="04607A"/>
                </a:solidFill>
                <a:latin typeface="+mj-lt"/>
                <a:cs typeface="Georgia"/>
              </a:rPr>
              <a:t>, son exclusivas de la </a:t>
            </a:r>
            <a:r>
              <a:rPr sz="2000" b="1" spc="-5" dirty="0">
                <a:solidFill>
                  <a:srgbClr val="04607A"/>
                </a:solidFill>
                <a:latin typeface="+mj-lt"/>
                <a:cs typeface="Georgia"/>
              </a:rPr>
              <a:t>zona </a:t>
            </a:r>
            <a:r>
              <a:rPr lang="es-ES" sz="2000" b="1" spc="-5" dirty="0">
                <a:solidFill>
                  <a:srgbClr val="04607A"/>
                </a:solidFill>
                <a:latin typeface="+mj-lt"/>
                <a:cs typeface="Georgia"/>
              </a:rPr>
              <a:t>   </a:t>
            </a:r>
            <a:r>
              <a:rPr sz="2000" b="1" spc="-5" dirty="0" err="1">
                <a:solidFill>
                  <a:srgbClr val="04607A"/>
                </a:solidFill>
                <a:latin typeface="+mj-lt"/>
                <a:cs typeface="Georgia"/>
              </a:rPr>
              <a:t>axilar</a:t>
            </a:r>
            <a:r>
              <a:rPr sz="2000" b="1" spc="-5" dirty="0">
                <a:solidFill>
                  <a:srgbClr val="04607A"/>
                </a:solidFill>
                <a:latin typeface="+mj-lt"/>
                <a:cs typeface="Georgia"/>
              </a:rPr>
              <a:t>  </a:t>
            </a:r>
            <a:r>
              <a:rPr sz="2000" b="1" dirty="0">
                <a:solidFill>
                  <a:srgbClr val="04607A"/>
                </a:solidFill>
                <a:latin typeface="+mj-lt"/>
                <a:cs typeface="Georgia"/>
              </a:rPr>
              <a:t>y</a:t>
            </a:r>
            <a:r>
              <a:rPr sz="2000" b="1" spc="-20" dirty="0">
                <a:solidFill>
                  <a:srgbClr val="04607A"/>
                </a:solidFill>
                <a:latin typeface="+mj-lt"/>
                <a:cs typeface="Georgia"/>
              </a:rPr>
              <a:t> </a:t>
            </a:r>
            <a:r>
              <a:rPr sz="2000" b="1" spc="-5" dirty="0">
                <a:solidFill>
                  <a:srgbClr val="04607A"/>
                </a:solidFill>
                <a:latin typeface="+mj-lt"/>
                <a:cs typeface="Georgia"/>
              </a:rPr>
              <a:t>anogenital</a:t>
            </a:r>
            <a:r>
              <a:rPr sz="2000" spc="-5" dirty="0">
                <a:solidFill>
                  <a:srgbClr val="04607A"/>
                </a:solidFill>
                <a:latin typeface="+mj-lt"/>
                <a:cs typeface="Georgia"/>
              </a:rPr>
              <a:t>.</a:t>
            </a:r>
            <a:endParaRPr sz="2000" dirty="0">
              <a:latin typeface="+mj-lt"/>
              <a:cs typeface="Georgia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A2B0C3-2ACD-4B93-86FC-ACF1121F967A}"/>
              </a:ext>
            </a:extLst>
          </p:cNvPr>
          <p:cNvSpPr txBox="1"/>
          <p:nvPr/>
        </p:nvSpPr>
        <p:spPr>
          <a:xfrm>
            <a:off x="2494009" y="1440235"/>
            <a:ext cx="2423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dirty="0"/>
              <a:t>ORIFICIOS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0CB86A0B-F422-49D5-9028-506D44AF2DAE}"/>
              </a:ext>
            </a:extLst>
          </p:cNvPr>
          <p:cNvSpPr txBox="1">
            <a:spLocks/>
          </p:cNvSpPr>
          <p:nvPr/>
        </p:nvSpPr>
        <p:spPr>
          <a:xfrm>
            <a:off x="838200" y="501048"/>
            <a:ext cx="10515600" cy="52065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3300" spc="-5">
                <a:solidFill>
                  <a:schemeClr val="accent2"/>
                </a:solidFill>
              </a:rPr>
              <a:t>LA SUPERFICIE PRESENTA  </a:t>
            </a:r>
            <a:endParaRPr lang="es-ES" sz="3300" dirty="0">
              <a:solidFill>
                <a:schemeClr val="accent2"/>
              </a:solidFill>
            </a:endParaRPr>
          </a:p>
        </p:txBody>
      </p:sp>
      <p:pic>
        <p:nvPicPr>
          <p:cNvPr id="4100" name="Picture 4" descr="Ocho consejos para sellar los poros dilatados en la piel">
            <a:extLst>
              <a:ext uri="{FF2B5EF4-FFF2-40B4-BE49-F238E27FC236}">
                <a16:creationId xmlns:a16="http://schemas.microsoft.com/office/drawing/2014/main" id="{871EB64A-BC55-4955-A566-1AAB02174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1117537"/>
            <a:ext cx="3809999" cy="250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a piel- glandula – Aparatos Belleza">
            <a:extLst>
              <a:ext uri="{FF2B5EF4-FFF2-40B4-BE49-F238E27FC236}">
                <a16:creationId xmlns:a16="http://schemas.microsoft.com/office/drawing/2014/main" id="{9DCE5B59-FD56-40EC-8C6E-6B7970A43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893" y="3701491"/>
            <a:ext cx="4988533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088D3732-C8F0-4264-B324-16FF7C7FE529}"/>
              </a:ext>
            </a:extLst>
          </p:cNvPr>
          <p:cNvSpPr/>
          <p:nvPr/>
        </p:nvSpPr>
        <p:spPr>
          <a:xfrm>
            <a:off x="1333500" y="2945180"/>
            <a:ext cx="3935896" cy="24287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rgbClr val="FFC000"/>
                </a:solidFill>
              </a:rPr>
              <a:t>Son pliegues mas o menos profundos que se dividen en surcos pliegues musculares o articulares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0AFE266-21BE-48F7-87CA-A4C5ACBEE5A9}"/>
              </a:ext>
            </a:extLst>
          </p:cNvPr>
          <p:cNvSpPr txBox="1"/>
          <p:nvPr/>
        </p:nvSpPr>
        <p:spPr>
          <a:xfrm>
            <a:off x="253448" y="187284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accent4"/>
                </a:solidFill>
              </a:rPr>
              <a:t>DEPRESIONES </a:t>
            </a: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B03875D7-7BD7-4F83-8567-FA8D551154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67579"/>
            <a:ext cx="10515600" cy="52065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3300" spc="-5" dirty="0">
                <a:solidFill>
                  <a:schemeClr val="accent2"/>
                </a:solidFill>
              </a:rPr>
              <a:t>LA SUPERFICIE PRESENTA </a:t>
            </a:r>
            <a:endParaRPr lang="es-ES" sz="3300" dirty="0">
              <a:solidFill>
                <a:schemeClr val="accent2"/>
              </a:solidFill>
            </a:endParaRPr>
          </a:p>
        </p:txBody>
      </p:sp>
      <p:pic>
        <p:nvPicPr>
          <p:cNvPr id="5122" name="Picture 2" descr="PIEL DURA CON DEPRESIONES INESTÃ‰TICA EN MUJER JOVEN | Insight Medical  Publishing">
            <a:extLst>
              <a:ext uri="{FF2B5EF4-FFF2-40B4-BE49-F238E27FC236}">
                <a16:creationId xmlns:a16="http://schemas.microsoft.com/office/drawing/2014/main" id="{218C98D4-1C6B-4520-BD7A-BD2840E77E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3"/>
          <a:stretch/>
        </p:blipFill>
        <p:spPr bwMode="auto">
          <a:xfrm>
            <a:off x="6349448" y="2066495"/>
            <a:ext cx="4762500" cy="330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684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4AF4605-1E66-469C-A571-67B4D634803F}"/>
              </a:ext>
            </a:extLst>
          </p:cNvPr>
          <p:cNvSpPr txBox="1"/>
          <p:nvPr/>
        </p:nvSpPr>
        <p:spPr>
          <a:xfrm>
            <a:off x="732442" y="2749275"/>
            <a:ext cx="519472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accent1">
                    <a:lumMod val="75000"/>
                  </a:schemeClr>
                </a:solidFill>
              </a:rPr>
              <a:t>Son surcos mas o menos profundos  que forman dibujos sobre la piel, en especial las palmas de las manos, cara palmar de la punta de los dedos, aquí se les llaman dermatoglifos( huellas dactilares)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0E8F7BA0-526F-4F29-BB27-0CCCCA2115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9383"/>
            <a:ext cx="10515600" cy="52065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s-ES" sz="3300" spc="-5" dirty="0">
                <a:solidFill>
                  <a:schemeClr val="accent2"/>
                </a:solidFill>
              </a:rPr>
              <a:t>LA </a:t>
            </a:r>
            <a:r>
              <a:rPr sz="3300" spc="-5" dirty="0">
                <a:solidFill>
                  <a:schemeClr val="accent2"/>
                </a:solidFill>
              </a:rPr>
              <a:t>SUPERFICIE</a:t>
            </a:r>
            <a:r>
              <a:rPr lang="es-ES" sz="3300" spc="-5" dirty="0">
                <a:solidFill>
                  <a:schemeClr val="accent2"/>
                </a:solidFill>
              </a:rPr>
              <a:t> PRESENTA  </a:t>
            </a:r>
            <a:endParaRPr sz="3300" dirty="0">
              <a:solidFill>
                <a:schemeClr val="accent2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D08FF24-878F-40EB-B0DD-B6787506BEF7}"/>
              </a:ext>
            </a:extLst>
          </p:cNvPr>
          <p:cNvSpPr txBox="1"/>
          <p:nvPr/>
        </p:nvSpPr>
        <p:spPr>
          <a:xfrm>
            <a:off x="732442" y="1732942"/>
            <a:ext cx="66062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chemeClr val="accent1">
                    <a:lumMod val="75000"/>
                  </a:schemeClr>
                </a:solidFill>
              </a:rPr>
              <a:t>PLIEGUES LOSANGICOS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630C3B4-0687-4A57-87FF-CB92907CC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921" y="1133710"/>
            <a:ext cx="5489713" cy="3076164"/>
          </a:xfrm>
          <a:prstGeom prst="rect">
            <a:avLst/>
          </a:prstGeom>
        </p:spPr>
      </p:pic>
      <p:pic>
        <p:nvPicPr>
          <p:cNvPr id="13" name="Picture 2" descr="GUA-Criminalística y Criminología - ¿QUÈ SON LAS CRESTAS PAPILARES Y SURCOS  INTERPAPILARES? La piel del cuerpo humano no es una superficie lisa, sino  que en ella se encuentran rugosidades que se forman">
            <a:extLst>
              <a:ext uri="{FF2B5EF4-FFF2-40B4-BE49-F238E27FC236}">
                <a16:creationId xmlns:a16="http://schemas.microsoft.com/office/drawing/2014/main" id="{B2760C22-D666-413E-9AB7-C0A995E25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4303547"/>
            <a:ext cx="5363559" cy="229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872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2400</Words>
  <Application>Microsoft Office PowerPoint</Application>
  <PresentationFormat>Panorámica</PresentationFormat>
  <Paragraphs>314</Paragraphs>
  <Slides>47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7" baseType="lpstr">
      <vt:lpstr>Aharoni</vt:lpstr>
      <vt:lpstr>Arial</vt:lpstr>
      <vt:lpstr>Arial-BoldMT</vt:lpstr>
      <vt:lpstr>ArialMT</vt:lpstr>
      <vt:lpstr>Calibri</vt:lpstr>
      <vt:lpstr>Calibri Light</vt:lpstr>
      <vt:lpstr>Footlight MT Light</vt:lpstr>
      <vt:lpstr>Georgia</vt:lpstr>
      <vt:lpstr>Wingdings</vt:lpstr>
      <vt:lpstr>Tema de Office</vt:lpstr>
      <vt:lpstr>Presentación de PowerPoint</vt:lpstr>
      <vt:lpstr>DATOS ANATOMICOS DE LA PIEL </vt:lpstr>
      <vt:lpstr>COMPONENTES QUIMICOS DE LA PIEL </vt:lpstr>
      <vt:lpstr>Presentación de PowerPoint</vt:lpstr>
      <vt:lpstr>Presentación de PowerPoint</vt:lpstr>
      <vt:lpstr>LA SUPERFICIE PRESENTA   </vt:lpstr>
      <vt:lpstr>Son poros por donde excreta el sudor, el sebo y sale el pelo.  </vt:lpstr>
      <vt:lpstr>LA SUPERFICIE PRESENTA </vt:lpstr>
      <vt:lpstr>LA SUPERFICIE PRESENTA  </vt:lpstr>
      <vt:lpstr>LA SUPERFICIE PRESENTA</vt:lpstr>
      <vt:lpstr>LA PIEL Y EL COLOR </vt:lpstr>
      <vt:lpstr>ANATOMÍA</vt:lpstr>
      <vt:lpstr>EPIDERMIS</vt:lpstr>
      <vt:lpstr>EPIDERMIS</vt:lpstr>
      <vt:lpstr>LAS CAPAS DE LA EPIDERMIS</vt:lpstr>
      <vt:lpstr>LAS CAPAS DE LA EPIDERMIS</vt:lpstr>
      <vt:lpstr>LAS CAPAS DE LA EPIDERMIS</vt:lpstr>
      <vt:lpstr>LAS CAPAS DE LA EPIDERMIS</vt:lpstr>
      <vt:lpstr>LAS CAPAS DE LA EPIDERMIS</vt:lpstr>
      <vt:lpstr>Presentación de PowerPoint</vt:lpstr>
      <vt:lpstr>COLOR DE LA PIEL</vt:lpstr>
      <vt:lpstr>MELANOCITOS</vt:lpstr>
      <vt:lpstr>CÉLULAS DE LANGERHANS</vt:lpstr>
      <vt:lpstr>CÉLULAS DE MERKEL</vt:lpstr>
      <vt:lpstr>ANATOMÍA DE LA DERMIS</vt:lpstr>
      <vt:lpstr>Presentación de PowerPoint</vt:lpstr>
      <vt:lpstr>Presentación de PowerPoint</vt:lpstr>
      <vt:lpstr>COMPONENTES DE LA DERMIS</vt:lpstr>
      <vt:lpstr>FIBRAS DÉRMICAS</vt:lpstr>
      <vt:lpstr>FIBRAS DÉRMICAS</vt:lpstr>
      <vt:lpstr>Presentación de PowerPoint</vt:lpstr>
      <vt:lpstr>CÉLULAS DE LA DERMIS</vt:lpstr>
      <vt:lpstr>CÉLULAS DE LA DERMIS</vt:lpstr>
      <vt:lpstr>ANATOMÍA DE LA HIPODERMIS</vt:lpstr>
      <vt:lpstr>ANATOMÍA DE LA HIPODERMIS</vt:lpstr>
      <vt:lpstr>ANATOMÍA DE LA HIPODERMIS</vt:lpstr>
      <vt:lpstr>ANATOMIA DE LOS ANEXOS CUTANEOS</vt:lpstr>
      <vt:lpstr>ANATOMIA DEL PELO</vt:lpstr>
      <vt:lpstr>ANATOMIA DEL PELO</vt:lpstr>
      <vt:lpstr>ANATOMIA DE LA GLANDULA SEBACEA</vt:lpstr>
      <vt:lpstr>ANATOMIA DE LA GLANDULA SUDORIPARA  ECRINA</vt:lpstr>
      <vt:lpstr>ANATOMIA DE LA GLANDULA SUDORIPARA APOCRINA</vt:lpstr>
      <vt:lpstr>ANATOMIA DE LAS UÑAS</vt:lpstr>
      <vt:lpstr>Presentación de PowerPoint</vt:lpstr>
      <vt:lpstr>VASCULARIZACION DE LA PIEL</vt:lpstr>
      <vt:lpstr>INERVACION DE LA PIEL</vt:lpstr>
      <vt:lpstr>INERVACIÓN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4</cp:revision>
  <dcterms:created xsi:type="dcterms:W3CDTF">2021-10-31T05:31:06Z</dcterms:created>
  <dcterms:modified xsi:type="dcterms:W3CDTF">2021-11-07T12:33:51Z</dcterms:modified>
</cp:coreProperties>
</file>