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7" r:id="rId1"/>
  </p:sldMasterIdLst>
  <p:sldIdLst>
    <p:sldId id="256" r:id="rId2"/>
    <p:sldId id="259" r:id="rId3"/>
    <p:sldId id="257" r:id="rId4"/>
    <p:sldId id="258" r:id="rId5"/>
    <p:sldId id="260" r:id="rId6"/>
    <p:sldId id="262" r:id="rId7"/>
    <p:sldId id="337" r:id="rId8"/>
    <p:sldId id="339" r:id="rId9"/>
    <p:sldId id="338" r:id="rId10"/>
    <p:sldId id="340" r:id="rId11"/>
    <p:sldId id="341" r:id="rId12"/>
    <p:sldId id="277" r:id="rId13"/>
    <p:sldId id="323" r:id="rId14"/>
    <p:sldId id="324" r:id="rId15"/>
    <p:sldId id="325" r:id="rId16"/>
    <p:sldId id="326" r:id="rId17"/>
    <p:sldId id="327" r:id="rId18"/>
    <p:sldId id="328" r:id="rId19"/>
    <p:sldId id="329" r:id="rId20"/>
    <p:sldId id="281" r:id="rId21"/>
    <p:sldId id="283" r:id="rId22"/>
    <p:sldId id="330" r:id="rId23"/>
    <p:sldId id="331" r:id="rId24"/>
    <p:sldId id="332" r:id="rId25"/>
    <p:sldId id="333" r:id="rId26"/>
    <p:sldId id="334" r:id="rId27"/>
    <p:sldId id="335" r:id="rId28"/>
    <p:sldId id="336" r:id="rId29"/>
    <p:sldId id="343" r:id="rId30"/>
    <p:sldId id="342" r:id="rId31"/>
    <p:sldId id="344" r:id="rId32"/>
    <p:sldId id="345" r:id="rId33"/>
    <p:sldId id="346" r:id="rId34"/>
    <p:sldId id="347" r:id="rId35"/>
    <p:sldId id="348" r:id="rId36"/>
    <p:sldId id="349" r:id="rId37"/>
    <p:sldId id="350" r:id="rId38"/>
    <p:sldId id="351" r:id="rId39"/>
    <p:sldId id="381" r:id="rId40"/>
    <p:sldId id="352" r:id="rId41"/>
    <p:sldId id="353" r:id="rId42"/>
    <p:sldId id="354" r:id="rId43"/>
    <p:sldId id="355" r:id="rId44"/>
    <p:sldId id="356" r:id="rId45"/>
    <p:sldId id="359" r:id="rId46"/>
    <p:sldId id="360" r:id="rId47"/>
    <p:sldId id="357" r:id="rId48"/>
    <p:sldId id="358" r:id="rId49"/>
    <p:sldId id="361" r:id="rId50"/>
    <p:sldId id="362" r:id="rId51"/>
    <p:sldId id="363" r:id="rId52"/>
    <p:sldId id="364" r:id="rId53"/>
    <p:sldId id="365" r:id="rId54"/>
    <p:sldId id="366" r:id="rId55"/>
    <p:sldId id="367" r:id="rId56"/>
    <p:sldId id="368" r:id="rId57"/>
    <p:sldId id="369" r:id="rId58"/>
    <p:sldId id="370" r:id="rId59"/>
    <p:sldId id="371" r:id="rId60"/>
    <p:sldId id="377" r:id="rId61"/>
    <p:sldId id="372" r:id="rId62"/>
    <p:sldId id="373" r:id="rId63"/>
    <p:sldId id="374" r:id="rId64"/>
    <p:sldId id="375" r:id="rId65"/>
    <p:sldId id="376" r:id="rId66"/>
    <p:sldId id="378" r:id="rId67"/>
    <p:sldId id="379" r:id="rId68"/>
    <p:sldId id="380" r:id="rId6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580588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66092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506836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3934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19225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389165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3723346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12370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617651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049959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159014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654532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2/1/2024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280270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2/1/2024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815439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615772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091508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2/1/2024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79967557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59873D44-EB34-189E-6C8C-475990451ACE}"/>
              </a:ext>
            </a:extLst>
          </p:cNvPr>
          <p:cNvSpPr/>
          <p:nvPr/>
        </p:nvSpPr>
        <p:spPr>
          <a:xfrm>
            <a:off x="362296" y="236767"/>
            <a:ext cx="6104765" cy="21776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C69C7DF4-073E-032D-1D1F-165C96CB655E}"/>
              </a:ext>
            </a:extLst>
          </p:cNvPr>
          <p:cNvSpPr>
            <a:spLocks noGrp="1"/>
          </p:cNvSpPr>
          <p:nvPr>
            <p:ph type="ctrTitle"/>
          </p:nvPr>
        </p:nvSpPr>
        <p:spPr>
          <a:xfrm>
            <a:off x="684212" y="2512392"/>
            <a:ext cx="8001000" cy="1258957"/>
          </a:xfrm>
        </p:spPr>
        <p:txBody>
          <a:bodyPr>
            <a:normAutofit/>
          </a:bodyPr>
          <a:lstStyle/>
          <a:p>
            <a:r>
              <a:rPr lang="es-ES" sz="7200" dirty="0"/>
              <a:t>APARATOLOGIA </a:t>
            </a:r>
          </a:p>
        </p:txBody>
      </p:sp>
      <p:sp>
        <p:nvSpPr>
          <p:cNvPr id="3" name="Subtítulo 2">
            <a:extLst>
              <a:ext uri="{FF2B5EF4-FFF2-40B4-BE49-F238E27FC236}">
                <a16:creationId xmlns:a16="http://schemas.microsoft.com/office/drawing/2014/main" id="{E6710307-AAE2-63B8-E470-1FB6A8AC61FC}"/>
              </a:ext>
            </a:extLst>
          </p:cNvPr>
          <p:cNvSpPr>
            <a:spLocks noGrp="1"/>
          </p:cNvSpPr>
          <p:nvPr>
            <p:ph type="subTitle" idx="1"/>
          </p:nvPr>
        </p:nvSpPr>
        <p:spPr>
          <a:xfrm>
            <a:off x="5791200" y="4006908"/>
            <a:ext cx="6400800" cy="1947333"/>
          </a:xfrm>
        </p:spPr>
        <p:txBody>
          <a:bodyPr>
            <a:normAutofit/>
          </a:bodyPr>
          <a:lstStyle/>
          <a:p>
            <a:pPr algn="ctr"/>
            <a:r>
              <a:rPr lang="es-ES" sz="7200" dirty="0"/>
              <a:t>FACIAL</a:t>
            </a:r>
          </a:p>
        </p:txBody>
      </p:sp>
      <p:sp>
        <p:nvSpPr>
          <p:cNvPr id="4" name="Rectángulo 3">
            <a:extLst>
              <a:ext uri="{FF2B5EF4-FFF2-40B4-BE49-F238E27FC236}">
                <a16:creationId xmlns:a16="http://schemas.microsoft.com/office/drawing/2014/main" id="{A15BD9BF-307A-1D93-506B-B910EBFF6AB8}"/>
              </a:ext>
            </a:extLst>
          </p:cNvPr>
          <p:cNvSpPr/>
          <p:nvPr/>
        </p:nvSpPr>
        <p:spPr>
          <a:xfrm>
            <a:off x="8017565" y="6021536"/>
            <a:ext cx="3631095" cy="517572"/>
          </a:xfrm>
          <a:prstGeom prst="rect">
            <a:avLst/>
          </a:prstGeom>
          <a:solidFill>
            <a:schemeClr val="accent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t>DOCENTE: ELIZABETH SARANGO</a:t>
            </a:r>
          </a:p>
        </p:txBody>
      </p:sp>
      <p:pic>
        <p:nvPicPr>
          <p:cNvPr id="5" name="Imagen 4">
            <a:extLst>
              <a:ext uri="{FF2B5EF4-FFF2-40B4-BE49-F238E27FC236}">
                <a16:creationId xmlns:a16="http://schemas.microsoft.com/office/drawing/2014/main" id="{0B3D1EC0-7B36-65FE-C5EC-45AAF4197C9E}"/>
              </a:ext>
            </a:extLst>
          </p:cNvPr>
          <p:cNvPicPr>
            <a:picLocks noChangeAspect="1"/>
          </p:cNvPicPr>
          <p:nvPr/>
        </p:nvPicPr>
        <p:blipFill>
          <a:blip r:embed="rId2"/>
          <a:stretch>
            <a:fillRect/>
          </a:stretch>
        </p:blipFill>
        <p:spPr>
          <a:xfrm>
            <a:off x="684212" y="4006908"/>
            <a:ext cx="5962650" cy="2273414"/>
          </a:xfrm>
          <a:prstGeom prst="rect">
            <a:avLst/>
          </a:prstGeom>
        </p:spPr>
      </p:pic>
      <p:pic>
        <p:nvPicPr>
          <p:cNvPr id="6" name="Imagen 5">
            <a:extLst>
              <a:ext uri="{FF2B5EF4-FFF2-40B4-BE49-F238E27FC236}">
                <a16:creationId xmlns:a16="http://schemas.microsoft.com/office/drawing/2014/main" id="{3AF93A2A-D8B6-A6AD-C6F8-90A2A6234D84}"/>
              </a:ext>
            </a:extLst>
          </p:cNvPr>
          <p:cNvPicPr>
            <a:picLocks noChangeAspect="1"/>
          </p:cNvPicPr>
          <p:nvPr/>
        </p:nvPicPr>
        <p:blipFill>
          <a:blip r:embed="rId3"/>
          <a:stretch>
            <a:fillRect/>
          </a:stretch>
        </p:blipFill>
        <p:spPr>
          <a:xfrm>
            <a:off x="185531" y="379044"/>
            <a:ext cx="6387548" cy="1991071"/>
          </a:xfrm>
          <a:prstGeom prst="rect">
            <a:avLst/>
          </a:prstGeom>
        </p:spPr>
      </p:pic>
    </p:spTree>
    <p:extLst>
      <p:ext uri="{BB962C8B-B14F-4D97-AF65-F5344CB8AC3E}">
        <p14:creationId xmlns:p14="http://schemas.microsoft.com/office/powerpoint/2010/main" val="1671045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74C30E1-7794-EEA5-B27D-49E823C269F0}"/>
              </a:ext>
            </a:extLst>
          </p:cNvPr>
          <p:cNvSpPr txBox="1"/>
          <p:nvPr/>
        </p:nvSpPr>
        <p:spPr>
          <a:xfrm>
            <a:off x="2024743" y="2040603"/>
            <a:ext cx="4550228" cy="3416320"/>
          </a:xfrm>
          <a:prstGeom prst="rect">
            <a:avLst/>
          </a:prstGeom>
          <a:noFill/>
        </p:spPr>
        <p:txBody>
          <a:bodyPr wrap="square">
            <a:spAutoFit/>
          </a:bodyPr>
          <a:lstStyle/>
          <a:p>
            <a:r>
              <a:rPr lang="es-ES" dirty="0"/>
              <a:t>Cuando se trata de otros tipos de radiofrecuencia como puede ser la bipolar, el cabezal de emisión de corriente y el o los cabezales de recepción están en el mismo manípulo. Este tipo de tratamiento resulta más superficial y el calentamiento es más controlado que en la radiofrecuencia monopolar. Esto significa que se puede trabajar para solucionar un problema de forma más localizada y con mayor control.</a:t>
            </a:r>
          </a:p>
        </p:txBody>
      </p:sp>
      <p:sp>
        <p:nvSpPr>
          <p:cNvPr id="5" name="CuadroTexto 4">
            <a:extLst>
              <a:ext uri="{FF2B5EF4-FFF2-40B4-BE49-F238E27FC236}">
                <a16:creationId xmlns:a16="http://schemas.microsoft.com/office/drawing/2014/main" id="{60678DD1-EE46-D7F6-EF78-63CE43E9ADB6}"/>
              </a:ext>
            </a:extLst>
          </p:cNvPr>
          <p:cNvSpPr txBox="1"/>
          <p:nvPr/>
        </p:nvSpPr>
        <p:spPr>
          <a:xfrm>
            <a:off x="2677885" y="635390"/>
            <a:ext cx="6110514"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s-ES" sz="3200" dirty="0">
                <a:solidFill>
                  <a:schemeClr val="tx1"/>
                </a:solidFill>
              </a:rPr>
              <a:t>LA RADIOFRECUENCIA BIPOLAR</a:t>
            </a:r>
          </a:p>
        </p:txBody>
      </p:sp>
      <p:pic>
        <p:nvPicPr>
          <p:cNvPr id="6" name="Imagen 5">
            <a:extLst>
              <a:ext uri="{FF2B5EF4-FFF2-40B4-BE49-F238E27FC236}">
                <a16:creationId xmlns:a16="http://schemas.microsoft.com/office/drawing/2014/main" id="{9E074DD7-9716-DB57-7548-EF2B8489EC90}"/>
              </a:ext>
            </a:extLst>
          </p:cNvPr>
          <p:cNvPicPr>
            <a:picLocks noChangeAspect="1"/>
          </p:cNvPicPr>
          <p:nvPr/>
        </p:nvPicPr>
        <p:blipFill>
          <a:blip r:embed="rId2"/>
          <a:stretch>
            <a:fillRect/>
          </a:stretch>
        </p:blipFill>
        <p:spPr>
          <a:xfrm>
            <a:off x="6874328" y="1720840"/>
            <a:ext cx="3517900" cy="4055846"/>
          </a:xfrm>
          <a:prstGeom prst="rect">
            <a:avLst/>
          </a:prstGeom>
        </p:spPr>
      </p:pic>
    </p:spTree>
    <p:extLst>
      <p:ext uri="{BB962C8B-B14F-4D97-AF65-F5344CB8AC3E}">
        <p14:creationId xmlns:p14="http://schemas.microsoft.com/office/powerpoint/2010/main" val="4250519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ipos de radiofrecuencia">
            <a:extLst>
              <a:ext uri="{FF2B5EF4-FFF2-40B4-BE49-F238E27FC236}">
                <a16:creationId xmlns:a16="http://schemas.microsoft.com/office/drawing/2014/main" id="{A62AEC3B-BFEC-442B-3934-13A60BC74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7070" y="3991429"/>
            <a:ext cx="8001000" cy="2362427"/>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F6DBE5C2-2FB4-0C1D-000B-822EFBDD2D3A}"/>
              </a:ext>
            </a:extLst>
          </p:cNvPr>
          <p:cNvSpPr txBox="1"/>
          <p:nvPr/>
        </p:nvSpPr>
        <p:spPr>
          <a:xfrm>
            <a:off x="1081314" y="1406106"/>
            <a:ext cx="9180285" cy="2585323"/>
          </a:xfrm>
          <a:prstGeom prst="rect">
            <a:avLst/>
          </a:prstGeom>
          <a:noFill/>
        </p:spPr>
        <p:txBody>
          <a:bodyPr wrap="square">
            <a:spAutoFit/>
          </a:bodyPr>
          <a:lstStyle/>
          <a:p>
            <a:r>
              <a:rPr lang="es-ES" dirty="0"/>
              <a:t>Con esta técnica, al  calentar los fibroblastos y desencadenar la producción propia de colágeno los resultados de la radiofrecuencia se apreciarán ya desde la primera sesión, e irán en aumento en los meses posteriores alcanzando el punto álgido entre el 3-5 mes después de su finalización, y su efecto se incrementa con un estilo de vida saludable</a:t>
            </a:r>
          </a:p>
          <a:p>
            <a:endParaRPr lang="es-ES" dirty="0"/>
          </a:p>
          <a:p>
            <a:endParaRPr lang="es-ES" dirty="0"/>
          </a:p>
          <a:p>
            <a:r>
              <a:rPr lang="es-ES" dirty="0"/>
              <a:t>El efecto se mantiene en el tiempo, si bien, se recomienda realizar esporádicamente sesiones de mantenimiento que alarguen indefinidamente el efecto lifting</a:t>
            </a:r>
          </a:p>
        </p:txBody>
      </p:sp>
      <p:sp>
        <p:nvSpPr>
          <p:cNvPr id="5" name="CuadroTexto 4">
            <a:extLst>
              <a:ext uri="{FF2B5EF4-FFF2-40B4-BE49-F238E27FC236}">
                <a16:creationId xmlns:a16="http://schemas.microsoft.com/office/drawing/2014/main" id="{0B0EE1A8-D018-C9C3-BFF7-F27E4BB1929E}"/>
              </a:ext>
            </a:extLst>
          </p:cNvPr>
          <p:cNvSpPr txBox="1"/>
          <p:nvPr/>
        </p:nvSpPr>
        <p:spPr>
          <a:xfrm>
            <a:off x="1516742" y="504144"/>
            <a:ext cx="8744857"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s-ES" sz="3200" dirty="0">
                <a:solidFill>
                  <a:schemeClr val="tx1"/>
                </a:solidFill>
              </a:rPr>
              <a:t>¿RADIOFRECUENCIA TRIPOLAR FUNCIONA?</a:t>
            </a:r>
          </a:p>
        </p:txBody>
      </p:sp>
    </p:spTree>
    <p:extLst>
      <p:ext uri="{BB962C8B-B14F-4D97-AF65-F5344CB8AC3E}">
        <p14:creationId xmlns:p14="http://schemas.microsoft.com/office/powerpoint/2010/main" val="3997205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417014" y="278257"/>
            <a:ext cx="7826191" cy="5943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spAutoFit/>
          </a:bodyPr>
          <a:lstStyle/>
          <a:p>
            <a:pPr algn="ctr">
              <a:lnSpc>
                <a:spcPts val="5200"/>
              </a:lnSpc>
            </a:pPr>
            <a:r>
              <a:rPr lang="en-US" sz="3200" b="1" dirty="0">
                <a:solidFill>
                  <a:schemeClr val="tx1"/>
                </a:solidFill>
                <a:latin typeface="+mj-lt"/>
              </a:rPr>
              <a:t>QUE ES LA LUZ LED?</a:t>
            </a:r>
          </a:p>
        </p:txBody>
      </p:sp>
      <p:sp>
        <p:nvSpPr>
          <p:cNvPr id="8" name="TextBox 8"/>
          <p:cNvSpPr txBox="1"/>
          <p:nvPr/>
        </p:nvSpPr>
        <p:spPr>
          <a:xfrm>
            <a:off x="363739" y="1349320"/>
            <a:ext cx="3966371" cy="3044808"/>
          </a:xfrm>
          <a:prstGeom prst="rect">
            <a:avLst/>
          </a:prstGeom>
        </p:spPr>
        <p:txBody>
          <a:bodyPr lIns="0" tIns="0" rIns="0" bIns="0" rtlCol="0" anchor="t">
            <a:spAutoFit/>
          </a:bodyPr>
          <a:lstStyle/>
          <a:p>
            <a:pPr>
              <a:lnSpc>
                <a:spcPts val="2986"/>
              </a:lnSpc>
            </a:pPr>
            <a:r>
              <a:rPr lang="en-US" sz="2133" b="1" spc="63" dirty="0"/>
              <a:t>CONCEPTO: </a:t>
            </a:r>
          </a:p>
          <a:p>
            <a:pPr>
              <a:lnSpc>
                <a:spcPts val="2986"/>
              </a:lnSpc>
            </a:pPr>
            <a:endParaRPr lang="en-US" sz="2133" spc="63" dirty="0">
              <a:solidFill>
                <a:srgbClr val="272727"/>
              </a:solidFill>
            </a:endParaRPr>
          </a:p>
          <a:p>
            <a:pPr>
              <a:lnSpc>
                <a:spcPts val="2986"/>
              </a:lnSpc>
            </a:pPr>
            <a:r>
              <a:rPr lang="es-EC" sz="1867" dirty="0"/>
              <a:t>LED ( diodo emisor de luz) Es una fototerapia que según el color de la luz ayuda a tratar diferentes problemáticas de la piel </a:t>
            </a:r>
            <a:r>
              <a:rPr lang="es-ES" sz="1867" dirty="0"/>
              <a:t>Los rayos que emite la máscara son como los rayos solares pero sin los rayos ultravioletas.</a:t>
            </a:r>
            <a:endParaRPr lang="en-US" sz="1867" dirty="0"/>
          </a:p>
        </p:txBody>
      </p:sp>
      <p:sp>
        <p:nvSpPr>
          <p:cNvPr id="9" name="TextBox 9"/>
          <p:cNvSpPr txBox="1"/>
          <p:nvPr/>
        </p:nvSpPr>
        <p:spPr>
          <a:xfrm>
            <a:off x="4994515" y="1360669"/>
            <a:ext cx="3713109" cy="1993238"/>
          </a:xfrm>
          <a:prstGeom prst="rect">
            <a:avLst/>
          </a:prstGeom>
        </p:spPr>
        <p:txBody>
          <a:bodyPr lIns="0" tIns="0" rIns="0" bIns="0" rtlCol="0" anchor="t">
            <a:spAutoFit/>
          </a:bodyPr>
          <a:lstStyle/>
          <a:p>
            <a:pPr>
              <a:lnSpc>
                <a:spcPts val="3414"/>
              </a:lnSpc>
            </a:pPr>
            <a:r>
              <a:rPr lang="en-US" sz="2133" b="1" spc="64" dirty="0"/>
              <a:t>OBJETIVO: </a:t>
            </a:r>
          </a:p>
          <a:p>
            <a:pPr>
              <a:lnSpc>
                <a:spcPts val="3414"/>
              </a:lnSpc>
            </a:pPr>
            <a:endParaRPr lang="es-EC" sz="2133" spc="64" dirty="0">
              <a:solidFill>
                <a:srgbClr val="272727"/>
              </a:solidFill>
            </a:endParaRPr>
          </a:p>
          <a:p>
            <a:pPr>
              <a:lnSpc>
                <a:spcPts val="2986"/>
              </a:lnSpc>
            </a:pPr>
            <a:r>
              <a:rPr lang="es-EC" sz="1867" dirty="0"/>
              <a:t>Diferentes efectos según el color de la luz. </a:t>
            </a:r>
            <a:r>
              <a:rPr lang="es-ES" sz="1867" dirty="0"/>
              <a:t>Es 0% invasiva y potencia, la penetración de los principios activos.</a:t>
            </a:r>
            <a:endParaRPr lang="en-US" sz="1867" dirty="0"/>
          </a:p>
        </p:txBody>
      </p:sp>
      <p:pic>
        <p:nvPicPr>
          <p:cNvPr id="2050" name="Picture 2" descr="LEDmas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9987" y="4158720"/>
            <a:ext cx="3149415" cy="2421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7207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26803" y="5584850"/>
            <a:ext cx="6682441" cy="1116213"/>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0603F">
                <a:alpha val="19607"/>
              </a:srgbClr>
            </a:solidFill>
          </p:spPr>
        </p:sp>
      </p:grpSp>
      <p:grpSp>
        <p:nvGrpSpPr>
          <p:cNvPr id="8" name="Group 8"/>
          <p:cNvGrpSpPr/>
          <p:nvPr/>
        </p:nvGrpSpPr>
        <p:grpSpPr>
          <a:xfrm>
            <a:off x="485982" y="882951"/>
            <a:ext cx="2366303" cy="2207765"/>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F6EB"/>
            </a:solidFill>
          </p:spPr>
        </p:sp>
      </p:grpSp>
      <p:grpSp>
        <p:nvGrpSpPr>
          <p:cNvPr id="10" name="Group 10"/>
          <p:cNvGrpSpPr/>
          <p:nvPr/>
        </p:nvGrpSpPr>
        <p:grpSpPr>
          <a:xfrm>
            <a:off x="9077938" y="823779"/>
            <a:ext cx="2233161" cy="2072135"/>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F6EB"/>
            </a:solidFill>
          </p:spPr>
        </p:sp>
      </p:grpSp>
      <p:sp>
        <p:nvSpPr>
          <p:cNvPr id="20" name="TextBox 20"/>
          <p:cNvSpPr txBox="1"/>
          <p:nvPr/>
        </p:nvSpPr>
        <p:spPr>
          <a:xfrm>
            <a:off x="1229366" y="112422"/>
            <a:ext cx="8520554" cy="767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gn="ctr">
              <a:lnSpc>
                <a:spcPts val="7040"/>
              </a:lnSpc>
            </a:pPr>
            <a:r>
              <a:rPr lang="en-US" sz="3200" b="1" dirty="0">
                <a:solidFill>
                  <a:schemeClr val="tx1"/>
                </a:solidFill>
                <a:latin typeface="+mj-lt"/>
              </a:rPr>
              <a:t>APLICACIONES “LUZ LED”</a:t>
            </a:r>
          </a:p>
        </p:txBody>
      </p:sp>
      <p:sp>
        <p:nvSpPr>
          <p:cNvPr id="24" name="CuadroTexto 23"/>
          <p:cNvSpPr txBox="1"/>
          <p:nvPr/>
        </p:nvSpPr>
        <p:spPr>
          <a:xfrm>
            <a:off x="5293001" y="5772871"/>
            <a:ext cx="6016747" cy="954300"/>
          </a:xfrm>
          <a:prstGeom prst="rect">
            <a:avLst/>
          </a:prstGeom>
          <a:noFill/>
        </p:spPr>
        <p:txBody>
          <a:bodyPr wrap="square" rtlCol="0">
            <a:spAutoFit/>
          </a:bodyPr>
          <a:lstStyle/>
          <a:p>
            <a:pPr algn="ctr"/>
            <a:r>
              <a:rPr lang="es-EC" sz="1867" dirty="0"/>
              <a:t>Tiempo de 10 a 20 minutos. Se puede realizar una vez por semana por un máximo de 6 semanas seguidas y luego ir espaciando</a:t>
            </a:r>
            <a:endParaRPr lang="en-US" sz="1867" dirty="0"/>
          </a:p>
        </p:txBody>
      </p:sp>
      <p:grpSp>
        <p:nvGrpSpPr>
          <p:cNvPr id="19" name="Group 10"/>
          <p:cNvGrpSpPr/>
          <p:nvPr/>
        </p:nvGrpSpPr>
        <p:grpSpPr>
          <a:xfrm>
            <a:off x="3465298" y="908831"/>
            <a:ext cx="2526534" cy="2260598"/>
            <a:chOff x="0" y="0"/>
            <a:chExt cx="6350000" cy="6350000"/>
          </a:xfrm>
        </p:grpSpPr>
        <p:sp>
          <p:nvSpPr>
            <p:cNvPr id="25"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F6EB"/>
            </a:solidFill>
          </p:spPr>
        </p:sp>
      </p:grpSp>
      <p:grpSp>
        <p:nvGrpSpPr>
          <p:cNvPr id="26" name="Group 10"/>
          <p:cNvGrpSpPr/>
          <p:nvPr/>
        </p:nvGrpSpPr>
        <p:grpSpPr>
          <a:xfrm>
            <a:off x="6222399" y="908830"/>
            <a:ext cx="2603175" cy="2260599"/>
            <a:chOff x="0" y="0"/>
            <a:chExt cx="6350000" cy="6350000"/>
          </a:xfrm>
        </p:grpSpPr>
        <p:sp>
          <p:nvSpPr>
            <p:cNvPr id="27"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F6EB"/>
            </a:solidFill>
          </p:spPr>
        </p:sp>
      </p:grpSp>
      <p:grpSp>
        <p:nvGrpSpPr>
          <p:cNvPr id="28" name="Group 10"/>
          <p:cNvGrpSpPr/>
          <p:nvPr/>
        </p:nvGrpSpPr>
        <p:grpSpPr>
          <a:xfrm>
            <a:off x="2211274" y="3346542"/>
            <a:ext cx="2233161" cy="2072135"/>
            <a:chOff x="0" y="0"/>
            <a:chExt cx="6350000" cy="6350000"/>
          </a:xfrm>
        </p:grpSpPr>
        <p:sp>
          <p:nvSpPr>
            <p:cNvPr id="29"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F6EB"/>
            </a:solidFill>
          </p:spPr>
        </p:sp>
      </p:grpSp>
      <p:grpSp>
        <p:nvGrpSpPr>
          <p:cNvPr id="30" name="Group 10"/>
          <p:cNvGrpSpPr/>
          <p:nvPr/>
        </p:nvGrpSpPr>
        <p:grpSpPr>
          <a:xfrm>
            <a:off x="4968968" y="3241455"/>
            <a:ext cx="2233161" cy="2072135"/>
            <a:chOff x="0" y="0"/>
            <a:chExt cx="6350000" cy="6350000"/>
          </a:xfrm>
        </p:grpSpPr>
        <p:sp>
          <p:nvSpPr>
            <p:cNvPr id="3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F6EB"/>
            </a:solidFill>
          </p:spPr>
        </p:sp>
      </p:grpSp>
      <p:grpSp>
        <p:nvGrpSpPr>
          <p:cNvPr id="32" name="Group 10"/>
          <p:cNvGrpSpPr/>
          <p:nvPr/>
        </p:nvGrpSpPr>
        <p:grpSpPr>
          <a:xfrm>
            <a:off x="7516778" y="3227758"/>
            <a:ext cx="2233161" cy="2072135"/>
            <a:chOff x="0" y="0"/>
            <a:chExt cx="6350000" cy="6350000"/>
          </a:xfrm>
        </p:grpSpPr>
        <p:sp>
          <p:nvSpPr>
            <p:cNvPr id="33"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F6EB"/>
            </a:solidFill>
          </p:spPr>
        </p:sp>
      </p:grpSp>
      <p:grpSp>
        <p:nvGrpSpPr>
          <p:cNvPr id="34" name="Group 8"/>
          <p:cNvGrpSpPr/>
          <p:nvPr/>
        </p:nvGrpSpPr>
        <p:grpSpPr>
          <a:xfrm>
            <a:off x="304800" y="1193800"/>
            <a:ext cx="307077" cy="296401"/>
            <a:chOff x="0" y="0"/>
            <a:chExt cx="6350000" cy="6350000"/>
          </a:xfrm>
          <a:solidFill>
            <a:srgbClr val="7030A0"/>
          </a:solidFill>
        </p:grpSpPr>
        <p:sp>
          <p:nvSpPr>
            <p:cNvPr id="35"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36" name="Freeform 9"/>
          <p:cNvSpPr/>
          <p:nvPr/>
        </p:nvSpPr>
        <p:spPr>
          <a:xfrm>
            <a:off x="6085547" y="1064957"/>
            <a:ext cx="305707" cy="296401"/>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70C0"/>
          </a:solidFill>
        </p:spPr>
      </p:sp>
      <p:sp>
        <p:nvSpPr>
          <p:cNvPr id="37" name="Freeform 9"/>
          <p:cNvSpPr/>
          <p:nvPr/>
        </p:nvSpPr>
        <p:spPr>
          <a:xfrm>
            <a:off x="3326496" y="1100408"/>
            <a:ext cx="305707" cy="296401"/>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0000"/>
          </a:solidFill>
        </p:spPr>
      </p:sp>
      <p:sp>
        <p:nvSpPr>
          <p:cNvPr id="38" name="Freeform 9"/>
          <p:cNvSpPr/>
          <p:nvPr/>
        </p:nvSpPr>
        <p:spPr>
          <a:xfrm>
            <a:off x="8930067" y="1041626"/>
            <a:ext cx="305707" cy="296401"/>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00"/>
          </a:solidFill>
        </p:spPr>
      </p:sp>
      <p:sp>
        <p:nvSpPr>
          <p:cNvPr id="39" name="Freeform 9"/>
          <p:cNvSpPr/>
          <p:nvPr/>
        </p:nvSpPr>
        <p:spPr>
          <a:xfrm>
            <a:off x="2205829" y="3418515"/>
            <a:ext cx="305707" cy="296401"/>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B050"/>
          </a:solidFill>
        </p:spPr>
      </p:sp>
      <p:sp>
        <p:nvSpPr>
          <p:cNvPr id="40" name="Freeform 9"/>
          <p:cNvSpPr/>
          <p:nvPr/>
        </p:nvSpPr>
        <p:spPr>
          <a:xfrm>
            <a:off x="4821096" y="3442137"/>
            <a:ext cx="305707" cy="296401"/>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B0F0"/>
          </a:solidFill>
        </p:spPr>
      </p:sp>
      <p:sp>
        <p:nvSpPr>
          <p:cNvPr id="41" name="Freeform 9"/>
          <p:cNvSpPr/>
          <p:nvPr/>
        </p:nvSpPr>
        <p:spPr>
          <a:xfrm>
            <a:off x="7436363" y="3400744"/>
            <a:ext cx="305707" cy="296401"/>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bg1"/>
          </a:solidFill>
          <a:ln>
            <a:solidFill>
              <a:srgbClr val="DDBC78"/>
            </a:solidFill>
          </a:ln>
        </p:spPr>
      </p:sp>
      <p:sp>
        <p:nvSpPr>
          <p:cNvPr id="4" name="Rectángulo 3"/>
          <p:cNvSpPr/>
          <p:nvPr/>
        </p:nvSpPr>
        <p:spPr>
          <a:xfrm>
            <a:off x="7753107" y="3560250"/>
            <a:ext cx="1991849" cy="1169551"/>
          </a:xfrm>
          <a:prstGeom prst="rect">
            <a:avLst/>
          </a:prstGeom>
        </p:spPr>
        <p:txBody>
          <a:bodyPr wrap="square">
            <a:spAutoFit/>
          </a:bodyPr>
          <a:lstStyle/>
          <a:p>
            <a:pPr algn="ctr"/>
            <a:r>
              <a:rPr lang="es-ES" sz="1400" dirty="0">
                <a:solidFill>
                  <a:srgbClr val="262626"/>
                </a:solidFill>
                <a:latin typeface="Bahnschrift" panose="020B0502040204020203" pitchFamily="34" charset="0"/>
              </a:rPr>
              <a:t>Flacidez. Ayuda a atenuar las líneas de expresión, regenera la piel envejecida y mejora la flacidez.</a:t>
            </a:r>
            <a:endParaRPr lang="en-US" sz="1400" dirty="0">
              <a:latin typeface="Bahnschrift" panose="020B0502040204020203" pitchFamily="34" charset="0"/>
            </a:endParaRPr>
          </a:p>
        </p:txBody>
      </p:sp>
      <p:sp>
        <p:nvSpPr>
          <p:cNvPr id="5" name="Rectángulo 4"/>
          <p:cNvSpPr/>
          <p:nvPr/>
        </p:nvSpPr>
        <p:spPr>
          <a:xfrm>
            <a:off x="719807" y="1093507"/>
            <a:ext cx="1871119" cy="1384995"/>
          </a:xfrm>
          <a:prstGeom prst="rect">
            <a:avLst/>
          </a:prstGeom>
        </p:spPr>
        <p:txBody>
          <a:bodyPr wrap="square">
            <a:spAutoFit/>
          </a:bodyPr>
          <a:lstStyle/>
          <a:p>
            <a:pPr algn="ctr"/>
            <a:r>
              <a:rPr lang="es-ES" sz="1400" dirty="0">
                <a:solidFill>
                  <a:srgbClr val="262626"/>
                </a:solidFill>
                <a:latin typeface="Bahnschrift" panose="020B0502040204020203" pitchFamily="34" charset="0"/>
              </a:rPr>
              <a:t>Cicatrizante. Ayuda a la cicatrización de heridas y difumina las secuelas del acné y trata las rojeces.</a:t>
            </a:r>
            <a:endParaRPr lang="en-US" sz="1400" dirty="0">
              <a:solidFill>
                <a:srgbClr val="262626"/>
              </a:solidFill>
              <a:latin typeface="Bahnschrift" panose="020B0502040204020203" pitchFamily="34" charset="0"/>
            </a:endParaRPr>
          </a:p>
        </p:txBody>
      </p:sp>
      <p:sp>
        <p:nvSpPr>
          <p:cNvPr id="6" name="Rectángulo 5"/>
          <p:cNvSpPr/>
          <p:nvPr/>
        </p:nvSpPr>
        <p:spPr>
          <a:xfrm>
            <a:off x="5137840" y="3661679"/>
            <a:ext cx="1914829" cy="954107"/>
          </a:xfrm>
          <a:prstGeom prst="rect">
            <a:avLst/>
          </a:prstGeom>
        </p:spPr>
        <p:txBody>
          <a:bodyPr wrap="square">
            <a:spAutoFit/>
          </a:bodyPr>
          <a:lstStyle/>
          <a:p>
            <a:pPr algn="ctr"/>
            <a:r>
              <a:rPr lang="es-ES" sz="1400" dirty="0">
                <a:solidFill>
                  <a:srgbClr val="262626"/>
                </a:solidFill>
                <a:latin typeface="Bahnschrift" panose="020B0502040204020203" pitchFamily="34" charset="0"/>
              </a:rPr>
              <a:t>Calmante anti estrés. Relaja, energiza y calma la piel sensible.</a:t>
            </a:r>
            <a:endParaRPr lang="en-US" sz="1400" dirty="0">
              <a:solidFill>
                <a:srgbClr val="262626"/>
              </a:solidFill>
              <a:latin typeface="Bahnschrift" panose="020B0502040204020203" pitchFamily="34" charset="0"/>
            </a:endParaRPr>
          </a:p>
        </p:txBody>
      </p:sp>
      <p:sp>
        <p:nvSpPr>
          <p:cNvPr id="7" name="Rectángulo 6"/>
          <p:cNvSpPr/>
          <p:nvPr/>
        </p:nvSpPr>
        <p:spPr>
          <a:xfrm>
            <a:off x="9175992" y="1211784"/>
            <a:ext cx="2036409" cy="1169551"/>
          </a:xfrm>
          <a:prstGeom prst="rect">
            <a:avLst/>
          </a:prstGeom>
        </p:spPr>
        <p:txBody>
          <a:bodyPr wrap="square">
            <a:spAutoFit/>
          </a:bodyPr>
          <a:lstStyle/>
          <a:p>
            <a:pPr algn="ctr"/>
            <a:r>
              <a:rPr lang="es-ES" sz="1400" dirty="0">
                <a:solidFill>
                  <a:srgbClr val="262626"/>
                </a:solidFill>
                <a:latin typeface="Bahnschrift" panose="020B0502040204020203" pitchFamily="34" charset="0"/>
              </a:rPr>
              <a:t>Tensora (efecto 'lifting'). Ayuda a reducir el enrojecimiento y la irritación.</a:t>
            </a:r>
            <a:endParaRPr lang="en-US" sz="1400" dirty="0">
              <a:solidFill>
                <a:srgbClr val="262626"/>
              </a:solidFill>
              <a:latin typeface="Bahnschrift" panose="020B0502040204020203" pitchFamily="34" charset="0"/>
            </a:endParaRPr>
          </a:p>
        </p:txBody>
      </p:sp>
      <p:sp>
        <p:nvSpPr>
          <p:cNvPr id="12" name="Rectángulo 11"/>
          <p:cNvSpPr/>
          <p:nvPr/>
        </p:nvSpPr>
        <p:spPr>
          <a:xfrm>
            <a:off x="2218334" y="3709165"/>
            <a:ext cx="2239139" cy="1169551"/>
          </a:xfrm>
          <a:prstGeom prst="rect">
            <a:avLst/>
          </a:prstGeom>
        </p:spPr>
        <p:txBody>
          <a:bodyPr wrap="square">
            <a:spAutoFit/>
          </a:bodyPr>
          <a:lstStyle/>
          <a:p>
            <a:pPr algn="ctr"/>
            <a:r>
              <a:rPr lang="es-ES" sz="1400" dirty="0">
                <a:solidFill>
                  <a:srgbClr val="262626"/>
                </a:solidFill>
                <a:latin typeface="Bahnschrift" panose="020B0502040204020203" pitchFamily="34" charset="0"/>
              </a:rPr>
              <a:t>para las pieles con pigmentación excesiva o manchas. Ayuda a la cicatrización y acelera la regeneración de la piel.</a:t>
            </a:r>
            <a:endParaRPr lang="en-US" sz="1400" dirty="0">
              <a:solidFill>
                <a:srgbClr val="262626"/>
              </a:solidFill>
              <a:latin typeface="Bahnschrift" panose="020B0502040204020203" pitchFamily="34" charset="0"/>
            </a:endParaRPr>
          </a:p>
        </p:txBody>
      </p:sp>
      <p:sp>
        <p:nvSpPr>
          <p:cNvPr id="13" name="Rectángulo 12"/>
          <p:cNvSpPr/>
          <p:nvPr/>
        </p:nvSpPr>
        <p:spPr>
          <a:xfrm>
            <a:off x="6391255" y="1182168"/>
            <a:ext cx="2280687" cy="1815882"/>
          </a:xfrm>
          <a:prstGeom prst="rect">
            <a:avLst/>
          </a:prstGeom>
        </p:spPr>
        <p:txBody>
          <a:bodyPr wrap="square">
            <a:spAutoFit/>
          </a:bodyPr>
          <a:lstStyle/>
          <a:p>
            <a:pPr algn="ctr"/>
            <a:r>
              <a:rPr lang="es-ES" sz="1400" dirty="0">
                <a:solidFill>
                  <a:srgbClr val="262626"/>
                </a:solidFill>
                <a:latin typeface="Bahnschrift" panose="020B0502040204020203" pitchFamily="34" charset="0"/>
              </a:rPr>
              <a:t>indicada para las pieles con tendencia </a:t>
            </a:r>
            <a:r>
              <a:rPr lang="es-ES" sz="1400" dirty="0" err="1">
                <a:solidFill>
                  <a:srgbClr val="262626"/>
                </a:solidFill>
                <a:latin typeface="Bahnschrift" panose="020B0502040204020203" pitchFamily="34" charset="0"/>
              </a:rPr>
              <a:t>acneica</a:t>
            </a:r>
            <a:r>
              <a:rPr lang="es-ES" sz="1400" dirty="0">
                <a:solidFill>
                  <a:srgbClr val="262626"/>
                </a:solidFill>
                <a:latin typeface="Bahnschrift" panose="020B0502040204020203" pitchFamily="34" charset="0"/>
              </a:rPr>
              <a:t>. Actúa penetrando en los poros y eliminando las bacterias que provocan la aparición del acné. También reduce los poros dilatados.</a:t>
            </a:r>
            <a:endParaRPr lang="en-US" sz="1400" dirty="0">
              <a:solidFill>
                <a:srgbClr val="262626"/>
              </a:solidFill>
              <a:latin typeface="Bahnschrift" panose="020B0502040204020203" pitchFamily="34" charset="0"/>
            </a:endParaRPr>
          </a:p>
        </p:txBody>
      </p:sp>
      <p:sp>
        <p:nvSpPr>
          <p:cNvPr id="16" name="Rectángulo 15"/>
          <p:cNvSpPr/>
          <p:nvPr/>
        </p:nvSpPr>
        <p:spPr>
          <a:xfrm>
            <a:off x="3540941" y="1214222"/>
            <a:ext cx="2375248" cy="1600438"/>
          </a:xfrm>
          <a:prstGeom prst="rect">
            <a:avLst/>
          </a:prstGeom>
        </p:spPr>
        <p:txBody>
          <a:bodyPr wrap="square">
            <a:spAutoFit/>
          </a:bodyPr>
          <a:lstStyle/>
          <a:p>
            <a:pPr algn="ctr"/>
            <a:r>
              <a:rPr lang="es-ES" sz="1400" dirty="0">
                <a:solidFill>
                  <a:srgbClr val="262626"/>
                </a:solidFill>
                <a:latin typeface="Bahnschrift" panose="020B0502040204020203" pitchFamily="34" charset="0"/>
              </a:rPr>
              <a:t>para reparar los tejidos dañados, reducir arrugas, líneas de expresión y ojeras. Penetra en las capas más superficiales y estimula la producción de colágeno y elastina.</a:t>
            </a:r>
            <a:endParaRPr lang="en-US" sz="1400" dirty="0">
              <a:solidFill>
                <a:srgbClr val="262626"/>
              </a:solidFill>
              <a:latin typeface="Bahnschrift" panose="020B0502040204020203" pitchFamily="34" charset="0"/>
            </a:endParaRPr>
          </a:p>
        </p:txBody>
      </p:sp>
      <p:pic>
        <p:nvPicPr>
          <p:cNvPr id="14" name="Imagen 13">
            <a:extLst>
              <a:ext uri="{FF2B5EF4-FFF2-40B4-BE49-F238E27FC236}">
                <a16:creationId xmlns:a16="http://schemas.microsoft.com/office/drawing/2014/main" id="{1F8714DF-8D5A-3283-0C54-D299EB4828AC}"/>
              </a:ext>
            </a:extLst>
          </p:cNvPr>
          <p:cNvPicPr>
            <a:picLocks noChangeAspect="1"/>
          </p:cNvPicPr>
          <p:nvPr/>
        </p:nvPicPr>
        <p:blipFill>
          <a:blip r:embed="rId2"/>
          <a:stretch>
            <a:fillRect/>
          </a:stretch>
        </p:blipFill>
        <p:spPr>
          <a:xfrm>
            <a:off x="491261" y="5313590"/>
            <a:ext cx="4048125" cy="140950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ujer tumbada mientras le hacen una terapia de LED Faci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6733" y="179727"/>
            <a:ext cx="9858533" cy="6498545"/>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1712906" y="1295401"/>
            <a:ext cx="7753533" cy="615553"/>
          </a:xfrm>
          <a:prstGeom prst="rect">
            <a:avLst/>
          </a:prstGeom>
          <a:noFill/>
        </p:spPr>
        <p:txBody>
          <a:bodyPr wrap="none" lIns="60960" tIns="30480" rIns="60960" bIns="30480">
            <a:spAutoFit/>
          </a:bodyPr>
          <a:lstStyle/>
          <a:p>
            <a:pPr algn="ctr"/>
            <a:r>
              <a:rPr lang="es-ES" sz="3600" dirty="0">
                <a:ln w="0"/>
                <a:effectLst>
                  <a:outerShdw blurRad="38100" dist="19050" dir="2700000" algn="tl" rotWithShape="0">
                    <a:schemeClr val="dk1">
                      <a:alpha val="40000"/>
                    </a:schemeClr>
                  </a:outerShdw>
                </a:effectLst>
              </a:rPr>
              <a:t>Potenciar mascarillas o principios activos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1237056" y="0"/>
            <a:ext cx="9717889" cy="897682"/>
          </a:xfrm>
          <a:prstGeom prst="rect">
            <a:avLst/>
          </a:prstGeom>
        </p:spPr>
        <p:txBody>
          <a:bodyPr lIns="0" tIns="0" rIns="0" bIns="0" rtlCol="0" anchor="t">
            <a:spAutoFit/>
          </a:bodyPr>
          <a:lstStyle/>
          <a:p>
            <a:pPr algn="ctr">
              <a:lnSpc>
                <a:spcPts val="7040"/>
              </a:lnSpc>
            </a:pPr>
            <a:r>
              <a:rPr lang="en-US" sz="6000" b="1" dirty="0"/>
              <a:t>Precauciones</a:t>
            </a:r>
          </a:p>
        </p:txBody>
      </p:sp>
      <p:sp>
        <p:nvSpPr>
          <p:cNvPr id="5" name="Rectangle 1"/>
          <p:cNvSpPr>
            <a:spLocks noChangeArrowheads="1"/>
          </p:cNvSpPr>
          <p:nvPr/>
        </p:nvSpPr>
        <p:spPr bwMode="auto">
          <a:xfrm>
            <a:off x="2240808" y="1599368"/>
            <a:ext cx="8383649" cy="4719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09630"/>
            <a:r>
              <a:rPr lang="es-ES" altLang="en-US" b="1" dirty="0">
                <a:latin typeface="+mn-lt"/>
              </a:rPr>
              <a:t>EMBARAZO</a:t>
            </a:r>
            <a:endParaRPr lang="en-US" altLang="en-US" b="1" dirty="0">
              <a:latin typeface="+mn-lt"/>
            </a:endParaRPr>
          </a:p>
          <a:p>
            <a:pPr defTabSz="609630"/>
            <a:r>
              <a:rPr lang="en-US" altLang="en-US" dirty="0">
                <a:latin typeface="+mn-lt"/>
              </a:rPr>
              <a:t>Las ondas que emite la máscara foton, edemas de las microcorrientes, pueden ser perjudiciales para el desarrollo del bebe, sobre todo en los primeros meses de gestación al ser una etapa más sensible.</a:t>
            </a:r>
          </a:p>
          <a:p>
            <a:pPr defTabSz="609630"/>
            <a:endParaRPr lang="en-US" altLang="en-US" dirty="0">
              <a:latin typeface="+mn-lt"/>
            </a:endParaRPr>
          </a:p>
          <a:p>
            <a:pPr defTabSz="609630"/>
            <a:r>
              <a:rPr lang="es-ES" altLang="en-US" b="1" dirty="0">
                <a:latin typeface="+mn-lt"/>
              </a:rPr>
              <a:t>OPERACIONES RECIENTES DE OJOS</a:t>
            </a:r>
            <a:endParaRPr lang="en-US" altLang="en-US" b="1" dirty="0">
              <a:latin typeface="+mn-lt"/>
            </a:endParaRPr>
          </a:p>
          <a:p>
            <a:pPr defTabSz="609630"/>
            <a:r>
              <a:rPr lang="en-US" altLang="en-US" dirty="0">
                <a:latin typeface="+mn-lt"/>
              </a:rPr>
              <a:t>Siempre es recomendable protegenos los ojos a la hora de aplicarnos nuestra terapia led, pero si ademas tenemos algun tipo de problema visual o nos hemos sometido a algun tipo de operación ocular debemos siempre consultar a nuestro oftalmólogo o oculista.</a:t>
            </a:r>
          </a:p>
          <a:p>
            <a:pPr defTabSz="609630"/>
            <a:r>
              <a:rPr lang="en-US" altLang="en-US" dirty="0">
                <a:latin typeface="+mn-lt"/>
              </a:rPr>
              <a:t>                                                                                           </a:t>
            </a:r>
          </a:p>
          <a:p>
            <a:pPr eaLnBrk="1" hangingPunct="1"/>
            <a:r>
              <a:rPr lang="en-US" altLang="en-US" b="1" dirty="0">
                <a:latin typeface="+mn-lt"/>
              </a:rPr>
              <a:t>ENFERMEDADES DE AFECTEN AL SISTEMA NERVIOSO O NEUROMUSCULARES</a:t>
            </a:r>
            <a:r>
              <a:rPr lang="en-US" altLang="en-US" dirty="0">
                <a:latin typeface="+mn-lt"/>
              </a:rPr>
              <a:t>.</a:t>
            </a:r>
          </a:p>
          <a:p>
            <a:pPr eaLnBrk="1" hangingPunct="1"/>
            <a:r>
              <a:rPr lang="en-US" altLang="en-US" dirty="0">
                <a:latin typeface="+mn-lt"/>
              </a:rPr>
              <a:t>Si padeces de algun tipo de epilepsia fotosensitiva, sufres espasmos, sensibilidad a la luz parpadeante, o algun tipo problema neurológico o enfermedad neurodegenerativa, </a:t>
            </a:r>
          </a:p>
          <a:p>
            <a:pPr eaLnBrk="1" hangingPunct="1"/>
            <a:endParaRPr lang="en-US" altLang="en-US" b="1" dirty="0">
              <a:latin typeface="+mn-lt"/>
            </a:endParaRPr>
          </a:p>
          <a:p>
            <a:pPr eaLnBrk="1" hangingPunct="1"/>
            <a:endParaRPr lang="en-US" altLang="en-US" sz="1867" b="1" dirty="0">
              <a:latin typeface="+mn-l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1237056" y="0"/>
            <a:ext cx="9717889" cy="897682"/>
          </a:xfrm>
          <a:prstGeom prst="rect">
            <a:avLst/>
          </a:prstGeom>
        </p:spPr>
        <p:txBody>
          <a:bodyPr lIns="0" tIns="0" rIns="0" bIns="0" rtlCol="0" anchor="t">
            <a:spAutoFit/>
          </a:bodyPr>
          <a:lstStyle/>
          <a:p>
            <a:pPr algn="ctr">
              <a:lnSpc>
                <a:spcPts val="7040"/>
              </a:lnSpc>
            </a:pPr>
            <a:r>
              <a:rPr lang="en-US" sz="5866" dirty="0">
                <a:latin typeface="Dosis Extra Bold"/>
              </a:rPr>
              <a:t>Precauciones</a:t>
            </a:r>
          </a:p>
        </p:txBody>
      </p:sp>
      <p:sp>
        <p:nvSpPr>
          <p:cNvPr id="5" name="Rectangle 1"/>
          <p:cNvSpPr>
            <a:spLocks noChangeArrowheads="1"/>
          </p:cNvSpPr>
          <p:nvPr/>
        </p:nvSpPr>
        <p:spPr bwMode="auto">
          <a:xfrm>
            <a:off x="1856591" y="1798542"/>
            <a:ext cx="8738838" cy="406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latin typeface="+mn-lt"/>
              </a:rPr>
              <a:t>Enfermedad cardíaca o cardiocirculatoria</a:t>
            </a:r>
          </a:p>
          <a:p>
            <a:pPr eaLnBrk="1" hangingPunct="1"/>
            <a:r>
              <a:rPr lang="en-US" altLang="en-US" sz="2400" dirty="0">
                <a:latin typeface="+mn-lt"/>
              </a:rPr>
              <a:t>La luz puede afectar a implantes o prótesis metálicas, marcapasos y dispositivos de este tipo, confundiendo las señales eléctricas o impulsos electrónicos que estos emiten.</a:t>
            </a:r>
          </a:p>
          <a:p>
            <a:pPr eaLnBrk="1" hangingPunct="1"/>
            <a:endParaRPr lang="en-US" altLang="en-US" sz="2400" dirty="0">
              <a:latin typeface="+mn-lt"/>
            </a:endParaRPr>
          </a:p>
          <a:p>
            <a:pPr eaLnBrk="1" hangingPunct="1"/>
            <a:r>
              <a:rPr lang="en-US" altLang="en-US" sz="2400" b="1" dirty="0">
                <a:latin typeface="+mn-lt"/>
              </a:rPr>
              <a:t>Piel sensible a las reacciones alérgicas, al sol o la luz</a:t>
            </a:r>
            <a:r>
              <a:rPr lang="en-US" altLang="en-US" sz="2400" dirty="0">
                <a:latin typeface="+mn-lt"/>
              </a:rPr>
              <a:t>.</a:t>
            </a:r>
          </a:p>
          <a:p>
            <a:pPr eaLnBrk="1" hangingPunct="1"/>
            <a:r>
              <a:rPr lang="en-US" altLang="en-US" sz="2400" dirty="0">
                <a:latin typeface="+mn-lt"/>
              </a:rPr>
              <a:t>Esta luz usa ondas naturales que también se encuentran en los rayos del sol.</a:t>
            </a:r>
          </a:p>
          <a:p>
            <a:pPr eaLnBrk="1" hangingPunct="1"/>
            <a:endParaRPr lang="en-US" altLang="en-US" sz="2400" dirty="0">
              <a:latin typeface="+mn-lt"/>
            </a:endParaRPr>
          </a:p>
          <a:p>
            <a:pPr eaLnBrk="1" hangingPunct="1"/>
            <a:r>
              <a:rPr lang="en-US" altLang="en-US" sz="2400" b="1" dirty="0">
                <a:latin typeface="+mn-lt"/>
              </a:rPr>
              <a:t>afecciones temporales como quemaduras, dermatitis, eccemas</a:t>
            </a:r>
          </a:p>
        </p:txBody>
      </p:sp>
    </p:spTree>
    <p:extLst>
      <p:ext uri="{BB962C8B-B14F-4D97-AF65-F5344CB8AC3E}">
        <p14:creationId xmlns:p14="http://schemas.microsoft.com/office/powerpoint/2010/main" val="39110750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E5C99C2-DF5F-4A82-8F72-5DEBE7189429}"/>
              </a:ext>
            </a:extLst>
          </p:cNvPr>
          <p:cNvSpPr>
            <a:spLocks noGrp="1"/>
          </p:cNvSpPr>
          <p:nvPr>
            <p:ph type="ctrTitle"/>
          </p:nvPr>
        </p:nvSpPr>
        <p:spPr>
          <a:xfrm>
            <a:off x="1493226" y="1634397"/>
            <a:ext cx="9205548" cy="977621"/>
          </a:xfrm>
        </p:spPr>
        <p:txBody>
          <a:bodyPr>
            <a:normAutofit/>
          </a:bodyPr>
          <a:lstStyle/>
          <a:p>
            <a:r>
              <a:rPr lang="es-ES" sz="5400" dirty="0"/>
              <a:t>MICRODERMOABRASIÓN</a:t>
            </a:r>
          </a:p>
        </p:txBody>
      </p:sp>
      <p:pic>
        <p:nvPicPr>
          <p:cNvPr id="1026" name="Picture 2" descr="Microdermoabrasión con puntas de diamante • Clínica Estética Irún Dr.  Sigfredo García">
            <a:extLst>
              <a:ext uri="{FF2B5EF4-FFF2-40B4-BE49-F238E27FC236}">
                <a16:creationId xmlns:a16="http://schemas.microsoft.com/office/drawing/2014/main" id="{0C218CE0-FE71-4F7D-B0BA-FE5648B7C5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5270" y="3043292"/>
            <a:ext cx="6701459" cy="2939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4213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3386980" y="4089988"/>
            <a:ext cx="4485339" cy="2242669"/>
          </a:xfrm>
          <a:prstGeom prst="rect">
            <a:avLst/>
          </a:prstGeom>
        </p:spPr>
      </p:pic>
      <p:sp>
        <p:nvSpPr>
          <p:cNvPr id="7" name="TextBox 7"/>
          <p:cNvSpPr txBox="1"/>
          <p:nvPr/>
        </p:nvSpPr>
        <p:spPr>
          <a:xfrm>
            <a:off x="445527" y="355247"/>
            <a:ext cx="9932187" cy="584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gn="ctr">
              <a:lnSpc>
                <a:spcPts val="5200"/>
              </a:lnSpc>
            </a:pPr>
            <a:r>
              <a:rPr lang="en-US" sz="2800" dirty="0">
                <a:solidFill>
                  <a:schemeClr val="tx1"/>
                </a:solidFill>
              </a:rPr>
              <a:t>QUE ES LA MICRODERMABRACIÓN CON PUNTAS DE DIAMANTE?</a:t>
            </a:r>
          </a:p>
        </p:txBody>
      </p:sp>
      <p:sp>
        <p:nvSpPr>
          <p:cNvPr id="8" name="TextBox 8"/>
          <p:cNvSpPr txBox="1"/>
          <p:nvPr/>
        </p:nvSpPr>
        <p:spPr>
          <a:xfrm>
            <a:off x="445527" y="1439198"/>
            <a:ext cx="10368247" cy="2650790"/>
          </a:xfrm>
          <a:prstGeom prst="rect">
            <a:avLst/>
          </a:prstGeom>
        </p:spPr>
        <p:txBody>
          <a:bodyPr wrap="square" lIns="0" tIns="0" rIns="0" bIns="0" rtlCol="0" anchor="t">
            <a:spAutoFit/>
          </a:bodyPr>
          <a:lstStyle/>
          <a:p>
            <a:pPr>
              <a:lnSpc>
                <a:spcPts val="2986"/>
              </a:lnSpc>
            </a:pPr>
            <a:r>
              <a:rPr lang="en-US" sz="2000" dirty="0"/>
              <a:t>CONCEPTO: </a:t>
            </a:r>
          </a:p>
          <a:p>
            <a:pPr>
              <a:lnSpc>
                <a:spcPts val="2986"/>
              </a:lnSpc>
            </a:pPr>
            <a:endParaRPr lang="en-US" sz="2000" dirty="0"/>
          </a:p>
          <a:p>
            <a:pPr algn="just" fontAlgn="base"/>
            <a:r>
              <a:rPr lang="es-ES" sz="2000" dirty="0"/>
              <a:t>Es una técnica de exfoliación física y superficial de la piel. Es un procedimiento controlado y preciso que emplea microcristales que permiten una abrasión superficial y gradual. Esto hace posible exfoliar las capas más superficiales de la piel, eliminando las células muertas e impurezas y atenuando los pliegues de la piel, ya sean arrugas, cicatrices o cualquier otro tipo de marca.</a:t>
            </a:r>
          </a:p>
          <a:p>
            <a:pPr>
              <a:lnSpc>
                <a:spcPts val="2986"/>
              </a:lnSpc>
            </a:pPr>
            <a:endParaRPr lang="en-US" sz="2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0E97E5-0B86-4358-86A7-AD46EA031984}"/>
              </a:ext>
            </a:extLst>
          </p:cNvPr>
          <p:cNvSpPr>
            <a:spLocks noGrp="1"/>
          </p:cNvSpPr>
          <p:nvPr>
            <p:ph type="title"/>
          </p:nvPr>
        </p:nvSpPr>
        <p:spPr>
          <a:xfrm>
            <a:off x="3453881" y="536398"/>
            <a:ext cx="5284237" cy="653774"/>
          </a:xfrm>
        </p:spPr>
        <p:style>
          <a:lnRef idx="1">
            <a:schemeClr val="accent1"/>
          </a:lnRef>
          <a:fillRef idx="3">
            <a:schemeClr val="accent1"/>
          </a:fillRef>
          <a:effectRef idx="2">
            <a:schemeClr val="accent1"/>
          </a:effectRef>
          <a:fontRef idx="minor">
            <a:schemeClr val="lt1"/>
          </a:fontRef>
        </p:style>
        <p:txBody>
          <a:bodyPr/>
          <a:lstStyle/>
          <a:p>
            <a:r>
              <a:rPr lang="es-ES" dirty="0">
                <a:solidFill>
                  <a:sysClr val="windowText" lastClr="000000"/>
                </a:solidFill>
              </a:rPr>
              <a:t>MICRODERMOABRASIÓN</a:t>
            </a:r>
          </a:p>
        </p:txBody>
      </p:sp>
      <p:sp>
        <p:nvSpPr>
          <p:cNvPr id="3" name="Marcador de contenido 2">
            <a:extLst>
              <a:ext uri="{FF2B5EF4-FFF2-40B4-BE49-F238E27FC236}">
                <a16:creationId xmlns:a16="http://schemas.microsoft.com/office/drawing/2014/main" id="{F20F2870-E823-4632-A27F-F593BB4BCF7B}"/>
              </a:ext>
            </a:extLst>
          </p:cNvPr>
          <p:cNvSpPr>
            <a:spLocks noGrp="1"/>
          </p:cNvSpPr>
          <p:nvPr>
            <p:ph idx="1"/>
          </p:nvPr>
        </p:nvSpPr>
        <p:spPr>
          <a:xfrm>
            <a:off x="1450393" y="1703692"/>
            <a:ext cx="5574522" cy="3450613"/>
          </a:xfrm>
        </p:spPr>
        <p:txBody>
          <a:bodyPr>
            <a:normAutofit fontScale="92500" lnSpcReduction="20000"/>
          </a:bodyPr>
          <a:lstStyle/>
          <a:p>
            <a:pPr algn="just" fontAlgn="base"/>
            <a:r>
              <a:rPr lang="es-ES" sz="2400" dirty="0"/>
              <a:t>La diferencia entre este tratamiento y cualquier otro tipo de exfoliación es la profundidad. Es decir, mientras que otros métodos de exfoliación sólo trabajan la epidermis, la microdermoabrasión se centra en la dermis, obteniendo resultados más profundos y eficaces.</a:t>
            </a:r>
          </a:p>
          <a:p>
            <a:pPr algn="just" fontAlgn="base"/>
            <a:r>
              <a:rPr lang="es-ES" sz="2400" dirty="0"/>
              <a:t>Es útil en casi todos los tipos de pieles, y se pueden tratar diferentes áreas del cuerpo, como la cara, el cuello, la espalda, el escote o el pecho.</a:t>
            </a:r>
          </a:p>
          <a:p>
            <a:endParaRPr lang="es-ES" dirty="0"/>
          </a:p>
        </p:txBody>
      </p:sp>
      <p:pic>
        <p:nvPicPr>
          <p:cNvPr id="2050" name="Picture 2" descr="Microdermoabrasión con punta de diamante: lo que tienes que saber">
            <a:extLst>
              <a:ext uri="{FF2B5EF4-FFF2-40B4-BE49-F238E27FC236}">
                <a16:creationId xmlns:a16="http://schemas.microsoft.com/office/drawing/2014/main" id="{F057EF12-3C42-4AC4-B091-417F8DAA83C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24811" y="1703693"/>
            <a:ext cx="3516796" cy="3450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7749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CD55686-5037-CA76-0072-A2EEF1B30E02}"/>
              </a:ext>
            </a:extLst>
          </p:cNvPr>
          <p:cNvSpPr txBox="1"/>
          <p:nvPr/>
        </p:nvSpPr>
        <p:spPr>
          <a:xfrm>
            <a:off x="2855844" y="522239"/>
            <a:ext cx="6109252" cy="584775"/>
          </a:xfrm>
          <a:prstGeom prst="rect">
            <a:avLst/>
          </a:prstGeom>
          <a:solidFill>
            <a:schemeClr val="accent1"/>
          </a:solidFill>
          <a:ln>
            <a:solidFill>
              <a:schemeClr val="bg2"/>
            </a:solidFill>
          </a:ln>
        </p:spPr>
        <p:txBody>
          <a:bodyPr wrap="square">
            <a:spAutoFit/>
          </a:bodyPr>
          <a:lstStyle/>
          <a:p>
            <a:pPr algn="ctr"/>
            <a:r>
              <a:rPr lang="es-ES" sz="3200" dirty="0"/>
              <a:t>QUE ES LA APARATOLOGÍA</a:t>
            </a:r>
          </a:p>
        </p:txBody>
      </p:sp>
      <p:sp>
        <p:nvSpPr>
          <p:cNvPr id="5" name="CuadroTexto 4">
            <a:extLst>
              <a:ext uri="{FF2B5EF4-FFF2-40B4-BE49-F238E27FC236}">
                <a16:creationId xmlns:a16="http://schemas.microsoft.com/office/drawing/2014/main" id="{26163ABB-491B-4F2C-4624-553649CFFF03}"/>
              </a:ext>
            </a:extLst>
          </p:cNvPr>
          <p:cNvSpPr txBox="1"/>
          <p:nvPr/>
        </p:nvSpPr>
        <p:spPr>
          <a:xfrm>
            <a:off x="2046278" y="1582340"/>
            <a:ext cx="8099444" cy="3416320"/>
          </a:xfrm>
          <a:prstGeom prst="rect">
            <a:avLst/>
          </a:prstGeom>
          <a:noFill/>
        </p:spPr>
        <p:txBody>
          <a:bodyPr wrap="square">
            <a:spAutoFit/>
          </a:bodyPr>
          <a:lstStyle/>
          <a:p>
            <a:r>
              <a:rPr lang="es-ES" dirty="0"/>
              <a:t>Son los equipos dirigidos al adelgazamiento y a la tonificación los que más éxito han tenido en los últimos años. Clínicas de calidad y confianza como la de la Doctora Mercedes cuentan con el mejor equipamiento para combatir la celulitis de forma saludable, rápida y, sobre todo, indolora.</a:t>
            </a:r>
          </a:p>
          <a:p>
            <a:endParaRPr lang="es-ES" dirty="0"/>
          </a:p>
          <a:p>
            <a:r>
              <a:rPr lang="es-ES" dirty="0"/>
              <a:t>Los tratamientos de antienvejecimiento facial también tienen un gran reconocimiento para eliminar los principales signos de la edad en el rostro, como las arrugas o la flacidez.</a:t>
            </a:r>
          </a:p>
          <a:p>
            <a:endParaRPr lang="es-ES" dirty="0"/>
          </a:p>
          <a:p>
            <a:r>
              <a:rPr lang="es-ES" dirty="0"/>
              <a:t>Para obtener unos resultados óptimos es fundamental combinar la tecnología con los productos cosméticos, los trabajos manuales y, por supuesto, un estilo de vida saludable por parte del paciente.</a:t>
            </a:r>
          </a:p>
        </p:txBody>
      </p:sp>
    </p:spTree>
    <p:extLst>
      <p:ext uri="{BB962C8B-B14F-4D97-AF65-F5344CB8AC3E}">
        <p14:creationId xmlns:p14="http://schemas.microsoft.com/office/powerpoint/2010/main" val="2814579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a:extLst>
              <a:ext uri="{FF2B5EF4-FFF2-40B4-BE49-F238E27FC236}">
                <a16:creationId xmlns:a16="http://schemas.microsoft.com/office/drawing/2014/main" id="{6966E8AB-00CE-4D78-969B-D9B0BD83B17F}"/>
              </a:ext>
            </a:extLst>
          </p:cNvPr>
          <p:cNvSpPr txBox="1"/>
          <p:nvPr/>
        </p:nvSpPr>
        <p:spPr>
          <a:xfrm>
            <a:off x="1709530" y="2351525"/>
            <a:ext cx="8534399" cy="1718932"/>
          </a:xfrm>
          <a:prstGeom prst="rect">
            <a:avLst/>
          </a:prstGeom>
        </p:spPr>
        <p:txBody>
          <a:bodyPr wrap="square" lIns="0" tIns="0" rIns="0" bIns="0" rtlCol="0" anchor="t">
            <a:spAutoFit/>
          </a:bodyPr>
          <a:lstStyle/>
          <a:p>
            <a:pPr>
              <a:lnSpc>
                <a:spcPts val="3414"/>
              </a:lnSpc>
            </a:pPr>
            <a:r>
              <a:rPr lang="en-US" sz="2800" dirty="0"/>
              <a:t>OBJETIVO: </a:t>
            </a:r>
          </a:p>
          <a:p>
            <a:pPr>
              <a:lnSpc>
                <a:spcPts val="3414"/>
              </a:lnSpc>
            </a:pPr>
            <a:endParaRPr lang="en-US" sz="2800" dirty="0"/>
          </a:p>
          <a:p>
            <a:pPr marL="342900" indent="-342900">
              <a:lnSpc>
                <a:spcPts val="3414"/>
              </a:lnSpc>
              <a:buFont typeface="Arial" panose="020B0604020202020204" pitchFamily="34" charset="0"/>
              <a:buChar char="•"/>
            </a:pPr>
            <a:r>
              <a:rPr lang="en-US" sz="2800" dirty="0"/>
              <a:t>Renovación y nutriciòn celular.</a:t>
            </a:r>
          </a:p>
          <a:p>
            <a:pPr marL="342900" indent="-342900">
              <a:lnSpc>
                <a:spcPts val="3414"/>
              </a:lnSpc>
              <a:buFont typeface="Arial" panose="020B0604020202020204" pitchFamily="34" charset="0"/>
              <a:buChar char="•"/>
            </a:pPr>
            <a:r>
              <a:rPr lang="en-US" sz="2800" dirty="0"/>
              <a:t>Estimulaciòn de fibras colàgenas y elàsticas</a:t>
            </a:r>
          </a:p>
        </p:txBody>
      </p:sp>
      <p:sp>
        <p:nvSpPr>
          <p:cNvPr id="3" name="Título 1">
            <a:extLst>
              <a:ext uri="{FF2B5EF4-FFF2-40B4-BE49-F238E27FC236}">
                <a16:creationId xmlns:a16="http://schemas.microsoft.com/office/drawing/2014/main" id="{FBB4A48E-5CCF-43A3-8446-0D8FAA9BC106}"/>
              </a:ext>
            </a:extLst>
          </p:cNvPr>
          <p:cNvSpPr txBox="1">
            <a:spLocks/>
          </p:cNvSpPr>
          <p:nvPr/>
        </p:nvSpPr>
        <p:spPr>
          <a:xfrm>
            <a:off x="1450392" y="821636"/>
            <a:ext cx="9291215" cy="10492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r>
              <a:rPr lang="es-ES" dirty="0">
                <a:solidFill>
                  <a:schemeClr val="tx1"/>
                </a:solidFill>
              </a:rPr>
              <a:t>MICRODERMOABRASIÓN</a:t>
            </a:r>
          </a:p>
        </p:txBody>
      </p:sp>
    </p:spTree>
    <p:extLst>
      <p:ext uri="{BB962C8B-B14F-4D97-AF65-F5344CB8AC3E}">
        <p14:creationId xmlns:p14="http://schemas.microsoft.com/office/powerpoint/2010/main" val="11832874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23446A-D4F9-4F0C-A2A1-F167EA0BB4EE}"/>
              </a:ext>
            </a:extLst>
          </p:cNvPr>
          <p:cNvSpPr>
            <a:spLocks noGrp="1"/>
          </p:cNvSpPr>
          <p:nvPr>
            <p:ph type="title"/>
          </p:nvPr>
        </p:nvSpPr>
        <p:spPr>
          <a:xfrm>
            <a:off x="1417563" y="609600"/>
            <a:ext cx="8596668" cy="662787"/>
          </a:xfrm>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es-ES" dirty="0">
                <a:solidFill>
                  <a:schemeClr val="tx1"/>
                </a:solidFill>
              </a:rPr>
              <a:t>MICRODERMOABRASIÓN</a:t>
            </a:r>
          </a:p>
        </p:txBody>
      </p:sp>
      <p:sp>
        <p:nvSpPr>
          <p:cNvPr id="3" name="Marcador de contenido 2">
            <a:extLst>
              <a:ext uri="{FF2B5EF4-FFF2-40B4-BE49-F238E27FC236}">
                <a16:creationId xmlns:a16="http://schemas.microsoft.com/office/drawing/2014/main" id="{CE4B7D34-2A80-4CE1-85A5-F30335128C82}"/>
              </a:ext>
            </a:extLst>
          </p:cNvPr>
          <p:cNvSpPr>
            <a:spLocks noGrp="1"/>
          </p:cNvSpPr>
          <p:nvPr>
            <p:ph idx="1"/>
          </p:nvPr>
        </p:nvSpPr>
        <p:spPr>
          <a:xfrm>
            <a:off x="1120275" y="2135000"/>
            <a:ext cx="9242925" cy="3450613"/>
          </a:xfrm>
        </p:spPr>
        <p:txBody>
          <a:bodyPr>
            <a:normAutofit/>
          </a:bodyPr>
          <a:lstStyle/>
          <a:p>
            <a:pPr algn="just" fontAlgn="base"/>
            <a:r>
              <a:rPr lang="es-ES" sz="2000" dirty="0"/>
              <a:t>No es un tratamiento agresivo, sino que se realiza directamente en la consulta, sin necesidad de anestesia, y permite que el paciente pueda retomar sus actividades cotidianas inmediatamente después del proceso.</a:t>
            </a:r>
          </a:p>
          <a:p>
            <a:pPr algn="just" fontAlgn="base"/>
            <a:r>
              <a:rPr lang="es-ES" sz="2000" dirty="0"/>
              <a:t>El procedimiento suele durar entre 15 y 45 minutos, y se puede realizar cada una, dos o tres semanas, en función de las necesidades de cada paciente. La mejoría suele aparecer tras la cuarta o quinta sesión.</a:t>
            </a:r>
          </a:p>
          <a:p>
            <a:pPr algn="just" fontAlgn="base"/>
            <a:r>
              <a:rPr lang="es-ES" sz="2000" dirty="0"/>
              <a:t>En ocasiones es posible alternar la microdermoabrasión con otras técnicas estéticas, como el peeling químico o la luz pulsada intensa.</a:t>
            </a:r>
          </a:p>
          <a:p>
            <a:endParaRPr lang="es-ES" dirty="0"/>
          </a:p>
        </p:txBody>
      </p:sp>
    </p:spTree>
    <p:extLst>
      <p:ext uri="{BB962C8B-B14F-4D97-AF65-F5344CB8AC3E}">
        <p14:creationId xmlns:p14="http://schemas.microsoft.com/office/powerpoint/2010/main" val="2323739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01526" y="299234"/>
            <a:ext cx="10992449" cy="3141770"/>
            <a:chOff x="-60475" y="-57149"/>
            <a:chExt cx="16375150" cy="6283538"/>
          </a:xfrm>
        </p:grpSpPr>
        <p:sp>
          <p:nvSpPr>
            <p:cNvPr id="3" name="TextBox 3"/>
            <p:cNvSpPr txBox="1"/>
            <p:nvPr/>
          </p:nvSpPr>
          <p:spPr>
            <a:xfrm>
              <a:off x="0" y="-57149"/>
              <a:ext cx="16314675" cy="970908"/>
            </a:xfrm>
            <a:prstGeom prst="rect">
              <a:avLst/>
            </a:prstGeom>
          </p:spPr>
          <p:txBody>
            <a:bodyPr lIns="0" tIns="0" rIns="0" bIns="0" rtlCol="0" anchor="t">
              <a:spAutoFit/>
            </a:bodyPr>
            <a:lstStyle/>
            <a:p>
              <a:pPr>
                <a:lnSpc>
                  <a:spcPts val="4303"/>
                </a:lnSpc>
              </a:pPr>
              <a:r>
                <a:rPr lang="en-US" sz="2400" dirty="0">
                  <a:solidFill>
                    <a:schemeClr val="accent1"/>
                  </a:solidFill>
                </a:rPr>
                <a:t>POR QUE ES IMPORTANTE LA MICRODERMABRACIÓN?</a:t>
              </a:r>
            </a:p>
          </p:txBody>
        </p:sp>
        <p:sp>
          <p:nvSpPr>
            <p:cNvPr id="4" name="TextBox 4"/>
            <p:cNvSpPr txBox="1"/>
            <p:nvPr/>
          </p:nvSpPr>
          <p:spPr>
            <a:xfrm>
              <a:off x="-60475" y="3221208"/>
              <a:ext cx="16314675" cy="3005181"/>
            </a:xfrm>
            <a:prstGeom prst="rect">
              <a:avLst/>
            </a:prstGeom>
          </p:spPr>
          <p:txBody>
            <a:bodyPr lIns="0" tIns="0" rIns="0" bIns="0" rtlCol="0" anchor="t">
              <a:spAutoFit/>
            </a:bodyPr>
            <a:lstStyle/>
            <a:p>
              <a:pPr>
                <a:lnSpc>
                  <a:spcPts val="2987"/>
                </a:lnSpc>
              </a:pPr>
              <a:r>
                <a:rPr lang="en-US" sz="2000" dirty="0"/>
                <a:t>Cada …….dìas se produce una renovaciòn celular, las nuevas cèlulas poseen una alta concentraciòn de….., pero conforme avanzan hacia el exterior de la epidermis, la van perdiendo y se convierten en células muertas, si no las eliminamos, se acumulan, generando manchas e impidiendo el paso de nutrientes.</a:t>
              </a:r>
            </a:p>
          </p:txBody>
        </p:sp>
      </p:grpSp>
      <p:pic>
        <p:nvPicPr>
          <p:cNvPr id="11" name="Picture 11"/>
          <p:cNvPicPr>
            <a:picLocks noChangeAspect="1"/>
          </p:cNvPicPr>
          <p:nvPr/>
        </p:nvPicPr>
        <p:blipFill>
          <a:blip r:embed="rId2"/>
          <a:srcRect/>
          <a:stretch>
            <a:fillRect/>
          </a:stretch>
        </p:blipFill>
        <p:spPr>
          <a:xfrm>
            <a:off x="3484482" y="3627596"/>
            <a:ext cx="4740433" cy="3025218"/>
          </a:xfrm>
          <a:prstGeom prst="rect">
            <a:avLst/>
          </a:prstGeom>
        </p:spPr>
      </p:pic>
      <p:sp>
        <p:nvSpPr>
          <p:cNvPr id="12" name="AutoShape 2" descr="Gota de agua azul brillante | Vector Premium"/>
          <p:cNvSpPr>
            <a:spLocks noChangeAspect="1" noChangeArrowheads="1"/>
          </p:cNvSpPr>
          <p:nvPr/>
        </p:nvSpPr>
        <p:spPr bwMode="auto">
          <a:xfrm>
            <a:off x="103717" y="-96309"/>
            <a:ext cx="203200" cy="203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endParaRPr lang="en-US" sz="1200"/>
          </a:p>
        </p:txBody>
      </p:sp>
      <p:pic>
        <p:nvPicPr>
          <p:cNvPr id="14" name="Imagen 13"/>
          <p:cNvPicPr>
            <a:picLocks noChangeAspect="1"/>
          </p:cNvPicPr>
          <p:nvPr/>
        </p:nvPicPr>
        <p:blipFill rotWithShape="1">
          <a:blip r:embed="rId3"/>
          <a:srcRect l="25112" t="7334" r="25111" b="17999"/>
          <a:stretch/>
        </p:blipFill>
        <p:spPr>
          <a:xfrm>
            <a:off x="2834663" y="2350611"/>
            <a:ext cx="226064" cy="339097"/>
          </a:xfrm>
          <a:prstGeom prst="rect">
            <a:avLst/>
          </a:prstGeom>
        </p:spPr>
      </p:pic>
      <p:pic>
        <p:nvPicPr>
          <p:cNvPr id="2054" name="Picture 6" descr="Icono De La Muestra Del Signo De Interrogación, Ejemplo Del Vector Estilo  Plano Del Diseño Ilustración del Vector - Ilustración de ejemplo, icono:  10158087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355" t="4320" r="22184" b="10990"/>
          <a:stretch/>
        </p:blipFill>
        <p:spPr bwMode="auto">
          <a:xfrm>
            <a:off x="1499732" y="1751821"/>
            <a:ext cx="311497" cy="4672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0DE0C9-EB9F-456F-8F0F-C63873335D5B}"/>
              </a:ext>
            </a:extLst>
          </p:cNvPr>
          <p:cNvSpPr>
            <a:spLocks noGrp="1"/>
          </p:cNvSpPr>
          <p:nvPr>
            <p:ph type="title"/>
          </p:nvPr>
        </p:nvSpPr>
        <p:spPr>
          <a:xfrm>
            <a:off x="677334" y="609600"/>
            <a:ext cx="8596668" cy="653143"/>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ctr"/>
            <a:r>
              <a:rPr lang="es-ES" sz="3200" dirty="0"/>
              <a:t>Microdermoabrasión</a:t>
            </a:r>
          </a:p>
        </p:txBody>
      </p:sp>
      <p:sp>
        <p:nvSpPr>
          <p:cNvPr id="3" name="Marcador de contenido 2">
            <a:extLst>
              <a:ext uri="{FF2B5EF4-FFF2-40B4-BE49-F238E27FC236}">
                <a16:creationId xmlns:a16="http://schemas.microsoft.com/office/drawing/2014/main" id="{1E6971D2-4706-4580-95D6-0E0C2B3474AA}"/>
              </a:ext>
            </a:extLst>
          </p:cNvPr>
          <p:cNvSpPr>
            <a:spLocks noGrp="1"/>
          </p:cNvSpPr>
          <p:nvPr>
            <p:ph idx="1"/>
          </p:nvPr>
        </p:nvSpPr>
        <p:spPr>
          <a:xfrm>
            <a:off x="938591" y="2015446"/>
            <a:ext cx="8596668" cy="3880773"/>
          </a:xfrm>
        </p:spPr>
        <p:txBody>
          <a:bodyPr>
            <a:normAutofit/>
          </a:bodyPr>
          <a:lstStyle/>
          <a:p>
            <a:r>
              <a:rPr lang="es-ES" sz="2400" dirty="0"/>
              <a:t>NIVEL SUPERFICIAL: capa córnea. La piel adquiere un aspecto blanquecino al principio y luego un eritema leve (refreshing) </a:t>
            </a:r>
          </a:p>
          <a:p>
            <a:r>
              <a:rPr lang="es-ES" sz="2400" dirty="0"/>
              <a:t>NIVEL MEDIO: exfoliación de más capas epidérmicas, sin llegar a dermis. La piel adquiere un eritema más marcado </a:t>
            </a:r>
          </a:p>
          <a:p>
            <a:r>
              <a:rPr lang="es-ES" sz="2400" dirty="0"/>
              <a:t>NIVEL PROFUNDO: dermis papilar Se observa un puntillado hemorrágico, se alcanza la unión </a:t>
            </a:r>
            <a:r>
              <a:rPr lang="es-ES" sz="2400" dirty="0" err="1"/>
              <a:t>dermo</a:t>
            </a:r>
            <a:r>
              <a:rPr lang="es-ES" sz="2400" dirty="0"/>
              <a:t> epidérmica Niveles de Exfoliación</a:t>
            </a:r>
          </a:p>
        </p:txBody>
      </p:sp>
    </p:spTree>
    <p:extLst>
      <p:ext uri="{BB962C8B-B14F-4D97-AF65-F5344CB8AC3E}">
        <p14:creationId xmlns:p14="http://schemas.microsoft.com/office/powerpoint/2010/main" val="14837677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20"/>
          <p:cNvSpPr txBox="1"/>
          <p:nvPr/>
        </p:nvSpPr>
        <p:spPr>
          <a:xfrm>
            <a:off x="2317525" y="801914"/>
            <a:ext cx="8473002" cy="7571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gn="ctr">
              <a:lnSpc>
                <a:spcPts val="7040"/>
              </a:lnSpc>
            </a:pPr>
            <a:r>
              <a:rPr lang="en-US" sz="2800" dirty="0">
                <a:solidFill>
                  <a:schemeClr val="tx1"/>
                </a:solidFill>
              </a:rPr>
              <a:t>Aplicaciones</a:t>
            </a:r>
            <a:r>
              <a:rPr lang="en-US" sz="2800" dirty="0">
                <a:solidFill>
                  <a:schemeClr val="accent1"/>
                </a:solidFill>
              </a:rPr>
              <a:t> “</a:t>
            </a:r>
            <a:r>
              <a:rPr lang="en-US" sz="2800" dirty="0">
                <a:solidFill>
                  <a:schemeClr val="tx1"/>
                </a:solidFill>
              </a:rPr>
              <a:t>MICRODERMABRACIÓN”</a:t>
            </a:r>
          </a:p>
        </p:txBody>
      </p:sp>
      <p:sp>
        <p:nvSpPr>
          <p:cNvPr id="21" name="TextBox 21"/>
          <p:cNvSpPr txBox="1"/>
          <p:nvPr/>
        </p:nvSpPr>
        <p:spPr>
          <a:xfrm>
            <a:off x="3121228" y="5389956"/>
            <a:ext cx="468025" cy="408766"/>
          </a:xfrm>
          <a:prstGeom prst="rect">
            <a:avLst/>
          </a:prstGeom>
        </p:spPr>
        <p:txBody>
          <a:bodyPr lIns="0" tIns="0" rIns="0" bIns="0" rtlCol="0" anchor="t">
            <a:spAutoFit/>
          </a:bodyPr>
          <a:lstStyle/>
          <a:p>
            <a:pPr algn="ctr">
              <a:lnSpc>
                <a:spcPts val="3360"/>
              </a:lnSpc>
            </a:pPr>
            <a:r>
              <a:rPr lang="en-US" sz="2800" dirty="0">
                <a:solidFill>
                  <a:srgbClr val="272727"/>
                </a:solidFill>
                <a:latin typeface="Dosis Extra Bold"/>
              </a:rPr>
              <a:t>1</a:t>
            </a:r>
          </a:p>
        </p:txBody>
      </p:sp>
      <p:sp>
        <p:nvSpPr>
          <p:cNvPr id="22" name="TextBox 22"/>
          <p:cNvSpPr txBox="1"/>
          <p:nvPr/>
        </p:nvSpPr>
        <p:spPr>
          <a:xfrm>
            <a:off x="6554026" y="5451085"/>
            <a:ext cx="468025" cy="408766"/>
          </a:xfrm>
          <a:prstGeom prst="rect">
            <a:avLst/>
          </a:prstGeom>
        </p:spPr>
        <p:txBody>
          <a:bodyPr lIns="0" tIns="0" rIns="0" bIns="0" rtlCol="0" anchor="t">
            <a:spAutoFit/>
          </a:bodyPr>
          <a:lstStyle/>
          <a:p>
            <a:pPr algn="ctr">
              <a:lnSpc>
                <a:spcPts val="3360"/>
              </a:lnSpc>
            </a:pPr>
            <a:r>
              <a:rPr lang="en-US" sz="2800">
                <a:solidFill>
                  <a:srgbClr val="272727"/>
                </a:solidFill>
                <a:latin typeface="Dosis Extra Bold"/>
              </a:rPr>
              <a:t>2</a:t>
            </a:r>
          </a:p>
        </p:txBody>
      </p:sp>
      <p:sp>
        <p:nvSpPr>
          <p:cNvPr id="23" name="TextBox 23"/>
          <p:cNvSpPr txBox="1"/>
          <p:nvPr/>
        </p:nvSpPr>
        <p:spPr>
          <a:xfrm>
            <a:off x="9923973" y="5451085"/>
            <a:ext cx="468025" cy="408766"/>
          </a:xfrm>
          <a:prstGeom prst="rect">
            <a:avLst/>
          </a:prstGeom>
        </p:spPr>
        <p:txBody>
          <a:bodyPr lIns="0" tIns="0" rIns="0" bIns="0" rtlCol="0" anchor="t">
            <a:spAutoFit/>
          </a:bodyPr>
          <a:lstStyle/>
          <a:p>
            <a:pPr algn="ctr">
              <a:lnSpc>
                <a:spcPts val="3360"/>
              </a:lnSpc>
            </a:pPr>
            <a:r>
              <a:rPr lang="en-US" sz="2800" dirty="0">
                <a:solidFill>
                  <a:srgbClr val="272727"/>
                </a:solidFill>
                <a:latin typeface="Dosis Extra Bold"/>
              </a:rPr>
              <a:t>3</a:t>
            </a:r>
          </a:p>
        </p:txBody>
      </p:sp>
      <p:pic>
        <p:nvPicPr>
          <p:cNvPr id="5122" name="Picture 2" descr="De qué manera puede una mujer afrontar el envejecimient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4695" y="2753194"/>
            <a:ext cx="3245916" cy="235956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ratamiento de Shock Facial con Mesoterapia no-invasiva y Lifting Facial  no-quirúrgico – Marisol Jiménez : Centro de Imagen en Barcelo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6001" y="2768083"/>
            <a:ext cx="3126609" cy="232978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Qué tratamientos existen para eliminar las estrí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0222" y="2753194"/>
            <a:ext cx="3606169" cy="2399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880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14B365-C73A-487C-A159-9EBDDD99BA66}"/>
              </a:ext>
            </a:extLst>
          </p:cNvPr>
          <p:cNvSpPr>
            <a:spLocks noGrp="1"/>
          </p:cNvSpPr>
          <p:nvPr>
            <p:ph type="title"/>
          </p:nvPr>
        </p:nvSpPr>
        <p:spPr>
          <a:xfrm>
            <a:off x="677334" y="609600"/>
            <a:ext cx="8596668" cy="841829"/>
          </a:xfrm>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es-ES" dirty="0">
                <a:solidFill>
                  <a:schemeClr val="tx1"/>
                </a:solidFill>
              </a:rPr>
              <a:t>Microdermoabrasión</a:t>
            </a:r>
          </a:p>
        </p:txBody>
      </p:sp>
      <p:sp>
        <p:nvSpPr>
          <p:cNvPr id="3" name="Marcador de contenido 2">
            <a:extLst>
              <a:ext uri="{FF2B5EF4-FFF2-40B4-BE49-F238E27FC236}">
                <a16:creationId xmlns:a16="http://schemas.microsoft.com/office/drawing/2014/main" id="{CE264F57-BF8D-42F6-BC23-696517CBD91C}"/>
              </a:ext>
            </a:extLst>
          </p:cNvPr>
          <p:cNvSpPr>
            <a:spLocks noGrp="1"/>
          </p:cNvSpPr>
          <p:nvPr>
            <p:ph idx="1"/>
          </p:nvPr>
        </p:nvSpPr>
        <p:spPr/>
        <p:txBody>
          <a:bodyPr>
            <a:normAutofit/>
          </a:bodyPr>
          <a:lstStyle/>
          <a:p>
            <a:r>
              <a:rPr lang="es-ES" sz="2400" dirty="0"/>
              <a:t>TRATAMIENTO FACIAL Comenzar por la frente Girar la cabeza y hacer la mejilla y luego labio superior e inferior de ese lado Volver a girar la cabeza y tratar igual el otro lado Bajar el vacío y tratar el cuello Bajar aún más el vacío y finalmente tratar la zona peri orbitaria.</a:t>
            </a:r>
          </a:p>
        </p:txBody>
      </p:sp>
    </p:spTree>
    <p:extLst>
      <p:ext uri="{BB962C8B-B14F-4D97-AF65-F5344CB8AC3E}">
        <p14:creationId xmlns:p14="http://schemas.microsoft.com/office/powerpoint/2010/main" val="34401734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6A540E-0F24-413C-8A47-68F04C205444}"/>
              </a:ext>
            </a:extLst>
          </p:cNvPr>
          <p:cNvSpPr>
            <a:spLocks noGrp="1"/>
          </p:cNvSpPr>
          <p:nvPr>
            <p:ph type="title"/>
          </p:nvPr>
        </p:nvSpPr>
        <p:spPr>
          <a:xfrm>
            <a:off x="1069220" y="609600"/>
            <a:ext cx="8596668" cy="725714"/>
          </a:xfrm>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es-ES" dirty="0">
                <a:solidFill>
                  <a:schemeClr val="tx1"/>
                </a:solidFill>
              </a:rPr>
              <a:t>Microdermoabrasión</a:t>
            </a:r>
          </a:p>
        </p:txBody>
      </p:sp>
      <p:sp>
        <p:nvSpPr>
          <p:cNvPr id="3" name="Marcador de contenido 2">
            <a:extLst>
              <a:ext uri="{FF2B5EF4-FFF2-40B4-BE49-F238E27FC236}">
                <a16:creationId xmlns:a16="http://schemas.microsoft.com/office/drawing/2014/main" id="{893727DA-1722-4778-80F2-3754D1E44568}"/>
              </a:ext>
            </a:extLst>
          </p:cNvPr>
          <p:cNvSpPr>
            <a:spLocks noGrp="1"/>
          </p:cNvSpPr>
          <p:nvPr>
            <p:ph idx="1"/>
          </p:nvPr>
        </p:nvSpPr>
        <p:spPr>
          <a:xfrm>
            <a:off x="1069220" y="2175104"/>
            <a:ext cx="8596668" cy="3880773"/>
          </a:xfrm>
        </p:spPr>
        <p:txBody>
          <a:bodyPr>
            <a:normAutofit/>
          </a:bodyPr>
          <a:lstStyle/>
          <a:p>
            <a:r>
              <a:rPr lang="es-ES" sz="2000" dirty="0"/>
              <a:t>RECOMENDACIONES</a:t>
            </a:r>
          </a:p>
          <a:p>
            <a:pPr marL="0" indent="0">
              <a:buNone/>
            </a:pPr>
            <a:r>
              <a:rPr lang="es-ES" sz="2000" dirty="0"/>
              <a:t> Siempre comenzar con diamantes finos y poca presión de vacío e ir aumentando. Es más confortable para el paciente un número mayor de pasadas con puntas finas que pocas pasadas con puntas gruesas. Cuando se cambia de punta de diamantes por una más gruesa, siempre reducir la presión de vacío. Siempre conviene que la piel esté tensa, ayudarse con la mano libre Las áreas con cicatrices, arrugas, hiperpigmentaciones, </a:t>
            </a:r>
            <a:r>
              <a:rPr lang="es-ES" sz="2000" dirty="0" err="1"/>
              <a:t>etc</a:t>
            </a:r>
            <a:r>
              <a:rPr lang="es-ES" sz="2000" dirty="0"/>
              <a:t>, tratarlas una vez finalizada la exfoliación general</a:t>
            </a:r>
          </a:p>
        </p:txBody>
      </p:sp>
    </p:spTree>
    <p:extLst>
      <p:ext uri="{BB962C8B-B14F-4D97-AF65-F5344CB8AC3E}">
        <p14:creationId xmlns:p14="http://schemas.microsoft.com/office/powerpoint/2010/main" val="37326072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341546" y="1157069"/>
            <a:ext cx="4128794" cy="2322447"/>
          </a:xfrm>
          <a:prstGeom prst="rect">
            <a:avLst/>
          </a:prstGeom>
        </p:spPr>
      </p:pic>
      <p:pic>
        <p:nvPicPr>
          <p:cNvPr id="6" name="Picture 6"/>
          <p:cNvPicPr>
            <a:picLocks noChangeAspect="1"/>
          </p:cNvPicPr>
          <p:nvPr/>
        </p:nvPicPr>
        <p:blipFill>
          <a:blip r:embed="rId3"/>
          <a:srcRect l="31623" r="25231"/>
          <a:stretch>
            <a:fillRect/>
          </a:stretch>
        </p:blipFill>
        <p:spPr>
          <a:xfrm>
            <a:off x="4621700" y="3596456"/>
            <a:ext cx="3152241" cy="3128161"/>
          </a:xfrm>
          <a:prstGeom prst="rect">
            <a:avLst/>
          </a:prstGeom>
        </p:spPr>
      </p:pic>
      <p:pic>
        <p:nvPicPr>
          <p:cNvPr id="7" name="Picture 7"/>
          <p:cNvPicPr>
            <a:picLocks noChangeAspect="1"/>
          </p:cNvPicPr>
          <p:nvPr/>
        </p:nvPicPr>
        <p:blipFill>
          <a:blip r:embed="rId2"/>
          <a:srcRect/>
          <a:stretch>
            <a:fillRect/>
          </a:stretch>
        </p:blipFill>
        <p:spPr>
          <a:xfrm>
            <a:off x="685800" y="1157070"/>
            <a:ext cx="3980361" cy="2238953"/>
          </a:xfrm>
          <a:prstGeom prst="rect">
            <a:avLst/>
          </a:prstGeom>
        </p:spPr>
      </p:pic>
      <p:pic>
        <p:nvPicPr>
          <p:cNvPr id="8" name="Picture 8"/>
          <p:cNvPicPr>
            <a:picLocks noChangeAspect="1"/>
          </p:cNvPicPr>
          <p:nvPr/>
        </p:nvPicPr>
        <p:blipFill>
          <a:blip r:embed="rId4"/>
          <a:srcRect/>
          <a:stretch>
            <a:fillRect/>
          </a:stretch>
        </p:blipFill>
        <p:spPr>
          <a:xfrm>
            <a:off x="7773940" y="1131879"/>
            <a:ext cx="4025144" cy="2264143"/>
          </a:xfrm>
          <a:prstGeom prst="rect">
            <a:avLst/>
          </a:prstGeom>
        </p:spPr>
      </p:pic>
      <p:sp>
        <p:nvSpPr>
          <p:cNvPr id="9" name="TextBox 9"/>
          <p:cNvSpPr txBox="1"/>
          <p:nvPr/>
        </p:nvSpPr>
        <p:spPr>
          <a:xfrm>
            <a:off x="1237055" y="238604"/>
            <a:ext cx="9717889" cy="834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spAutoFit/>
          </a:bodyPr>
          <a:lstStyle/>
          <a:p>
            <a:pPr algn="ctr">
              <a:lnSpc>
                <a:spcPts val="7040"/>
              </a:lnSpc>
            </a:pPr>
            <a:r>
              <a:rPr lang="en-US" sz="5400" dirty="0">
                <a:solidFill>
                  <a:schemeClr val="tx1"/>
                </a:solidFill>
              </a:rPr>
              <a:t>Precauciones</a:t>
            </a:r>
          </a:p>
        </p:txBody>
      </p:sp>
      <p:sp>
        <p:nvSpPr>
          <p:cNvPr id="10" name="TextBox 10"/>
          <p:cNvSpPr txBox="1"/>
          <p:nvPr/>
        </p:nvSpPr>
        <p:spPr>
          <a:xfrm>
            <a:off x="1873912" y="3609563"/>
            <a:ext cx="468025" cy="380938"/>
          </a:xfrm>
          <a:prstGeom prst="rect">
            <a:avLst/>
          </a:prstGeom>
        </p:spPr>
        <p:txBody>
          <a:bodyPr lIns="0" tIns="0" rIns="0" bIns="0" rtlCol="0" anchor="t">
            <a:spAutoFit/>
          </a:bodyPr>
          <a:lstStyle/>
          <a:p>
            <a:pPr algn="ctr">
              <a:lnSpc>
                <a:spcPts val="3360"/>
              </a:lnSpc>
            </a:pPr>
            <a:r>
              <a:rPr lang="en-US" dirty="0"/>
              <a:t>1</a:t>
            </a:r>
          </a:p>
        </p:txBody>
      </p:sp>
      <p:sp>
        <p:nvSpPr>
          <p:cNvPr id="11" name="TextBox 11"/>
          <p:cNvSpPr txBox="1"/>
          <p:nvPr/>
        </p:nvSpPr>
        <p:spPr>
          <a:xfrm>
            <a:off x="9626523" y="3609563"/>
            <a:ext cx="468025" cy="380938"/>
          </a:xfrm>
          <a:prstGeom prst="rect">
            <a:avLst/>
          </a:prstGeom>
        </p:spPr>
        <p:txBody>
          <a:bodyPr lIns="0" tIns="0" rIns="0" bIns="0" rtlCol="0" anchor="t">
            <a:spAutoFit/>
          </a:bodyPr>
          <a:lstStyle/>
          <a:p>
            <a:pPr algn="ctr">
              <a:lnSpc>
                <a:spcPts val="3360"/>
              </a:lnSpc>
            </a:pPr>
            <a:r>
              <a:rPr lang="en-US"/>
              <a:t>2</a:t>
            </a:r>
          </a:p>
        </p:txBody>
      </p:sp>
      <p:sp>
        <p:nvSpPr>
          <p:cNvPr id="12" name="TextBox 12"/>
          <p:cNvSpPr txBox="1"/>
          <p:nvPr/>
        </p:nvSpPr>
        <p:spPr>
          <a:xfrm>
            <a:off x="5963807" y="3002321"/>
            <a:ext cx="468025" cy="380938"/>
          </a:xfrm>
          <a:prstGeom prst="rect">
            <a:avLst/>
          </a:prstGeom>
        </p:spPr>
        <p:txBody>
          <a:bodyPr lIns="0" tIns="0" rIns="0" bIns="0" rtlCol="0" anchor="t">
            <a:spAutoFit/>
          </a:bodyPr>
          <a:lstStyle/>
          <a:p>
            <a:pPr algn="ctr">
              <a:lnSpc>
                <a:spcPts val="3360"/>
              </a:lnSpc>
            </a:pPr>
            <a:r>
              <a:rPr lang="en-US" dirty="0"/>
              <a:t>3</a:t>
            </a:r>
          </a:p>
        </p:txBody>
      </p:sp>
    </p:spTree>
    <p:extLst>
      <p:ext uri="{BB962C8B-B14F-4D97-AF65-F5344CB8AC3E}">
        <p14:creationId xmlns:p14="http://schemas.microsoft.com/office/powerpoint/2010/main" val="28031626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l="1674" t="855" r="8692"/>
          <a:stretch>
            <a:fillRect/>
          </a:stretch>
        </p:blipFill>
        <p:spPr>
          <a:xfrm>
            <a:off x="2479620" y="579411"/>
            <a:ext cx="7027237" cy="5699178"/>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EE1BE9B9-BEAF-99BB-44F0-53324751AD0F}"/>
              </a:ext>
            </a:extLst>
          </p:cNvPr>
          <p:cNvSpPr txBox="1"/>
          <p:nvPr/>
        </p:nvSpPr>
        <p:spPr>
          <a:xfrm>
            <a:off x="2891971" y="998639"/>
            <a:ext cx="6110514"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s-ES" sz="2800" dirty="0">
                <a:solidFill>
                  <a:schemeClr val="tx1"/>
                </a:solidFill>
              </a:rPr>
              <a:t>¿QUÉ ES EL IPL FACIAL?</a:t>
            </a:r>
          </a:p>
        </p:txBody>
      </p:sp>
      <p:sp>
        <p:nvSpPr>
          <p:cNvPr id="9" name="CuadroTexto 8">
            <a:extLst>
              <a:ext uri="{FF2B5EF4-FFF2-40B4-BE49-F238E27FC236}">
                <a16:creationId xmlns:a16="http://schemas.microsoft.com/office/drawing/2014/main" id="{F160B923-F93E-E7E6-3CB1-36DF80A2E079}"/>
              </a:ext>
            </a:extLst>
          </p:cNvPr>
          <p:cNvSpPr txBox="1"/>
          <p:nvPr/>
        </p:nvSpPr>
        <p:spPr>
          <a:xfrm>
            <a:off x="762907" y="2073709"/>
            <a:ext cx="5401129" cy="3785652"/>
          </a:xfrm>
          <a:prstGeom prst="rect">
            <a:avLst/>
          </a:prstGeom>
          <a:noFill/>
        </p:spPr>
        <p:txBody>
          <a:bodyPr wrap="square">
            <a:spAutoFit/>
          </a:bodyPr>
          <a:lstStyle/>
          <a:p>
            <a:r>
              <a:rPr lang="es-ES" sz="2000" dirty="0"/>
              <a:t>La Luz Intensa Pulsada conocido, se trata de un tratamiento médico estético que produce la estimulación de la producción de colágeno, mientras que elimina la piel dañada como consecuencia de los factores externos y el envejecimiento.</a:t>
            </a:r>
          </a:p>
          <a:p>
            <a:endParaRPr lang="es-ES" sz="2000" dirty="0"/>
          </a:p>
          <a:p>
            <a:r>
              <a:rPr lang="es-ES" sz="2000" dirty="0"/>
              <a:t>Es un tratamiento no agresivo, por lo que permite que los pacientes se sometan a varias sesiones. Así, es posible ir mejorando de manera gradual la tonalidad y textura de la piel.</a:t>
            </a:r>
          </a:p>
        </p:txBody>
      </p:sp>
      <p:pic>
        <p:nvPicPr>
          <p:cNvPr id="10" name="Imagen 9">
            <a:extLst>
              <a:ext uri="{FF2B5EF4-FFF2-40B4-BE49-F238E27FC236}">
                <a16:creationId xmlns:a16="http://schemas.microsoft.com/office/drawing/2014/main" id="{8A1E9C41-CD6A-AABB-8596-D5F11891F945}"/>
              </a:ext>
            </a:extLst>
          </p:cNvPr>
          <p:cNvPicPr>
            <a:picLocks noChangeAspect="1"/>
          </p:cNvPicPr>
          <p:nvPr/>
        </p:nvPicPr>
        <p:blipFill>
          <a:blip r:embed="rId2"/>
          <a:stretch>
            <a:fillRect/>
          </a:stretch>
        </p:blipFill>
        <p:spPr>
          <a:xfrm>
            <a:off x="8186057" y="609600"/>
            <a:ext cx="3672117" cy="5907315"/>
          </a:xfrm>
          <a:prstGeom prst="rect">
            <a:avLst/>
          </a:prstGeom>
        </p:spPr>
      </p:pic>
      <p:pic>
        <p:nvPicPr>
          <p:cNvPr id="11" name="Imagen 10">
            <a:extLst>
              <a:ext uri="{FF2B5EF4-FFF2-40B4-BE49-F238E27FC236}">
                <a16:creationId xmlns:a16="http://schemas.microsoft.com/office/drawing/2014/main" id="{318DFBB7-70FC-50C4-7D81-112808673499}"/>
              </a:ext>
            </a:extLst>
          </p:cNvPr>
          <p:cNvPicPr>
            <a:picLocks noChangeAspect="1"/>
          </p:cNvPicPr>
          <p:nvPr/>
        </p:nvPicPr>
        <p:blipFill rotWithShape="1">
          <a:blip r:embed="rId3"/>
          <a:srcRect t="15884" b="10211"/>
          <a:stretch/>
        </p:blipFill>
        <p:spPr>
          <a:xfrm>
            <a:off x="6164036" y="1521859"/>
            <a:ext cx="2838449" cy="4995056"/>
          </a:xfrm>
          <a:prstGeom prst="rect">
            <a:avLst/>
          </a:prstGeom>
        </p:spPr>
      </p:pic>
    </p:spTree>
    <p:extLst>
      <p:ext uri="{BB962C8B-B14F-4D97-AF65-F5344CB8AC3E}">
        <p14:creationId xmlns:p14="http://schemas.microsoft.com/office/powerpoint/2010/main" val="4244028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71CB68D-C3FB-517F-0F03-F6DF6DDBDAF8}"/>
              </a:ext>
            </a:extLst>
          </p:cNvPr>
          <p:cNvSpPr txBox="1"/>
          <p:nvPr/>
        </p:nvSpPr>
        <p:spPr>
          <a:xfrm>
            <a:off x="1977887" y="2238395"/>
            <a:ext cx="7865165" cy="3046988"/>
          </a:xfrm>
          <a:prstGeom prst="rect">
            <a:avLst/>
          </a:prstGeom>
          <a:noFill/>
        </p:spPr>
        <p:txBody>
          <a:bodyPr wrap="square">
            <a:spAutoFit/>
          </a:bodyPr>
          <a:lstStyle/>
          <a:p>
            <a:r>
              <a:rPr lang="es-ES" sz="2400" dirty="0"/>
              <a:t>El objetivo de la aparatología estética no es otro que lograr la mejor versión del paciente, revirtiendo los daños causados por el paso del tiempo y ralentizar en la medida de lo posible el proceso de envejecimiento. Todos los tratamientos de aparatología se realizan de forma 100% segura, sin generar ningún tipo de reacción adversa en el organismo del paciente.</a:t>
            </a:r>
          </a:p>
        </p:txBody>
      </p:sp>
      <p:sp>
        <p:nvSpPr>
          <p:cNvPr id="5" name="CuadroTexto 4">
            <a:extLst>
              <a:ext uri="{FF2B5EF4-FFF2-40B4-BE49-F238E27FC236}">
                <a16:creationId xmlns:a16="http://schemas.microsoft.com/office/drawing/2014/main" id="{86DFA152-5AE2-C190-8015-8BFA4AEF16EE}"/>
              </a:ext>
            </a:extLst>
          </p:cNvPr>
          <p:cNvSpPr txBox="1"/>
          <p:nvPr/>
        </p:nvSpPr>
        <p:spPr>
          <a:xfrm>
            <a:off x="1977887" y="756239"/>
            <a:ext cx="8236226" cy="584775"/>
          </a:xfrm>
          <a:prstGeom prst="rect">
            <a:avLst/>
          </a:prstGeom>
          <a:solidFill>
            <a:schemeClr val="accent1"/>
          </a:solidFill>
          <a:ln>
            <a:solidFill>
              <a:schemeClr val="bg2"/>
            </a:solidFill>
          </a:ln>
        </p:spPr>
        <p:txBody>
          <a:bodyPr wrap="square">
            <a:spAutoFit/>
          </a:bodyPr>
          <a:lstStyle/>
          <a:p>
            <a:r>
              <a:rPr lang="es-ES" sz="3200" dirty="0"/>
              <a:t>El objetivo de la aparatología estética </a:t>
            </a:r>
          </a:p>
        </p:txBody>
      </p:sp>
    </p:spTree>
    <p:extLst>
      <p:ext uri="{BB962C8B-B14F-4D97-AF65-F5344CB8AC3E}">
        <p14:creationId xmlns:p14="http://schemas.microsoft.com/office/powerpoint/2010/main" val="24570435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A6F5BFC-6012-0D19-2DF5-317B65AAB59A}"/>
              </a:ext>
            </a:extLst>
          </p:cNvPr>
          <p:cNvSpPr txBox="1"/>
          <p:nvPr/>
        </p:nvSpPr>
        <p:spPr>
          <a:xfrm>
            <a:off x="3011713" y="656088"/>
            <a:ext cx="6110514"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s-ES" sz="2800" dirty="0">
                <a:solidFill>
                  <a:schemeClr val="tx1"/>
                </a:solidFill>
              </a:rPr>
              <a:t>PARA QUÉ SIRVE</a:t>
            </a:r>
          </a:p>
        </p:txBody>
      </p:sp>
      <p:sp>
        <p:nvSpPr>
          <p:cNvPr id="5" name="CuadroTexto 4">
            <a:extLst>
              <a:ext uri="{FF2B5EF4-FFF2-40B4-BE49-F238E27FC236}">
                <a16:creationId xmlns:a16="http://schemas.microsoft.com/office/drawing/2014/main" id="{D494595C-7D02-28C2-0B7D-2D603E0DFECF}"/>
              </a:ext>
            </a:extLst>
          </p:cNvPr>
          <p:cNvSpPr txBox="1"/>
          <p:nvPr/>
        </p:nvSpPr>
        <p:spPr>
          <a:xfrm>
            <a:off x="5304973" y="1692985"/>
            <a:ext cx="5421085" cy="4247317"/>
          </a:xfrm>
          <a:prstGeom prst="rect">
            <a:avLst/>
          </a:prstGeom>
          <a:noFill/>
        </p:spPr>
        <p:txBody>
          <a:bodyPr wrap="square">
            <a:spAutoFit/>
          </a:bodyPr>
          <a:lstStyle/>
          <a:p>
            <a:r>
              <a:rPr lang="es-ES" dirty="0"/>
              <a:t>El IPL consiste en la aplicación de una luz de alta intensidad que, al ser aplicada en la piel, hace que determinados pigmentos naturales la absorban y la conviertan en calor. De esta forma es capaz de eliminar los signos de envejecimiento, rastros de estrés en la piel, manchas del sol, etc.</a:t>
            </a:r>
          </a:p>
          <a:p>
            <a:endParaRPr lang="es-ES" dirty="0"/>
          </a:p>
          <a:p>
            <a:r>
              <a:rPr lang="es-ES" dirty="0"/>
              <a:t>Esta técnica es capaz de mejorar de forma progresiva la zona facial, </a:t>
            </a:r>
            <a:r>
              <a:rPr lang="es-ES" dirty="0">
                <a:solidFill>
                  <a:srgbClr val="FF0000"/>
                </a:solidFill>
              </a:rPr>
              <a:t>mejorando la textura y tonalidad de la piel, eliminando las manchas, poros dilatados, rojeces y hasta las más finas arrugas</a:t>
            </a:r>
            <a:r>
              <a:rPr lang="es-ES" dirty="0"/>
              <a:t>. Habitualmente, estas características lo convierten en un tratamiento ideal para el rostro aunque también puede realizarse en la zona del cuello, escote, manos, piernas o brazos.</a:t>
            </a:r>
          </a:p>
        </p:txBody>
      </p:sp>
      <p:pic>
        <p:nvPicPr>
          <p:cNvPr id="6" name="Imagen 5">
            <a:extLst>
              <a:ext uri="{FF2B5EF4-FFF2-40B4-BE49-F238E27FC236}">
                <a16:creationId xmlns:a16="http://schemas.microsoft.com/office/drawing/2014/main" id="{74A06019-455B-21FF-83F2-64AC06A3CA9C}"/>
              </a:ext>
            </a:extLst>
          </p:cNvPr>
          <p:cNvPicPr>
            <a:picLocks noChangeAspect="1"/>
          </p:cNvPicPr>
          <p:nvPr/>
        </p:nvPicPr>
        <p:blipFill rotWithShape="1">
          <a:blip r:embed="rId2"/>
          <a:srcRect t="10452"/>
          <a:stretch/>
        </p:blipFill>
        <p:spPr>
          <a:xfrm>
            <a:off x="943427" y="1291771"/>
            <a:ext cx="4136573" cy="4648531"/>
          </a:xfrm>
          <a:prstGeom prst="rect">
            <a:avLst/>
          </a:prstGeom>
        </p:spPr>
      </p:pic>
    </p:spTree>
    <p:extLst>
      <p:ext uri="{BB962C8B-B14F-4D97-AF65-F5344CB8AC3E}">
        <p14:creationId xmlns:p14="http://schemas.microsoft.com/office/powerpoint/2010/main" val="28816264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89C74BD-B5B5-777A-08CA-E1C3D25581FD}"/>
              </a:ext>
            </a:extLst>
          </p:cNvPr>
          <p:cNvSpPr txBox="1"/>
          <p:nvPr/>
        </p:nvSpPr>
        <p:spPr>
          <a:xfrm>
            <a:off x="2619829" y="511958"/>
            <a:ext cx="6110514"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s-ES" sz="3200" dirty="0">
                <a:solidFill>
                  <a:schemeClr val="tx1"/>
                </a:solidFill>
              </a:rPr>
              <a:t>RESULTADOS </a:t>
            </a:r>
          </a:p>
        </p:txBody>
      </p:sp>
      <p:sp>
        <p:nvSpPr>
          <p:cNvPr id="5" name="CuadroTexto 4">
            <a:extLst>
              <a:ext uri="{FF2B5EF4-FFF2-40B4-BE49-F238E27FC236}">
                <a16:creationId xmlns:a16="http://schemas.microsoft.com/office/drawing/2014/main" id="{CBEA2D4A-6AF6-3ADC-6556-8B6C6F33705B}"/>
              </a:ext>
            </a:extLst>
          </p:cNvPr>
          <p:cNvSpPr txBox="1"/>
          <p:nvPr/>
        </p:nvSpPr>
        <p:spPr>
          <a:xfrm>
            <a:off x="703942" y="1236952"/>
            <a:ext cx="10355943" cy="4524315"/>
          </a:xfrm>
          <a:prstGeom prst="rect">
            <a:avLst/>
          </a:prstGeom>
          <a:noFill/>
        </p:spPr>
        <p:txBody>
          <a:bodyPr wrap="square">
            <a:spAutoFit/>
          </a:bodyPr>
          <a:lstStyle/>
          <a:p>
            <a:r>
              <a:rPr lang="es-ES" sz="1600" dirty="0"/>
              <a:t>Una vez realizado el tratamiento, se recomienda no realizarse tratamientos agresivos en la zona posteriores al IPL por lo menos un par de días después. Esto es debido a que la piel está más sensible tras el tratamiento. A su vez, se recomienda la utilización de protección solar en la zona tratada.</a:t>
            </a:r>
          </a:p>
          <a:p>
            <a:endParaRPr lang="es-ES" sz="1600" dirty="0"/>
          </a:p>
          <a:p>
            <a:r>
              <a:rPr lang="es-ES" sz="1600" dirty="0"/>
              <a:t>El número de sesiones del IPL facial va a depender del caso y las indicaciones del médico. Normalmente, se requiere entre 3 y 5 sesiones con un intervalo mínimo de 3 semanas, pero los resultados son evidentes desde la primera sesión. Los primeros cambios suelen ser la desaparición de las rojeces y la tonalidad más uniforme en la piel. A medida que avanza el tratamiento, es posible observar una mejora general de la calidad de la piel.</a:t>
            </a:r>
          </a:p>
          <a:p>
            <a:endParaRPr lang="es-ES" sz="1600" dirty="0"/>
          </a:p>
          <a:p>
            <a:r>
              <a:rPr lang="es-ES" sz="1600" dirty="0"/>
              <a:t>Si aún necesitas más pruebas de su efectividad, aquí te contamos los beneficios de este tratamiento médico estético.</a:t>
            </a:r>
          </a:p>
          <a:p>
            <a:endParaRPr lang="es-ES" sz="1600" dirty="0"/>
          </a:p>
          <a:p>
            <a:r>
              <a:rPr lang="es-ES" sz="1600" dirty="0"/>
              <a:t>Mejora la tonalidad de la piel y su textura.</a:t>
            </a:r>
          </a:p>
          <a:p>
            <a:r>
              <a:rPr lang="es-ES" sz="1600" dirty="0"/>
              <a:t>La piel se vuelve mucho más fresca y luminosa.</a:t>
            </a:r>
          </a:p>
          <a:p>
            <a:r>
              <a:rPr lang="es-ES" sz="1600" dirty="0"/>
              <a:t>Se consigue un cutis radiante.</a:t>
            </a:r>
          </a:p>
          <a:p>
            <a:r>
              <a:rPr lang="es-ES" sz="1600" dirty="0"/>
              <a:t>Mejora el acné activo y sus cicatrices.</a:t>
            </a:r>
          </a:p>
          <a:p>
            <a:r>
              <a:rPr lang="es-ES" sz="1600" dirty="0"/>
              <a:t>Estimula la producción de colágeno.</a:t>
            </a:r>
          </a:p>
        </p:txBody>
      </p:sp>
      <p:pic>
        <p:nvPicPr>
          <p:cNvPr id="6" name="Imagen 5">
            <a:extLst>
              <a:ext uri="{FF2B5EF4-FFF2-40B4-BE49-F238E27FC236}">
                <a16:creationId xmlns:a16="http://schemas.microsoft.com/office/drawing/2014/main" id="{2A869848-E873-C64D-6485-A5C9B749F40F}"/>
              </a:ext>
            </a:extLst>
          </p:cNvPr>
          <p:cNvPicPr>
            <a:picLocks noChangeAspect="1"/>
          </p:cNvPicPr>
          <p:nvPr/>
        </p:nvPicPr>
        <p:blipFill>
          <a:blip r:embed="rId2"/>
          <a:stretch>
            <a:fillRect/>
          </a:stretch>
        </p:blipFill>
        <p:spPr>
          <a:xfrm>
            <a:off x="5225143" y="4020456"/>
            <a:ext cx="6763657" cy="2588595"/>
          </a:xfrm>
          <a:prstGeom prst="rect">
            <a:avLst/>
          </a:prstGeom>
        </p:spPr>
      </p:pic>
    </p:spTree>
    <p:extLst>
      <p:ext uri="{BB962C8B-B14F-4D97-AF65-F5344CB8AC3E}">
        <p14:creationId xmlns:p14="http://schemas.microsoft.com/office/powerpoint/2010/main" val="31688923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31F1B7B-533F-4FC4-FBC7-55EDFD65BB2D}"/>
              </a:ext>
            </a:extLst>
          </p:cNvPr>
          <p:cNvPicPr>
            <a:picLocks noChangeAspect="1"/>
          </p:cNvPicPr>
          <p:nvPr/>
        </p:nvPicPr>
        <p:blipFill>
          <a:blip r:embed="rId2"/>
          <a:stretch>
            <a:fillRect/>
          </a:stretch>
        </p:blipFill>
        <p:spPr>
          <a:xfrm>
            <a:off x="635000" y="566057"/>
            <a:ext cx="2572657" cy="3084286"/>
          </a:xfrm>
          <a:prstGeom prst="rect">
            <a:avLst/>
          </a:prstGeom>
        </p:spPr>
      </p:pic>
      <p:sp>
        <p:nvSpPr>
          <p:cNvPr id="4" name="CuadroTexto 3">
            <a:extLst>
              <a:ext uri="{FF2B5EF4-FFF2-40B4-BE49-F238E27FC236}">
                <a16:creationId xmlns:a16="http://schemas.microsoft.com/office/drawing/2014/main" id="{1C1069F9-D15A-87F9-6D38-8C170B2A4BF1}"/>
              </a:ext>
            </a:extLst>
          </p:cNvPr>
          <p:cNvSpPr txBox="1"/>
          <p:nvPr/>
        </p:nvSpPr>
        <p:spPr>
          <a:xfrm>
            <a:off x="3526974" y="907534"/>
            <a:ext cx="6110514" cy="584775"/>
          </a:xfrm>
          <a:prstGeom prst="rect">
            <a:avLst/>
          </a:prstGeom>
          <a:noFill/>
        </p:spPr>
        <p:txBody>
          <a:bodyPr wrap="square">
            <a:spAutoFit/>
          </a:bodyPr>
          <a:lstStyle/>
          <a:p>
            <a:pPr algn="ctr"/>
            <a:r>
              <a:rPr lang="es-ES" sz="3200" dirty="0"/>
              <a:t>¿QUÉ ES LA ELECTROPORACIÓN?</a:t>
            </a:r>
          </a:p>
        </p:txBody>
      </p:sp>
      <p:sp>
        <p:nvSpPr>
          <p:cNvPr id="6" name="CuadroTexto 5">
            <a:extLst>
              <a:ext uri="{FF2B5EF4-FFF2-40B4-BE49-F238E27FC236}">
                <a16:creationId xmlns:a16="http://schemas.microsoft.com/office/drawing/2014/main" id="{2D093CA5-2084-56B1-4E0D-716AEA010620}"/>
              </a:ext>
            </a:extLst>
          </p:cNvPr>
          <p:cNvSpPr txBox="1"/>
          <p:nvPr/>
        </p:nvSpPr>
        <p:spPr>
          <a:xfrm>
            <a:off x="3207657" y="1803683"/>
            <a:ext cx="7387769" cy="3693319"/>
          </a:xfrm>
          <a:prstGeom prst="rect">
            <a:avLst/>
          </a:prstGeom>
          <a:noFill/>
        </p:spPr>
        <p:txBody>
          <a:bodyPr wrap="square">
            <a:spAutoFit/>
          </a:bodyPr>
          <a:lstStyle/>
          <a:p>
            <a:r>
              <a:rPr lang="es-ES" dirty="0"/>
              <a:t>El funcionamiento de esta tecnología se centra en una onda que es pulsada y atérmica, y que altera la membrana de las células cuando entra en contacto con estas. Esencialmente, afecta a los lípidos y permite que se abran, haciendo que sean más permeables. De esta manera, las sustancias que se pretende aplicar a la piel pueden penetrar fácilmente. Además, la célula retorna a su estado normal después de la penetración del tratamiento.</a:t>
            </a:r>
          </a:p>
          <a:p>
            <a:endParaRPr lang="es-ES" dirty="0"/>
          </a:p>
          <a:p>
            <a:r>
              <a:rPr lang="es-ES" dirty="0"/>
              <a:t>En otras palabras, se puede decir que esta técnica reacomoda las células y facilita que los principios activos puedan llegar a la epidermis, y sean más efectivos. Es por ello que se trata de una alternativa efectiva a otros sistemas de administración de sustancias para diversos tratamientos, como la intramuscular y la intravenosa.</a:t>
            </a:r>
          </a:p>
        </p:txBody>
      </p:sp>
    </p:spTree>
    <p:extLst>
      <p:ext uri="{BB962C8B-B14F-4D97-AF65-F5344CB8AC3E}">
        <p14:creationId xmlns:p14="http://schemas.microsoft.com/office/powerpoint/2010/main" val="4858512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42FF4F6-9BED-07A9-E66E-91B6361C036C}"/>
              </a:ext>
            </a:extLst>
          </p:cNvPr>
          <p:cNvPicPr>
            <a:picLocks noChangeAspect="1"/>
          </p:cNvPicPr>
          <p:nvPr/>
        </p:nvPicPr>
        <p:blipFill>
          <a:blip r:embed="rId2"/>
          <a:stretch>
            <a:fillRect/>
          </a:stretch>
        </p:blipFill>
        <p:spPr>
          <a:xfrm>
            <a:off x="380999" y="1390133"/>
            <a:ext cx="3451413" cy="5096870"/>
          </a:xfrm>
          <a:prstGeom prst="rect">
            <a:avLst/>
          </a:prstGeom>
        </p:spPr>
      </p:pic>
      <p:sp>
        <p:nvSpPr>
          <p:cNvPr id="3" name="CuadroTexto 2">
            <a:extLst>
              <a:ext uri="{FF2B5EF4-FFF2-40B4-BE49-F238E27FC236}">
                <a16:creationId xmlns:a16="http://schemas.microsoft.com/office/drawing/2014/main" id="{DC94C6C3-21DA-0677-564A-19268D0B5CE8}"/>
              </a:ext>
            </a:extLst>
          </p:cNvPr>
          <p:cNvSpPr txBox="1"/>
          <p:nvPr/>
        </p:nvSpPr>
        <p:spPr>
          <a:xfrm>
            <a:off x="3040743" y="693447"/>
            <a:ext cx="8106228"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s-ES" sz="3200" dirty="0">
                <a:solidFill>
                  <a:schemeClr val="tx1"/>
                </a:solidFill>
              </a:rPr>
              <a:t>¿PARA QUÉ SIRVE EL ELECTROPORADOR?</a:t>
            </a:r>
          </a:p>
        </p:txBody>
      </p:sp>
      <p:sp>
        <p:nvSpPr>
          <p:cNvPr id="5" name="CuadroTexto 4">
            <a:extLst>
              <a:ext uri="{FF2B5EF4-FFF2-40B4-BE49-F238E27FC236}">
                <a16:creationId xmlns:a16="http://schemas.microsoft.com/office/drawing/2014/main" id="{7BE8E09B-8DC4-B04D-70CD-90F11AA6600C}"/>
              </a:ext>
            </a:extLst>
          </p:cNvPr>
          <p:cNvSpPr txBox="1"/>
          <p:nvPr/>
        </p:nvSpPr>
        <p:spPr>
          <a:xfrm>
            <a:off x="3650236" y="1538051"/>
            <a:ext cx="7496735" cy="4524315"/>
          </a:xfrm>
          <a:prstGeom prst="rect">
            <a:avLst/>
          </a:prstGeom>
          <a:noFill/>
        </p:spPr>
        <p:txBody>
          <a:bodyPr wrap="square">
            <a:spAutoFit/>
          </a:bodyPr>
          <a:lstStyle/>
          <a:p>
            <a:r>
              <a:rPr lang="es-ES" sz="1600" dirty="0"/>
              <a:t>Técnica que emplea el electroporador se centra en facilitar la introducción de fármacos y todo tipo de sustancias por vía transepidérmica. Esto hace que pueda usarse para numerosos tratamientos:</a:t>
            </a:r>
          </a:p>
          <a:p>
            <a:endParaRPr lang="es-ES" sz="1600" dirty="0"/>
          </a:p>
          <a:p>
            <a:pPr marL="285750" indent="-285750">
              <a:buFont typeface="Wingdings" panose="05000000000000000000" pitchFamily="2" charset="2"/>
              <a:buChar char="v"/>
            </a:pPr>
            <a:r>
              <a:rPr lang="es-ES" sz="1600" dirty="0"/>
              <a:t>Ayuda a reducir las inflamaciones en cualquier parte del cuerpo.</a:t>
            </a:r>
          </a:p>
          <a:p>
            <a:r>
              <a:rPr lang="es-ES" sz="1600" dirty="0"/>
              <a:t>Contribuye al tratamiento de edemas o acumulaciones de líquido en el organismo.</a:t>
            </a:r>
          </a:p>
          <a:p>
            <a:r>
              <a:rPr lang="es-ES" sz="1600" dirty="0"/>
              <a:t>Permite reducir el tamaño de los hematomas.</a:t>
            </a:r>
          </a:p>
          <a:p>
            <a:pPr marL="285750" indent="-285750">
              <a:buFont typeface="Wingdings" panose="05000000000000000000" pitchFamily="2" charset="2"/>
              <a:buChar char="v"/>
            </a:pPr>
            <a:r>
              <a:rPr lang="es-ES" sz="1600" dirty="0"/>
              <a:t>Favorece la síntesis de colágeno, por lo que se convierte en un tratamiento coadyuvante en muchos problemas de la piel.</a:t>
            </a:r>
          </a:p>
          <a:p>
            <a:pPr marL="285750" indent="-285750">
              <a:buFont typeface="Wingdings" panose="05000000000000000000" pitchFamily="2" charset="2"/>
              <a:buChar char="v"/>
            </a:pPr>
            <a:r>
              <a:rPr lang="es-ES" sz="1600" dirty="0"/>
              <a:t>Mejora la eficacia de muchos tratamientos.</a:t>
            </a:r>
          </a:p>
          <a:p>
            <a:pPr marL="285750" indent="-285750">
              <a:buFont typeface="Wingdings" panose="05000000000000000000" pitchFamily="2" charset="2"/>
              <a:buChar char="v"/>
            </a:pPr>
            <a:r>
              <a:rPr lang="es-ES" sz="1600" dirty="0"/>
              <a:t>Ayuda a eliminar la grasa localizada, ya que las radiaciones permiten que se abran unos canales en las capas internas de la piel. Estas actúan de manera directa sobre los lípidos y favorecen su eliminación.</a:t>
            </a:r>
          </a:p>
          <a:p>
            <a:pPr marL="285750" indent="-285750">
              <a:buFont typeface="Wingdings" panose="05000000000000000000" pitchFamily="2" charset="2"/>
              <a:buChar char="v"/>
            </a:pPr>
            <a:r>
              <a:rPr lang="es-ES" sz="1600" dirty="0"/>
              <a:t>Mejora la hidratación de la piel.</a:t>
            </a:r>
          </a:p>
          <a:p>
            <a:pPr marL="285750" indent="-285750">
              <a:buFont typeface="Wingdings" panose="05000000000000000000" pitchFamily="2" charset="2"/>
              <a:buChar char="v"/>
            </a:pPr>
            <a:r>
              <a:rPr lang="es-ES" sz="1600" dirty="0"/>
              <a:t>Colabora en los procesos de regeneración cutánea.</a:t>
            </a:r>
          </a:p>
          <a:p>
            <a:pPr marL="285750" indent="-285750">
              <a:buFont typeface="Wingdings" panose="05000000000000000000" pitchFamily="2" charset="2"/>
              <a:buChar char="v"/>
            </a:pPr>
            <a:r>
              <a:rPr lang="es-ES" sz="1600" dirty="0"/>
              <a:t>Favorece los intercambios metabólicos de las células, estimulando su funcionamiento.</a:t>
            </a:r>
          </a:p>
        </p:txBody>
      </p:sp>
    </p:spTree>
    <p:extLst>
      <p:ext uri="{BB962C8B-B14F-4D97-AF65-F5344CB8AC3E}">
        <p14:creationId xmlns:p14="http://schemas.microsoft.com/office/powerpoint/2010/main" val="28316664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FF8F42A-9A17-45C0-09ED-DC21D6A7081B}"/>
              </a:ext>
            </a:extLst>
          </p:cNvPr>
          <p:cNvSpPr txBox="1"/>
          <p:nvPr/>
        </p:nvSpPr>
        <p:spPr>
          <a:xfrm>
            <a:off x="1400628" y="606362"/>
            <a:ext cx="7975600"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s-ES" sz="3200" dirty="0">
                <a:solidFill>
                  <a:schemeClr val="tx1"/>
                </a:solidFill>
              </a:rPr>
              <a:t>¿CUÁNTAS SESIONES SON NECESARIAS?</a:t>
            </a:r>
          </a:p>
        </p:txBody>
      </p:sp>
      <p:sp>
        <p:nvSpPr>
          <p:cNvPr id="5" name="CuadroTexto 4">
            <a:extLst>
              <a:ext uri="{FF2B5EF4-FFF2-40B4-BE49-F238E27FC236}">
                <a16:creationId xmlns:a16="http://schemas.microsoft.com/office/drawing/2014/main" id="{1C8EF255-265E-EE35-4486-D5BFC478881F}"/>
              </a:ext>
            </a:extLst>
          </p:cNvPr>
          <p:cNvSpPr txBox="1"/>
          <p:nvPr/>
        </p:nvSpPr>
        <p:spPr>
          <a:xfrm>
            <a:off x="1640113" y="1590158"/>
            <a:ext cx="7736115" cy="4247317"/>
          </a:xfrm>
          <a:prstGeom prst="rect">
            <a:avLst/>
          </a:prstGeom>
          <a:noFill/>
        </p:spPr>
        <p:txBody>
          <a:bodyPr wrap="square">
            <a:spAutoFit/>
          </a:bodyPr>
          <a:lstStyle/>
          <a:p>
            <a:r>
              <a:rPr lang="es-ES" dirty="0"/>
              <a:t>Si estás pensando en someterte a esta técnica, debes saber que el número de sesiones de electroporación se sitúa entre 10 y 20. De todos modos, no se puede decir exactamente cuánto durará tu tratamiento. Para ello es necesario que visites a un profesional especializado para que valore tu caso.</a:t>
            </a:r>
          </a:p>
          <a:p>
            <a:endParaRPr lang="es-ES" dirty="0"/>
          </a:p>
          <a:p>
            <a:r>
              <a:rPr lang="es-ES" dirty="0"/>
              <a:t>Además, ten en cuenta que la recomendación es aplicar al principio un par de sesiones semanales. Posteriormente, se pasa a una hasta que se complementa el proceso. Cada una de ellas dura aproximadamente unos 20 minutos, y no olvides que es indolora. Por lo tanto, puedes acudir completamente relajado/a.</a:t>
            </a:r>
          </a:p>
          <a:p>
            <a:endParaRPr lang="es-ES" dirty="0"/>
          </a:p>
          <a:p>
            <a:r>
              <a:rPr lang="es-ES" dirty="0"/>
              <a:t>Finalmente, hay que señalar que algunos problemas requieren de sesiones de mantenimiento para asegurar que no vuelven a reaparecer (lo más habitual es que se paute una al mes).</a:t>
            </a:r>
          </a:p>
        </p:txBody>
      </p:sp>
    </p:spTree>
    <p:extLst>
      <p:ext uri="{BB962C8B-B14F-4D97-AF65-F5344CB8AC3E}">
        <p14:creationId xmlns:p14="http://schemas.microsoft.com/office/powerpoint/2010/main" val="34672274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FCE9FEB-0D88-A6C7-C9E3-74309F05D79E}"/>
              </a:ext>
            </a:extLst>
          </p:cNvPr>
          <p:cNvSpPr txBox="1"/>
          <p:nvPr/>
        </p:nvSpPr>
        <p:spPr>
          <a:xfrm>
            <a:off x="863600" y="809562"/>
            <a:ext cx="8919028"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s-ES" sz="3200" dirty="0">
                <a:solidFill>
                  <a:schemeClr val="tx1"/>
                </a:solidFill>
              </a:rPr>
              <a:t>CONTRAINDICACIONES Y EFECTOS SECUNDARIOS</a:t>
            </a:r>
          </a:p>
        </p:txBody>
      </p:sp>
      <p:sp>
        <p:nvSpPr>
          <p:cNvPr id="5" name="CuadroTexto 4">
            <a:extLst>
              <a:ext uri="{FF2B5EF4-FFF2-40B4-BE49-F238E27FC236}">
                <a16:creationId xmlns:a16="http://schemas.microsoft.com/office/drawing/2014/main" id="{BA37B92A-69E2-92A1-F895-9DB4D9547EFD}"/>
              </a:ext>
            </a:extLst>
          </p:cNvPr>
          <p:cNvSpPr txBox="1"/>
          <p:nvPr/>
        </p:nvSpPr>
        <p:spPr>
          <a:xfrm>
            <a:off x="863600" y="2459504"/>
            <a:ext cx="6110514" cy="1938992"/>
          </a:xfrm>
          <a:prstGeom prst="rect">
            <a:avLst/>
          </a:prstGeom>
          <a:noFill/>
        </p:spPr>
        <p:txBody>
          <a:bodyPr wrap="square">
            <a:spAutoFit/>
          </a:bodyPr>
          <a:lstStyle/>
          <a:p>
            <a:pPr marL="285750" indent="-285750">
              <a:buClr>
                <a:schemeClr val="accent1"/>
              </a:buClr>
              <a:buFont typeface="Courier New" panose="02070309020205020404" pitchFamily="49" charset="0"/>
              <a:buChar char="o"/>
            </a:pPr>
            <a:r>
              <a:rPr lang="es-ES" sz="2400" dirty="0"/>
              <a:t>Mujeres embarazadas.</a:t>
            </a:r>
          </a:p>
          <a:p>
            <a:pPr marL="285750" indent="-285750">
              <a:buClr>
                <a:schemeClr val="accent1"/>
              </a:buClr>
              <a:buFont typeface="Courier New" panose="02070309020205020404" pitchFamily="49" charset="0"/>
              <a:buChar char="o"/>
            </a:pPr>
            <a:r>
              <a:rPr lang="es-ES" sz="2400" dirty="0"/>
              <a:t>Personas que llevan un marcapasos, debido a que las ondas electromagnéticas pueden afectar a su funcionamiento.</a:t>
            </a:r>
          </a:p>
        </p:txBody>
      </p:sp>
      <p:pic>
        <p:nvPicPr>
          <p:cNvPr id="6" name="Imagen 5">
            <a:extLst>
              <a:ext uri="{FF2B5EF4-FFF2-40B4-BE49-F238E27FC236}">
                <a16:creationId xmlns:a16="http://schemas.microsoft.com/office/drawing/2014/main" id="{A430B165-3FAD-BDD3-2775-539F2D45249B}"/>
              </a:ext>
            </a:extLst>
          </p:cNvPr>
          <p:cNvPicPr>
            <a:picLocks noChangeAspect="1"/>
          </p:cNvPicPr>
          <p:nvPr/>
        </p:nvPicPr>
        <p:blipFill>
          <a:blip r:embed="rId2"/>
          <a:stretch>
            <a:fillRect/>
          </a:stretch>
        </p:blipFill>
        <p:spPr>
          <a:xfrm>
            <a:off x="6807366" y="1394337"/>
            <a:ext cx="4521034" cy="5043955"/>
          </a:xfrm>
          <a:prstGeom prst="rect">
            <a:avLst/>
          </a:prstGeom>
        </p:spPr>
      </p:pic>
    </p:spTree>
    <p:extLst>
      <p:ext uri="{BB962C8B-B14F-4D97-AF65-F5344CB8AC3E}">
        <p14:creationId xmlns:p14="http://schemas.microsoft.com/office/powerpoint/2010/main" val="27201393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14F9274-F3AC-0DC2-682C-1DCA78005FA3}"/>
              </a:ext>
            </a:extLst>
          </p:cNvPr>
          <p:cNvSpPr txBox="1"/>
          <p:nvPr/>
        </p:nvSpPr>
        <p:spPr>
          <a:xfrm>
            <a:off x="2547257" y="838590"/>
            <a:ext cx="6110514"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s-ES" sz="3200" dirty="0">
                <a:solidFill>
                  <a:schemeClr val="tx1"/>
                </a:solidFill>
              </a:rPr>
              <a:t>¿QUÉ ES LA ALTA FRECUENCIA?</a:t>
            </a:r>
          </a:p>
        </p:txBody>
      </p:sp>
      <p:sp>
        <p:nvSpPr>
          <p:cNvPr id="5" name="CuadroTexto 4">
            <a:extLst>
              <a:ext uri="{FF2B5EF4-FFF2-40B4-BE49-F238E27FC236}">
                <a16:creationId xmlns:a16="http://schemas.microsoft.com/office/drawing/2014/main" id="{F869C2D3-650E-AA6D-4107-D4CEA14B640C}"/>
              </a:ext>
            </a:extLst>
          </p:cNvPr>
          <p:cNvSpPr txBox="1"/>
          <p:nvPr/>
        </p:nvSpPr>
        <p:spPr>
          <a:xfrm>
            <a:off x="5500914" y="2465787"/>
            <a:ext cx="4762500" cy="2677656"/>
          </a:xfrm>
          <a:prstGeom prst="rect">
            <a:avLst/>
          </a:prstGeom>
          <a:noFill/>
        </p:spPr>
        <p:txBody>
          <a:bodyPr wrap="square">
            <a:spAutoFit/>
          </a:bodyPr>
          <a:lstStyle/>
          <a:p>
            <a:r>
              <a:rPr lang="es-ES" sz="2400" dirty="0"/>
              <a:t>La alta frecuencia es un aparato eléctrico con diferentes electrodos de vidrio llenos de gas argón, diseñado para el contorno del rostro. Estos electrodos, en contacto con la piel, liberan ozono.</a:t>
            </a:r>
          </a:p>
        </p:txBody>
      </p:sp>
      <p:pic>
        <p:nvPicPr>
          <p:cNvPr id="1026" name="Picture 2" descr="▷ OLSUNOR máquina facial de alta frecuencia, electrodo portátil d">
            <a:extLst>
              <a:ext uri="{FF2B5EF4-FFF2-40B4-BE49-F238E27FC236}">
                <a16:creationId xmlns:a16="http://schemas.microsoft.com/office/drawing/2014/main" id="{8F230992-30C1-BB8B-5E0C-851FB1C652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092" y="1423365"/>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6696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16F8BA0-6BEB-89FF-BF7E-F2CEC3701B9F}"/>
              </a:ext>
            </a:extLst>
          </p:cNvPr>
          <p:cNvSpPr txBox="1"/>
          <p:nvPr/>
        </p:nvSpPr>
        <p:spPr>
          <a:xfrm>
            <a:off x="805543" y="2408872"/>
            <a:ext cx="3505200" cy="2585323"/>
          </a:xfrm>
          <a:prstGeom prst="rect">
            <a:avLst/>
          </a:prstGeom>
          <a:noFill/>
        </p:spPr>
        <p:txBody>
          <a:bodyPr wrap="square">
            <a:spAutoFit/>
          </a:bodyPr>
          <a:lstStyle/>
          <a:p>
            <a:r>
              <a:rPr lang="es-ES" dirty="0"/>
              <a:t>Mejora la cicatrización de las espinillas  y coagulación, oxigenan la piel, aumentan el metabolismo celular y estimula la circulación, promociona un efecto antiséptico para matar bacterias, genera una sensación de calor que ayuda a relajar la piel.</a:t>
            </a:r>
          </a:p>
        </p:txBody>
      </p:sp>
      <p:pic>
        <p:nvPicPr>
          <p:cNvPr id="4" name="Imagen 3">
            <a:extLst>
              <a:ext uri="{FF2B5EF4-FFF2-40B4-BE49-F238E27FC236}">
                <a16:creationId xmlns:a16="http://schemas.microsoft.com/office/drawing/2014/main" id="{35C1ED4B-4114-5D14-0C43-B80212A27CF3}"/>
              </a:ext>
            </a:extLst>
          </p:cNvPr>
          <p:cNvPicPr>
            <a:picLocks noChangeAspect="1"/>
          </p:cNvPicPr>
          <p:nvPr/>
        </p:nvPicPr>
        <p:blipFill>
          <a:blip r:embed="rId2"/>
          <a:stretch>
            <a:fillRect/>
          </a:stretch>
        </p:blipFill>
        <p:spPr>
          <a:xfrm>
            <a:off x="4789781" y="1582057"/>
            <a:ext cx="7140893" cy="4608286"/>
          </a:xfrm>
          <a:prstGeom prst="rect">
            <a:avLst/>
          </a:prstGeom>
        </p:spPr>
      </p:pic>
      <p:sp>
        <p:nvSpPr>
          <p:cNvPr id="5" name="Rectángulo 4">
            <a:extLst>
              <a:ext uri="{FF2B5EF4-FFF2-40B4-BE49-F238E27FC236}">
                <a16:creationId xmlns:a16="http://schemas.microsoft.com/office/drawing/2014/main" id="{B079FC9B-EF71-FD80-7BDA-AA8C6ACB634D}"/>
              </a:ext>
            </a:extLst>
          </p:cNvPr>
          <p:cNvSpPr/>
          <p:nvPr/>
        </p:nvSpPr>
        <p:spPr>
          <a:xfrm>
            <a:off x="3628571" y="696686"/>
            <a:ext cx="6052458" cy="725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dirty="0"/>
              <a:t>BENEFICIOS</a:t>
            </a:r>
            <a:r>
              <a:rPr lang="es-ES" dirty="0"/>
              <a:t> </a:t>
            </a:r>
          </a:p>
        </p:txBody>
      </p:sp>
    </p:spTree>
    <p:extLst>
      <p:ext uri="{BB962C8B-B14F-4D97-AF65-F5344CB8AC3E}">
        <p14:creationId xmlns:p14="http://schemas.microsoft.com/office/powerpoint/2010/main" val="41997927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8C2F1CF-C1F4-EBC2-8016-E44AF6DEBA8D}"/>
              </a:ext>
            </a:extLst>
          </p:cNvPr>
          <p:cNvSpPr txBox="1"/>
          <p:nvPr/>
        </p:nvSpPr>
        <p:spPr>
          <a:xfrm>
            <a:off x="1578430" y="1491733"/>
            <a:ext cx="6230256" cy="4247317"/>
          </a:xfrm>
          <a:prstGeom prst="rect">
            <a:avLst/>
          </a:prstGeom>
          <a:noFill/>
        </p:spPr>
        <p:txBody>
          <a:bodyPr wrap="square">
            <a:spAutoFit/>
          </a:bodyPr>
          <a:lstStyle/>
          <a:p>
            <a:r>
              <a:rPr lang="es-ES" dirty="0">
                <a:solidFill>
                  <a:srgbClr val="FF0000"/>
                </a:solidFill>
              </a:rPr>
              <a:t>Electrodo de punta: </a:t>
            </a:r>
            <a:r>
              <a:rPr lang="es-ES" dirty="0"/>
              <a:t>con la chispa precisa que genera, es especial para la desinfectar y acelerar la curación del acné.</a:t>
            </a:r>
          </a:p>
          <a:p>
            <a:r>
              <a:rPr lang="es-ES" dirty="0">
                <a:solidFill>
                  <a:srgbClr val="FF0000"/>
                </a:solidFill>
              </a:rPr>
              <a:t>Electrodo de cuchara: </a:t>
            </a:r>
            <a:r>
              <a:rPr lang="es-ES" dirty="0"/>
              <a:t>para zonas sensibles especificas como ojeras, bolsas debajo de los ojos.</a:t>
            </a:r>
          </a:p>
          <a:p>
            <a:r>
              <a:rPr lang="es-ES" dirty="0">
                <a:solidFill>
                  <a:srgbClr val="FF0000"/>
                </a:solidFill>
              </a:rPr>
              <a:t>Electrodo de hongo: </a:t>
            </a:r>
            <a:r>
              <a:rPr lang="es-ES" dirty="0"/>
              <a:t>para áreas de tratamiento amplias como la frente.</a:t>
            </a:r>
          </a:p>
          <a:p>
            <a:r>
              <a:rPr lang="es-ES" dirty="0">
                <a:solidFill>
                  <a:srgbClr val="FF0000"/>
                </a:solidFill>
              </a:rPr>
              <a:t>Electrodo de cepillo: </a:t>
            </a:r>
            <a:r>
              <a:rPr lang="es-ES" dirty="0"/>
              <a:t>estimula la circulación del cuero cabelludo para estimular el crecimiento del cabello, también puede ser utilizado en el rostro.</a:t>
            </a:r>
          </a:p>
          <a:p>
            <a:r>
              <a:rPr lang="es-ES" dirty="0">
                <a:solidFill>
                  <a:srgbClr val="FF0000"/>
                </a:solidFill>
              </a:rPr>
              <a:t>Tanto el electrodo de Hongo y Cuchara </a:t>
            </a:r>
            <a:r>
              <a:rPr lang="es-ES" dirty="0"/>
              <a:t>son ideales para tratar clientes con piel grasa o propensa al acné. También se pueden utilizar para estimular la circulación (color violeta)</a:t>
            </a:r>
          </a:p>
          <a:p>
            <a:endParaRPr lang="es-ES" dirty="0"/>
          </a:p>
        </p:txBody>
      </p:sp>
      <p:sp>
        <p:nvSpPr>
          <p:cNvPr id="5" name="CuadroTexto 4">
            <a:extLst>
              <a:ext uri="{FF2B5EF4-FFF2-40B4-BE49-F238E27FC236}">
                <a16:creationId xmlns:a16="http://schemas.microsoft.com/office/drawing/2014/main" id="{3A2FD684-30F9-58EA-269C-CA5AD1F4CF1C}"/>
              </a:ext>
            </a:extLst>
          </p:cNvPr>
          <p:cNvSpPr txBox="1"/>
          <p:nvPr/>
        </p:nvSpPr>
        <p:spPr>
          <a:xfrm>
            <a:off x="2576286" y="461219"/>
            <a:ext cx="6110514"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s-ES" sz="3200" dirty="0">
                <a:solidFill>
                  <a:schemeClr val="tx1"/>
                </a:solidFill>
              </a:rPr>
              <a:t>FUNCIONES:</a:t>
            </a:r>
          </a:p>
        </p:txBody>
      </p:sp>
      <p:pic>
        <p:nvPicPr>
          <p:cNvPr id="6" name="Imagen 5">
            <a:extLst>
              <a:ext uri="{FF2B5EF4-FFF2-40B4-BE49-F238E27FC236}">
                <a16:creationId xmlns:a16="http://schemas.microsoft.com/office/drawing/2014/main" id="{1AE52AAC-24C4-47C3-B91F-22F844E997BE}"/>
              </a:ext>
            </a:extLst>
          </p:cNvPr>
          <p:cNvPicPr>
            <a:picLocks noChangeAspect="1"/>
          </p:cNvPicPr>
          <p:nvPr/>
        </p:nvPicPr>
        <p:blipFill>
          <a:blip r:embed="rId2"/>
          <a:stretch>
            <a:fillRect/>
          </a:stretch>
        </p:blipFill>
        <p:spPr>
          <a:xfrm>
            <a:off x="8135482" y="1491733"/>
            <a:ext cx="3381375" cy="4757857"/>
          </a:xfrm>
          <a:prstGeom prst="rect">
            <a:avLst/>
          </a:prstGeom>
        </p:spPr>
      </p:pic>
    </p:spTree>
    <p:extLst>
      <p:ext uri="{BB962C8B-B14F-4D97-AF65-F5344CB8AC3E}">
        <p14:creationId xmlns:p14="http://schemas.microsoft.com/office/powerpoint/2010/main" val="26159525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DD2A6C82-7FA6-ABC5-1B54-F84F7F66B905}"/>
              </a:ext>
            </a:extLst>
          </p:cNvPr>
          <p:cNvSpPr txBox="1"/>
          <p:nvPr/>
        </p:nvSpPr>
        <p:spPr>
          <a:xfrm>
            <a:off x="1124856" y="2339484"/>
            <a:ext cx="6110514" cy="3139321"/>
          </a:xfrm>
          <a:prstGeom prst="rect">
            <a:avLst/>
          </a:prstGeom>
          <a:noFill/>
        </p:spPr>
        <p:txBody>
          <a:bodyPr wrap="square">
            <a:spAutoFit/>
          </a:bodyPr>
          <a:lstStyle/>
          <a:p>
            <a:r>
              <a:rPr lang="es-ES" dirty="0"/>
              <a:t>Características de la Luz Naranja:</a:t>
            </a:r>
          </a:p>
          <a:p>
            <a:r>
              <a:rPr lang="es-ES" dirty="0"/>
              <a:t>- Gas Neón</a:t>
            </a:r>
          </a:p>
          <a:p>
            <a:r>
              <a:rPr lang="es-ES" dirty="0"/>
              <a:t>- Intensidad suave</a:t>
            </a:r>
          </a:p>
          <a:p>
            <a:r>
              <a:rPr lang="es-ES" dirty="0"/>
              <a:t>- Piel sensible o seca</a:t>
            </a:r>
          </a:p>
          <a:p>
            <a:pPr marL="285750" indent="-285750">
              <a:buFontTx/>
              <a:buChar char="-"/>
            </a:pPr>
            <a:r>
              <a:rPr lang="es-ES" dirty="0"/>
              <a:t>Desbacterizante y desinflamatoria</a:t>
            </a:r>
          </a:p>
          <a:p>
            <a:endParaRPr lang="es-ES" dirty="0"/>
          </a:p>
          <a:p>
            <a:r>
              <a:rPr lang="es-ES" dirty="0"/>
              <a:t>Características de la Luz Violeta:</a:t>
            </a:r>
          </a:p>
          <a:p>
            <a:r>
              <a:rPr lang="es-ES" dirty="0"/>
              <a:t>- Gas Argón</a:t>
            </a:r>
          </a:p>
          <a:p>
            <a:r>
              <a:rPr lang="es-ES" dirty="0"/>
              <a:t>- Intensidad fuerte</a:t>
            </a:r>
          </a:p>
          <a:p>
            <a:r>
              <a:rPr lang="es-ES" dirty="0"/>
              <a:t>- Piel normal o grasa</a:t>
            </a:r>
          </a:p>
          <a:p>
            <a:r>
              <a:rPr lang="es-ES" dirty="0"/>
              <a:t>- Tonificante y estimulante</a:t>
            </a:r>
          </a:p>
        </p:txBody>
      </p:sp>
      <p:sp>
        <p:nvSpPr>
          <p:cNvPr id="10" name="CuadroTexto 9">
            <a:extLst>
              <a:ext uri="{FF2B5EF4-FFF2-40B4-BE49-F238E27FC236}">
                <a16:creationId xmlns:a16="http://schemas.microsoft.com/office/drawing/2014/main" id="{6D3F73FB-5C85-5786-6E19-9E210F1570FE}"/>
              </a:ext>
            </a:extLst>
          </p:cNvPr>
          <p:cNvSpPr txBox="1"/>
          <p:nvPr/>
        </p:nvSpPr>
        <p:spPr>
          <a:xfrm>
            <a:off x="1400174" y="463955"/>
            <a:ext cx="9391651"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s-ES" sz="2400" dirty="0">
                <a:solidFill>
                  <a:schemeClr val="tx1"/>
                </a:solidFill>
              </a:rPr>
              <a:t>Diferencias entre la Luz Naranja y Violeta de Alta Frecuencia.</a:t>
            </a:r>
          </a:p>
        </p:txBody>
      </p:sp>
      <p:pic>
        <p:nvPicPr>
          <p:cNvPr id="1026" name="Picture 2" descr="Electrodos Repuesto – Alta Frecuencia Naranja y Violeta - Meloon México  México">
            <a:extLst>
              <a:ext uri="{FF2B5EF4-FFF2-40B4-BE49-F238E27FC236}">
                <a16:creationId xmlns:a16="http://schemas.microsoft.com/office/drawing/2014/main" id="{2C463D68-9258-55BE-2CC4-F8EB09AE50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2825" y="1875529"/>
            <a:ext cx="3429000" cy="4518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026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AC17B77-5801-0EDB-1799-CF6D57AA8F8B}"/>
              </a:ext>
            </a:extLst>
          </p:cNvPr>
          <p:cNvSpPr txBox="1"/>
          <p:nvPr/>
        </p:nvSpPr>
        <p:spPr>
          <a:xfrm>
            <a:off x="1752600" y="1167056"/>
            <a:ext cx="8686800" cy="584775"/>
          </a:xfrm>
          <a:prstGeom prst="rect">
            <a:avLst/>
          </a:prstGeom>
          <a:solidFill>
            <a:schemeClr val="accent1"/>
          </a:solidFill>
          <a:ln>
            <a:solidFill>
              <a:schemeClr val="bg2"/>
            </a:solidFill>
          </a:ln>
        </p:spPr>
        <p:txBody>
          <a:bodyPr wrap="square">
            <a:spAutoFit/>
          </a:bodyPr>
          <a:lstStyle/>
          <a:p>
            <a:pPr algn="ctr"/>
            <a:r>
              <a:rPr lang="es-ES" sz="3200" dirty="0"/>
              <a:t>QUE SON LOS TRATAMIENTOS FACIALES</a:t>
            </a:r>
          </a:p>
        </p:txBody>
      </p:sp>
      <p:sp>
        <p:nvSpPr>
          <p:cNvPr id="5" name="CuadroTexto 4">
            <a:extLst>
              <a:ext uri="{FF2B5EF4-FFF2-40B4-BE49-F238E27FC236}">
                <a16:creationId xmlns:a16="http://schemas.microsoft.com/office/drawing/2014/main" id="{4226B41C-BE19-896F-1CC1-C7334467DD7E}"/>
              </a:ext>
            </a:extLst>
          </p:cNvPr>
          <p:cNvSpPr txBox="1"/>
          <p:nvPr/>
        </p:nvSpPr>
        <p:spPr>
          <a:xfrm>
            <a:off x="2403613" y="2513569"/>
            <a:ext cx="7384774" cy="2862322"/>
          </a:xfrm>
          <a:prstGeom prst="rect">
            <a:avLst/>
          </a:prstGeom>
          <a:noFill/>
        </p:spPr>
        <p:txBody>
          <a:bodyPr wrap="square">
            <a:spAutoFit/>
          </a:bodyPr>
          <a:lstStyle/>
          <a:p>
            <a:r>
              <a:rPr lang="es-ES" sz="2000" dirty="0"/>
              <a:t>“La cara es el reflejo del alma”, aunque con el paso del tiempo empiezan a aparecer los primeros signos de la edad y el rostro puede verse cansado y apagado. Para recuperar su vitalidad y que luzca radiante existen tratamientos faciales que cubren todo tipo de necesidades: luminosidad, flacidez, nutrición, arrugas, manchas… Combinando los mejores productos cosméticos y la aparatología se obtienen unos resultados extraordinarios y duraderos en el tiempo</a:t>
            </a:r>
          </a:p>
        </p:txBody>
      </p:sp>
    </p:spTree>
    <p:extLst>
      <p:ext uri="{BB962C8B-B14F-4D97-AF65-F5344CB8AC3E}">
        <p14:creationId xmlns:p14="http://schemas.microsoft.com/office/powerpoint/2010/main" val="40481741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429C522-8E05-E3D1-F3B1-DB01DAA37396}"/>
              </a:ext>
            </a:extLst>
          </p:cNvPr>
          <p:cNvPicPr>
            <a:picLocks noChangeAspect="1"/>
          </p:cNvPicPr>
          <p:nvPr/>
        </p:nvPicPr>
        <p:blipFill>
          <a:blip r:embed="rId2"/>
          <a:stretch>
            <a:fillRect/>
          </a:stretch>
        </p:blipFill>
        <p:spPr>
          <a:xfrm>
            <a:off x="529772" y="561521"/>
            <a:ext cx="3810000" cy="2867479"/>
          </a:xfrm>
          <a:prstGeom prst="rect">
            <a:avLst/>
          </a:prstGeom>
        </p:spPr>
      </p:pic>
      <p:sp>
        <p:nvSpPr>
          <p:cNvPr id="4" name="CuadroTexto 3">
            <a:extLst>
              <a:ext uri="{FF2B5EF4-FFF2-40B4-BE49-F238E27FC236}">
                <a16:creationId xmlns:a16="http://schemas.microsoft.com/office/drawing/2014/main" id="{14557E2F-FF04-876F-6AFF-061BEC6226BB}"/>
              </a:ext>
            </a:extLst>
          </p:cNvPr>
          <p:cNvSpPr txBox="1"/>
          <p:nvPr/>
        </p:nvSpPr>
        <p:spPr>
          <a:xfrm>
            <a:off x="4695370" y="766020"/>
            <a:ext cx="6437087"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s-ES" sz="2400" dirty="0">
                <a:solidFill>
                  <a:schemeClr val="tx1"/>
                </a:solidFill>
              </a:rPr>
              <a:t>¿EN QUÉ CONSISTE EL PEELING ULTRASÓNICO?</a:t>
            </a:r>
          </a:p>
        </p:txBody>
      </p:sp>
      <p:sp>
        <p:nvSpPr>
          <p:cNvPr id="6" name="CuadroTexto 5">
            <a:extLst>
              <a:ext uri="{FF2B5EF4-FFF2-40B4-BE49-F238E27FC236}">
                <a16:creationId xmlns:a16="http://schemas.microsoft.com/office/drawing/2014/main" id="{08AB8D90-C122-E1C5-25F2-6EE49B2F4F37}"/>
              </a:ext>
            </a:extLst>
          </p:cNvPr>
          <p:cNvSpPr txBox="1"/>
          <p:nvPr/>
        </p:nvSpPr>
        <p:spPr>
          <a:xfrm>
            <a:off x="4310744" y="1688797"/>
            <a:ext cx="6110514" cy="2031325"/>
          </a:xfrm>
          <a:prstGeom prst="rect">
            <a:avLst/>
          </a:prstGeom>
          <a:noFill/>
        </p:spPr>
        <p:txBody>
          <a:bodyPr wrap="square">
            <a:spAutoFit/>
          </a:bodyPr>
          <a:lstStyle/>
          <a:p>
            <a:r>
              <a:rPr lang="es-ES" dirty="0"/>
              <a:t>Es un tratamiento de belleza que busca limpiar, revitalizar y regenerar la piel con ultrasonidos. Para ello se requiere de una consola, "espátula", ultrasónica que emite una frecuencia inaudible y que, al contacto con la piel, genera una serie de vibraciones. Esas vibraciones hacen que las células muertas de la piel se desprendan.</a:t>
            </a:r>
          </a:p>
          <a:p>
            <a:endParaRPr lang="es-ES" dirty="0"/>
          </a:p>
        </p:txBody>
      </p:sp>
      <p:sp>
        <p:nvSpPr>
          <p:cNvPr id="8" name="CuadroTexto 7">
            <a:extLst>
              <a:ext uri="{FF2B5EF4-FFF2-40B4-BE49-F238E27FC236}">
                <a16:creationId xmlns:a16="http://schemas.microsoft.com/office/drawing/2014/main" id="{0B73E1F4-BD7E-4130-7C55-C06B4F452F0B}"/>
              </a:ext>
            </a:extLst>
          </p:cNvPr>
          <p:cNvSpPr txBox="1"/>
          <p:nvPr/>
        </p:nvSpPr>
        <p:spPr>
          <a:xfrm>
            <a:off x="674914" y="3639873"/>
            <a:ext cx="6110514"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s-ES" sz="2400" dirty="0">
                <a:solidFill>
                  <a:schemeClr val="tx1"/>
                </a:solidFill>
              </a:rPr>
              <a:t>Beneficios del peeling ultrasónico rostro</a:t>
            </a:r>
          </a:p>
        </p:txBody>
      </p:sp>
      <p:sp>
        <p:nvSpPr>
          <p:cNvPr id="10" name="CuadroTexto 9">
            <a:extLst>
              <a:ext uri="{FF2B5EF4-FFF2-40B4-BE49-F238E27FC236}">
                <a16:creationId xmlns:a16="http://schemas.microsoft.com/office/drawing/2014/main" id="{8C2EA4C6-FB52-2111-CD8D-4078AC136242}"/>
              </a:ext>
            </a:extLst>
          </p:cNvPr>
          <p:cNvSpPr txBox="1"/>
          <p:nvPr/>
        </p:nvSpPr>
        <p:spPr>
          <a:xfrm>
            <a:off x="674914" y="4571259"/>
            <a:ext cx="6110514" cy="1200329"/>
          </a:xfrm>
          <a:prstGeom prst="rect">
            <a:avLst/>
          </a:prstGeom>
          <a:noFill/>
        </p:spPr>
        <p:txBody>
          <a:bodyPr wrap="square">
            <a:spAutoFit/>
          </a:bodyPr>
          <a:lstStyle/>
          <a:p>
            <a:r>
              <a:rPr lang="es-ES" dirty="0"/>
              <a:t>En palabras sencillas, es una limpieza facial profunda que elimina la primera capa de células muertas a base de vibraciones a altísima velocidad gracias a un aparato ultrasónico.</a:t>
            </a:r>
          </a:p>
        </p:txBody>
      </p:sp>
      <p:pic>
        <p:nvPicPr>
          <p:cNvPr id="11" name="Imagen 10">
            <a:extLst>
              <a:ext uri="{FF2B5EF4-FFF2-40B4-BE49-F238E27FC236}">
                <a16:creationId xmlns:a16="http://schemas.microsoft.com/office/drawing/2014/main" id="{0F977147-59D1-1894-4F0B-ED32A3B90DF1}"/>
              </a:ext>
            </a:extLst>
          </p:cNvPr>
          <p:cNvPicPr>
            <a:picLocks noChangeAspect="1"/>
          </p:cNvPicPr>
          <p:nvPr/>
        </p:nvPicPr>
        <p:blipFill>
          <a:blip r:embed="rId3"/>
          <a:stretch>
            <a:fillRect/>
          </a:stretch>
        </p:blipFill>
        <p:spPr>
          <a:xfrm>
            <a:off x="7300686" y="3720122"/>
            <a:ext cx="4339771" cy="2828696"/>
          </a:xfrm>
          <a:prstGeom prst="rect">
            <a:avLst/>
          </a:prstGeom>
        </p:spPr>
      </p:pic>
    </p:spTree>
    <p:extLst>
      <p:ext uri="{BB962C8B-B14F-4D97-AF65-F5344CB8AC3E}">
        <p14:creationId xmlns:p14="http://schemas.microsoft.com/office/powerpoint/2010/main" val="3777988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83F3FC3-ED4F-4346-9A18-9B2DF0031E8A}"/>
              </a:ext>
            </a:extLst>
          </p:cNvPr>
          <p:cNvSpPr txBox="1"/>
          <p:nvPr/>
        </p:nvSpPr>
        <p:spPr>
          <a:xfrm>
            <a:off x="1603828" y="548304"/>
            <a:ext cx="7757886"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s-ES" sz="3200" dirty="0">
                <a:solidFill>
                  <a:schemeClr val="tx1"/>
                </a:solidFill>
              </a:rPr>
              <a:t>BENEFICIOS DEL PEELING ULTRASÓNICO</a:t>
            </a:r>
          </a:p>
        </p:txBody>
      </p:sp>
      <p:sp>
        <p:nvSpPr>
          <p:cNvPr id="5" name="CuadroTexto 4">
            <a:extLst>
              <a:ext uri="{FF2B5EF4-FFF2-40B4-BE49-F238E27FC236}">
                <a16:creationId xmlns:a16="http://schemas.microsoft.com/office/drawing/2014/main" id="{28B8AD68-A863-2D9E-3DA2-78FA18DA489E}"/>
              </a:ext>
            </a:extLst>
          </p:cNvPr>
          <p:cNvSpPr txBox="1"/>
          <p:nvPr/>
        </p:nvSpPr>
        <p:spPr>
          <a:xfrm>
            <a:off x="5929085" y="1683940"/>
            <a:ext cx="5392058" cy="4524315"/>
          </a:xfrm>
          <a:prstGeom prst="rect">
            <a:avLst/>
          </a:prstGeom>
          <a:noFill/>
        </p:spPr>
        <p:txBody>
          <a:bodyPr wrap="square">
            <a:spAutoFit/>
          </a:bodyPr>
          <a:lstStyle/>
          <a:p>
            <a:r>
              <a:rPr lang="es-ES" dirty="0"/>
              <a:t>Aparte de limpiar y regenerar, el peeling ultrasónico tiene más beneficios para el cutis:</a:t>
            </a:r>
          </a:p>
          <a:p>
            <a:endParaRPr lang="es-ES" dirty="0"/>
          </a:p>
          <a:p>
            <a:r>
              <a:rPr lang="es-ES" dirty="0"/>
              <a:t>1. Favorece enormemente la producción de elastina y colágeno, pues activa la microcirculación sanguínea.</a:t>
            </a:r>
          </a:p>
          <a:p>
            <a:r>
              <a:rPr lang="es-ES" dirty="0"/>
              <a:t>2. Desobstruye los poros y elimina los puntos negros.</a:t>
            </a:r>
          </a:p>
          <a:p>
            <a:r>
              <a:rPr lang="es-ES" dirty="0"/>
              <a:t>3. Estimula mucho la oxigenación de la piel.</a:t>
            </a:r>
          </a:p>
          <a:p>
            <a:r>
              <a:rPr lang="es-ES" dirty="0"/>
              <a:t>4. Ayudar a conseguir una hidratación facial profunda.</a:t>
            </a:r>
          </a:p>
          <a:p>
            <a:r>
              <a:rPr lang="es-ES" dirty="0"/>
              <a:t>5. Aporta luminosidad y uniformidad la piel sin causar dolor.</a:t>
            </a:r>
          </a:p>
          <a:p>
            <a:r>
              <a:rPr lang="es-ES" dirty="0"/>
              <a:t>6. Reduce la profundidad de las líneas de expresión, cicatrices por acné y manchas solares.</a:t>
            </a:r>
          </a:p>
          <a:p>
            <a:r>
              <a:rPr lang="es-ES" dirty="0"/>
              <a:t>7. Con todo ello, mejora la textura de la piel.</a:t>
            </a:r>
          </a:p>
        </p:txBody>
      </p:sp>
      <p:pic>
        <p:nvPicPr>
          <p:cNvPr id="6" name="Imagen 5">
            <a:extLst>
              <a:ext uri="{FF2B5EF4-FFF2-40B4-BE49-F238E27FC236}">
                <a16:creationId xmlns:a16="http://schemas.microsoft.com/office/drawing/2014/main" id="{9DDE695E-6F68-DCA5-E158-A7F741B82FD0}"/>
              </a:ext>
            </a:extLst>
          </p:cNvPr>
          <p:cNvPicPr>
            <a:picLocks noChangeAspect="1"/>
          </p:cNvPicPr>
          <p:nvPr/>
        </p:nvPicPr>
        <p:blipFill rotWithShape="1">
          <a:blip r:embed="rId2"/>
          <a:srcRect b="11160"/>
          <a:stretch/>
        </p:blipFill>
        <p:spPr>
          <a:xfrm>
            <a:off x="634546" y="1683940"/>
            <a:ext cx="5084082" cy="3846003"/>
          </a:xfrm>
          <a:prstGeom prst="rect">
            <a:avLst/>
          </a:prstGeom>
        </p:spPr>
      </p:pic>
    </p:spTree>
    <p:extLst>
      <p:ext uri="{BB962C8B-B14F-4D97-AF65-F5344CB8AC3E}">
        <p14:creationId xmlns:p14="http://schemas.microsoft.com/office/powerpoint/2010/main" val="8057396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9656C42-307C-9FDC-21F9-1314D9670989}"/>
              </a:ext>
            </a:extLst>
          </p:cNvPr>
          <p:cNvSpPr txBox="1"/>
          <p:nvPr/>
        </p:nvSpPr>
        <p:spPr>
          <a:xfrm>
            <a:off x="1636485" y="337433"/>
            <a:ext cx="8378371"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s-ES" sz="3200" dirty="0">
                <a:solidFill>
                  <a:schemeClr val="tx1"/>
                </a:solidFill>
              </a:rPr>
              <a:t>¿CÓMO SE REALIZA UNA SESIÓN DE PEELING?</a:t>
            </a:r>
          </a:p>
        </p:txBody>
      </p:sp>
      <p:sp>
        <p:nvSpPr>
          <p:cNvPr id="5" name="CuadroTexto 4">
            <a:extLst>
              <a:ext uri="{FF2B5EF4-FFF2-40B4-BE49-F238E27FC236}">
                <a16:creationId xmlns:a16="http://schemas.microsoft.com/office/drawing/2014/main" id="{3086CADF-33C5-8039-2C05-0B43FE6F88D0}"/>
              </a:ext>
            </a:extLst>
          </p:cNvPr>
          <p:cNvSpPr txBox="1"/>
          <p:nvPr/>
        </p:nvSpPr>
        <p:spPr>
          <a:xfrm>
            <a:off x="849086" y="1149866"/>
            <a:ext cx="7555326" cy="5262979"/>
          </a:xfrm>
          <a:prstGeom prst="rect">
            <a:avLst/>
          </a:prstGeom>
          <a:noFill/>
        </p:spPr>
        <p:txBody>
          <a:bodyPr wrap="square">
            <a:spAutoFit/>
          </a:bodyPr>
          <a:lstStyle/>
          <a:p>
            <a:r>
              <a:rPr lang="es-ES" sz="1600" dirty="0">
                <a:solidFill>
                  <a:srgbClr val="C00000"/>
                </a:solidFill>
              </a:rPr>
              <a:t>Paso 1: Limpieza facial previa</a:t>
            </a:r>
          </a:p>
          <a:p>
            <a:r>
              <a:rPr lang="es-ES" sz="1600" dirty="0"/>
              <a:t>Antes de comenzar la sesión se debe limpiar completamente el rostro, retirando cualquier resto de maquillaje o residuos de cremas solares o hidratantes.</a:t>
            </a:r>
          </a:p>
          <a:p>
            <a:endParaRPr lang="es-ES" sz="1600" dirty="0"/>
          </a:p>
          <a:p>
            <a:r>
              <a:rPr lang="es-ES" sz="1600" dirty="0">
                <a:solidFill>
                  <a:srgbClr val="C00000"/>
                </a:solidFill>
              </a:rPr>
              <a:t>Paso 2: Aplicación del principio activo</a:t>
            </a:r>
          </a:p>
          <a:p>
            <a:r>
              <a:rPr lang="es-ES" sz="1600" dirty="0"/>
              <a:t>Se aplica un exfoliante activo desincrustante y se deja reposar un par de minutos. También se cubren los ojos para evitar que el producto penetre en ellos.</a:t>
            </a:r>
          </a:p>
          <a:p>
            <a:endParaRPr lang="es-ES" sz="1600" dirty="0"/>
          </a:p>
          <a:p>
            <a:r>
              <a:rPr lang="es-ES" sz="1600" dirty="0">
                <a:solidFill>
                  <a:srgbClr val="C00000"/>
                </a:solidFill>
              </a:rPr>
              <a:t>Paso 3: Aplicación de la espátula ultrasónica</a:t>
            </a:r>
          </a:p>
          <a:p>
            <a:r>
              <a:rPr lang="es-ES" sz="1600" dirty="0"/>
              <a:t>A continuación, se procede a presionar suavemente el cabezal ultrasonido sobre la piel en movimientos en sentido centrípeto y centrifugo (de afuera hacia adentro y de adentro hacia afuera).</a:t>
            </a:r>
          </a:p>
          <a:p>
            <a:endParaRPr lang="es-ES" sz="1600" dirty="0"/>
          </a:p>
          <a:p>
            <a:r>
              <a:rPr lang="es-ES" sz="1600" dirty="0"/>
              <a:t>Con este masaje de exfoliación se busca desprender todas las células muertas de las capas más externas de la piel.</a:t>
            </a:r>
          </a:p>
          <a:p>
            <a:endParaRPr lang="es-ES" sz="1600" dirty="0"/>
          </a:p>
          <a:p>
            <a:r>
              <a:rPr lang="es-ES" sz="1600" dirty="0">
                <a:solidFill>
                  <a:srgbClr val="C00000"/>
                </a:solidFill>
              </a:rPr>
              <a:t>Paso 4: Calmar y proteger la piel</a:t>
            </a:r>
          </a:p>
          <a:p>
            <a:r>
              <a:rPr lang="es-ES" sz="1600" dirty="0"/>
              <a:t>Como paso final se aplica un tónico especial, un hidratante y protección solar. Este tratamiento no irrita la piel y, dependiendo de lo que se busque, puede durar entre 40 y 80 minutos.</a:t>
            </a:r>
          </a:p>
        </p:txBody>
      </p:sp>
      <p:pic>
        <p:nvPicPr>
          <p:cNvPr id="6" name="Imagen 5">
            <a:extLst>
              <a:ext uri="{FF2B5EF4-FFF2-40B4-BE49-F238E27FC236}">
                <a16:creationId xmlns:a16="http://schemas.microsoft.com/office/drawing/2014/main" id="{49B42AC3-6850-993B-8385-01EABFB25533}"/>
              </a:ext>
            </a:extLst>
          </p:cNvPr>
          <p:cNvPicPr>
            <a:picLocks noChangeAspect="1"/>
          </p:cNvPicPr>
          <p:nvPr/>
        </p:nvPicPr>
        <p:blipFill rotWithShape="1">
          <a:blip r:embed="rId2"/>
          <a:srcRect l="6419" b="6306"/>
          <a:stretch/>
        </p:blipFill>
        <p:spPr>
          <a:xfrm>
            <a:off x="8834718" y="1550266"/>
            <a:ext cx="2914862" cy="4462178"/>
          </a:xfrm>
          <a:prstGeom prst="rect">
            <a:avLst/>
          </a:prstGeom>
        </p:spPr>
      </p:pic>
    </p:spTree>
    <p:extLst>
      <p:ext uri="{BB962C8B-B14F-4D97-AF65-F5344CB8AC3E}">
        <p14:creationId xmlns:p14="http://schemas.microsoft.com/office/powerpoint/2010/main" val="21895422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8B5511B-CDEC-9978-C5C0-34ED45CC4E02}"/>
              </a:ext>
            </a:extLst>
          </p:cNvPr>
          <p:cNvSpPr txBox="1"/>
          <p:nvPr/>
        </p:nvSpPr>
        <p:spPr>
          <a:xfrm>
            <a:off x="3040743" y="635391"/>
            <a:ext cx="6110514"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s-ES" sz="3200" dirty="0">
                <a:solidFill>
                  <a:schemeClr val="tx1"/>
                </a:solidFill>
              </a:rPr>
              <a:t>CUIDADOS POST-PEELING</a:t>
            </a:r>
          </a:p>
        </p:txBody>
      </p:sp>
      <p:sp>
        <p:nvSpPr>
          <p:cNvPr id="5" name="CuadroTexto 4">
            <a:extLst>
              <a:ext uri="{FF2B5EF4-FFF2-40B4-BE49-F238E27FC236}">
                <a16:creationId xmlns:a16="http://schemas.microsoft.com/office/drawing/2014/main" id="{0B7BD701-FF6F-27ED-D548-DEA99568B650}"/>
              </a:ext>
            </a:extLst>
          </p:cNvPr>
          <p:cNvSpPr txBox="1"/>
          <p:nvPr/>
        </p:nvSpPr>
        <p:spPr>
          <a:xfrm>
            <a:off x="5332719" y="1589064"/>
            <a:ext cx="4255034" cy="3970318"/>
          </a:xfrm>
          <a:prstGeom prst="rect">
            <a:avLst/>
          </a:prstGeom>
          <a:noFill/>
        </p:spPr>
        <p:txBody>
          <a:bodyPr wrap="square">
            <a:spAutoFit/>
          </a:bodyPr>
          <a:lstStyle/>
          <a:p>
            <a:r>
              <a:rPr lang="es-ES" dirty="0"/>
              <a:t>Los profesionales te darán una serie de recomendaciones como aplicar cremas hidratantes en toda la piel tratada y utilizar obligatoriamente protector o filtro solar.</a:t>
            </a:r>
          </a:p>
          <a:p>
            <a:endParaRPr lang="es-ES" dirty="0"/>
          </a:p>
          <a:p>
            <a:r>
              <a:rPr lang="es-ES" dirty="0"/>
              <a:t>Al haber retirado todas las células muertas, es muy recomendable no exponerse al sol las siguientes semanas, debido a que la piel también será más propensa a las manchas solares. Lo más recomendable será siempre seguir las indicaciones del profesional.</a:t>
            </a:r>
          </a:p>
        </p:txBody>
      </p:sp>
      <p:pic>
        <p:nvPicPr>
          <p:cNvPr id="2050" name="Picture 2" descr="Qué es la espátula ultrasónica? | Cristina Álvarez">
            <a:extLst>
              <a:ext uri="{FF2B5EF4-FFF2-40B4-BE49-F238E27FC236}">
                <a16:creationId xmlns:a16="http://schemas.microsoft.com/office/drawing/2014/main" id="{E6593487-E505-392A-BE25-1308FDFBB5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471" y="1589064"/>
            <a:ext cx="3953329" cy="4593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7201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52D8834-2EB0-C0FF-4274-44652E326C58}"/>
              </a:ext>
            </a:extLst>
          </p:cNvPr>
          <p:cNvSpPr txBox="1"/>
          <p:nvPr/>
        </p:nvSpPr>
        <p:spPr>
          <a:xfrm>
            <a:off x="3173505" y="601987"/>
            <a:ext cx="6104964"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s-ES" sz="3200" dirty="0">
                <a:solidFill>
                  <a:schemeClr val="tx1"/>
                </a:solidFill>
              </a:rPr>
              <a:t>VAPORIZADOR </a:t>
            </a:r>
          </a:p>
        </p:txBody>
      </p:sp>
      <p:pic>
        <p:nvPicPr>
          <p:cNvPr id="4" name="Imagen 3">
            <a:extLst>
              <a:ext uri="{FF2B5EF4-FFF2-40B4-BE49-F238E27FC236}">
                <a16:creationId xmlns:a16="http://schemas.microsoft.com/office/drawing/2014/main" id="{33AAC346-BFC4-9DA9-591F-8E0A565766D3}"/>
              </a:ext>
            </a:extLst>
          </p:cNvPr>
          <p:cNvPicPr>
            <a:picLocks noChangeAspect="1"/>
          </p:cNvPicPr>
          <p:nvPr/>
        </p:nvPicPr>
        <p:blipFill rotWithShape="1">
          <a:blip r:embed="rId2"/>
          <a:srcRect l="22092" t="6902" r="15948" b="9973"/>
          <a:stretch/>
        </p:blipFill>
        <p:spPr>
          <a:xfrm>
            <a:off x="497542" y="1606923"/>
            <a:ext cx="3684494" cy="4397188"/>
          </a:xfrm>
          <a:prstGeom prst="rect">
            <a:avLst/>
          </a:prstGeom>
        </p:spPr>
      </p:pic>
      <p:sp>
        <p:nvSpPr>
          <p:cNvPr id="6" name="CuadroTexto 5">
            <a:extLst>
              <a:ext uri="{FF2B5EF4-FFF2-40B4-BE49-F238E27FC236}">
                <a16:creationId xmlns:a16="http://schemas.microsoft.com/office/drawing/2014/main" id="{EB4FA753-3495-96E5-26B0-7338BC992CB0}"/>
              </a:ext>
            </a:extLst>
          </p:cNvPr>
          <p:cNvSpPr txBox="1"/>
          <p:nvPr/>
        </p:nvSpPr>
        <p:spPr>
          <a:xfrm>
            <a:off x="4464424" y="2690336"/>
            <a:ext cx="4182036" cy="2677656"/>
          </a:xfrm>
          <a:prstGeom prst="rect">
            <a:avLst/>
          </a:prstGeom>
          <a:noFill/>
        </p:spPr>
        <p:txBody>
          <a:bodyPr wrap="square">
            <a:spAutoFit/>
          </a:bodyPr>
          <a:lstStyle/>
          <a:p>
            <a:r>
              <a:rPr lang="es-ES" sz="2400" dirty="0"/>
              <a:t>Un vaporizador es un dispositivo de extracción de aceites esenciales. En lugar de la combustión del material el vaporizador utiliza el calor para evaporar las sustancias activas.</a:t>
            </a:r>
          </a:p>
        </p:txBody>
      </p:sp>
    </p:spTree>
    <p:extLst>
      <p:ext uri="{BB962C8B-B14F-4D97-AF65-F5344CB8AC3E}">
        <p14:creationId xmlns:p14="http://schemas.microsoft.com/office/powerpoint/2010/main" val="25470707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09DF8AA-C2A6-D170-DD99-F523EF0250C1}"/>
              </a:ext>
            </a:extLst>
          </p:cNvPr>
          <p:cNvSpPr txBox="1"/>
          <p:nvPr/>
        </p:nvSpPr>
        <p:spPr>
          <a:xfrm>
            <a:off x="1035423" y="1305341"/>
            <a:ext cx="9251577" cy="4247317"/>
          </a:xfrm>
          <a:prstGeom prst="rect">
            <a:avLst/>
          </a:prstGeom>
          <a:noFill/>
        </p:spPr>
        <p:txBody>
          <a:bodyPr wrap="square">
            <a:spAutoFit/>
          </a:bodyPr>
          <a:lstStyle/>
          <a:p>
            <a:r>
              <a:rPr lang="es-ES" dirty="0">
                <a:solidFill>
                  <a:srgbClr val="C00000"/>
                </a:solidFill>
              </a:rPr>
              <a:t>1. La comodidad indiscutible de un vaporizador facial</a:t>
            </a:r>
          </a:p>
          <a:p>
            <a:r>
              <a:rPr lang="es-ES" dirty="0"/>
              <a:t>Sí, hemos dicho que el uso del vapor para limpiar el rostro no es un invento actual. Pero, ¿te imaginas calentando agua en una olla y acercando tu cara, con la cabeza tapada por una toalla? A parte del riesgo de irritación porque no hay forma de controlar la temperatura, ¡vaya complicación!</a:t>
            </a:r>
          </a:p>
          <a:p>
            <a:endParaRPr lang="es-ES" dirty="0"/>
          </a:p>
          <a:p>
            <a:r>
              <a:rPr lang="es-ES" dirty="0"/>
              <a:t>Con un vaporizador facial, tus clientas están cómodamente tumbadas en la camilla mientras reciben el tratamiento. Estos modernos aparatos son portátiles e incorporan un brazo regulable para que facilitarte su uso.</a:t>
            </a:r>
          </a:p>
          <a:p>
            <a:endParaRPr lang="es-ES" dirty="0"/>
          </a:p>
          <a:p>
            <a:r>
              <a:rPr lang="es-ES" dirty="0">
                <a:solidFill>
                  <a:srgbClr val="C00000"/>
                </a:solidFill>
              </a:rPr>
              <a:t>2. Proporciona una limpieza más profunda</a:t>
            </a:r>
          </a:p>
          <a:p>
            <a:r>
              <a:rPr lang="es-ES" dirty="0"/>
              <a:t>La base de este tratamiento es clara, los poros de la piel se abren al exponerlos a una fuente de calor. La explicación científica es que ese aumento de temperatura pone en marcha el mecanismo de auto regulación de nuestro cuerpo.</a:t>
            </a:r>
          </a:p>
          <a:p>
            <a:endParaRPr lang="es-ES" dirty="0"/>
          </a:p>
        </p:txBody>
      </p:sp>
      <p:sp>
        <p:nvSpPr>
          <p:cNvPr id="5" name="CuadroTexto 4">
            <a:extLst>
              <a:ext uri="{FF2B5EF4-FFF2-40B4-BE49-F238E27FC236}">
                <a16:creationId xmlns:a16="http://schemas.microsoft.com/office/drawing/2014/main" id="{035CE46E-0796-BF75-6A2B-E8EB6B2777C7}"/>
              </a:ext>
            </a:extLst>
          </p:cNvPr>
          <p:cNvSpPr txBox="1"/>
          <p:nvPr/>
        </p:nvSpPr>
        <p:spPr>
          <a:xfrm>
            <a:off x="1264024" y="534751"/>
            <a:ext cx="89154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s-ES" dirty="0">
                <a:solidFill>
                  <a:schemeClr val="tx1"/>
                </a:solidFill>
              </a:rPr>
              <a:t>4 FUNCIONES DE UN VAPORIZADOR FACIAL A TENER EN CUENTA</a:t>
            </a:r>
          </a:p>
        </p:txBody>
      </p:sp>
    </p:spTree>
    <p:extLst>
      <p:ext uri="{BB962C8B-B14F-4D97-AF65-F5344CB8AC3E}">
        <p14:creationId xmlns:p14="http://schemas.microsoft.com/office/powerpoint/2010/main" val="32830689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5B82A19-6EB2-E65D-01BE-171F186E4C45}"/>
              </a:ext>
            </a:extLst>
          </p:cNvPr>
          <p:cNvSpPr txBox="1"/>
          <p:nvPr/>
        </p:nvSpPr>
        <p:spPr>
          <a:xfrm>
            <a:off x="972458" y="874101"/>
            <a:ext cx="10493828" cy="5355312"/>
          </a:xfrm>
          <a:prstGeom prst="rect">
            <a:avLst/>
          </a:prstGeom>
          <a:noFill/>
        </p:spPr>
        <p:txBody>
          <a:bodyPr wrap="square">
            <a:spAutoFit/>
          </a:bodyPr>
          <a:lstStyle/>
          <a:p>
            <a:r>
              <a:rPr lang="es-ES" dirty="0">
                <a:solidFill>
                  <a:srgbClr val="C00000"/>
                </a:solidFill>
              </a:rPr>
              <a:t>3. La función relajante de un vaporizador facial</a:t>
            </a:r>
          </a:p>
          <a:p>
            <a:r>
              <a:rPr lang="es-ES" dirty="0"/>
              <a:t>Porque no todas las ventajas tienen que valorarse teniendo en cuenta los resultados. La eficacia de un vaporizador facial está ya demostrada, toca ahora fijarnos en otros beneficios que nos proporciona. Aquí, sin duda, hay que destacar el efecto relajante de esta técnica.</a:t>
            </a:r>
          </a:p>
          <a:p>
            <a:endParaRPr lang="es-ES" dirty="0"/>
          </a:p>
          <a:p>
            <a:r>
              <a:rPr lang="es-ES" dirty="0"/>
              <a:t>De hecho, es interesante recordar que no deja de tratarse de una sauna, en este caso, concentrada en el rostro. Sin embargo, el bienestar se siente en todo el cuerpo y mente. Para potenciarlo, prueba a combinarlo con la aromaterapia. Hasta los modelos más básicos incorporan esencieros para que viertas aceites esenciales que perfumen los vapores.</a:t>
            </a:r>
          </a:p>
          <a:p>
            <a:endParaRPr lang="es-ES" dirty="0"/>
          </a:p>
          <a:p>
            <a:r>
              <a:rPr lang="es-ES" dirty="0">
                <a:solidFill>
                  <a:srgbClr val="C00000"/>
                </a:solidFill>
              </a:rPr>
              <a:t>4. Mejora el flujo sanguíneo y la regeneración celular</a:t>
            </a:r>
          </a:p>
          <a:p>
            <a:r>
              <a:rPr lang="es-ES" dirty="0"/>
              <a:t>Ese mecanismo de termorregulación corporal que antes citábamos implica no sólo una dilatación de los poros de la piel. Conlleva, también, la de los vasos sanguíneos y, como consecuencia, una mejor circulación de la sangre. En esta línea, un vaporizador facial con regulación frío/calor es una herramienta aún más completa.</a:t>
            </a:r>
          </a:p>
          <a:p>
            <a:endParaRPr lang="es-ES" dirty="0"/>
          </a:p>
          <a:p>
            <a:r>
              <a:rPr lang="es-ES" dirty="0"/>
              <a:t>Pero, todavía hay más. Porque esa mayor oxigenación de la sangre y más aporte de nutrientes facilita que los procesos celulares sean más efectivos, entre otros, la producción natural de colágeno tan beneficiosa para nuestra piel.</a:t>
            </a:r>
          </a:p>
        </p:txBody>
      </p:sp>
    </p:spTree>
    <p:extLst>
      <p:ext uri="{BB962C8B-B14F-4D97-AF65-F5344CB8AC3E}">
        <p14:creationId xmlns:p14="http://schemas.microsoft.com/office/powerpoint/2010/main" val="15178385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8219808-09D3-692A-604B-E50A8E007F24}"/>
              </a:ext>
            </a:extLst>
          </p:cNvPr>
          <p:cNvSpPr txBox="1"/>
          <p:nvPr/>
        </p:nvSpPr>
        <p:spPr>
          <a:xfrm>
            <a:off x="7432302" y="4115210"/>
            <a:ext cx="4228820" cy="1938992"/>
          </a:xfrm>
          <a:prstGeom prst="rect">
            <a:avLst/>
          </a:prstGeom>
          <a:noFill/>
        </p:spPr>
        <p:txBody>
          <a:bodyPr wrap="square">
            <a:spAutoFit/>
          </a:bodyPr>
          <a:lstStyle/>
          <a:p>
            <a:r>
              <a:rPr lang="es-ES" sz="2400" dirty="0"/>
              <a:t>¿Qué hace el vapor frío en la cara?</a:t>
            </a:r>
          </a:p>
          <a:p>
            <a:r>
              <a:rPr lang="es-ES" dirty="0"/>
              <a:t>Suaviza la piel. Abre los poros dela piel para eliminar puntos negros. </a:t>
            </a:r>
            <a:r>
              <a:rPr lang="es-ES" dirty="0" err="1"/>
              <a:t>Actua</a:t>
            </a:r>
            <a:r>
              <a:rPr lang="es-ES" dirty="0"/>
              <a:t> como exfoliante. Mejora la circulación sanguínea de los capilares faciales.</a:t>
            </a:r>
          </a:p>
        </p:txBody>
      </p:sp>
      <p:sp>
        <p:nvSpPr>
          <p:cNvPr id="5" name="CuadroTexto 4">
            <a:extLst>
              <a:ext uri="{FF2B5EF4-FFF2-40B4-BE49-F238E27FC236}">
                <a16:creationId xmlns:a16="http://schemas.microsoft.com/office/drawing/2014/main" id="{C428194B-CD9C-56E0-7781-676B8808F22E}"/>
              </a:ext>
            </a:extLst>
          </p:cNvPr>
          <p:cNvSpPr txBox="1"/>
          <p:nvPr/>
        </p:nvSpPr>
        <p:spPr>
          <a:xfrm>
            <a:off x="954741" y="890305"/>
            <a:ext cx="4545106" cy="3231654"/>
          </a:xfrm>
          <a:prstGeom prst="rect">
            <a:avLst/>
          </a:prstGeom>
          <a:noFill/>
        </p:spPr>
        <p:txBody>
          <a:bodyPr wrap="square">
            <a:spAutoFit/>
          </a:bodyPr>
          <a:lstStyle/>
          <a:p>
            <a:r>
              <a:rPr lang="es-ES" sz="2000" dirty="0"/>
              <a:t>¿Qué hace el vapor caliente en la cara?</a:t>
            </a:r>
          </a:p>
          <a:p>
            <a:r>
              <a:rPr lang="es-ES" sz="2000" dirty="0"/>
              <a:t>Vapor para la cara</a:t>
            </a:r>
          </a:p>
          <a:p>
            <a:endParaRPr lang="es-ES" dirty="0"/>
          </a:p>
          <a:p>
            <a:r>
              <a:rPr lang="es-ES" dirty="0"/>
              <a:t>El vapor los dilata, permitiendo eliminar toda la suciedad que se acumula. Por eso es más fácil quitar los puntos negros. Tu piel estará limpia en profundidad, más suave, y respira mejor después de una limpieza facial con vapor. ¡Sensación de frescor y limpieza profunda</a:t>
            </a:r>
          </a:p>
        </p:txBody>
      </p:sp>
      <p:pic>
        <p:nvPicPr>
          <p:cNvPr id="6" name="Imagen 5">
            <a:extLst>
              <a:ext uri="{FF2B5EF4-FFF2-40B4-BE49-F238E27FC236}">
                <a16:creationId xmlns:a16="http://schemas.microsoft.com/office/drawing/2014/main" id="{B95E74C5-BA43-C579-1574-BE86A344C35A}"/>
              </a:ext>
            </a:extLst>
          </p:cNvPr>
          <p:cNvPicPr>
            <a:picLocks noChangeAspect="1"/>
          </p:cNvPicPr>
          <p:nvPr/>
        </p:nvPicPr>
        <p:blipFill>
          <a:blip r:embed="rId2"/>
          <a:stretch>
            <a:fillRect/>
          </a:stretch>
        </p:blipFill>
        <p:spPr>
          <a:xfrm>
            <a:off x="7432302" y="880178"/>
            <a:ext cx="3804957" cy="2548822"/>
          </a:xfrm>
          <a:prstGeom prst="rect">
            <a:avLst/>
          </a:prstGeom>
        </p:spPr>
      </p:pic>
      <p:pic>
        <p:nvPicPr>
          <p:cNvPr id="7" name="Imagen 6">
            <a:extLst>
              <a:ext uri="{FF2B5EF4-FFF2-40B4-BE49-F238E27FC236}">
                <a16:creationId xmlns:a16="http://schemas.microsoft.com/office/drawing/2014/main" id="{CABC1C51-14C5-5609-A3E6-61716B419D0A}"/>
              </a:ext>
            </a:extLst>
          </p:cNvPr>
          <p:cNvPicPr>
            <a:picLocks noChangeAspect="1"/>
          </p:cNvPicPr>
          <p:nvPr/>
        </p:nvPicPr>
        <p:blipFill>
          <a:blip r:embed="rId3"/>
          <a:stretch>
            <a:fillRect/>
          </a:stretch>
        </p:blipFill>
        <p:spPr>
          <a:xfrm>
            <a:off x="1385046" y="3968653"/>
            <a:ext cx="3684495" cy="2308324"/>
          </a:xfrm>
          <a:prstGeom prst="rect">
            <a:avLst/>
          </a:prstGeom>
        </p:spPr>
      </p:pic>
    </p:spTree>
    <p:extLst>
      <p:ext uri="{BB962C8B-B14F-4D97-AF65-F5344CB8AC3E}">
        <p14:creationId xmlns:p14="http://schemas.microsoft.com/office/powerpoint/2010/main" val="16657425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9AA36A0-F6C8-987C-CB49-C96249F94FEF}"/>
              </a:ext>
            </a:extLst>
          </p:cNvPr>
          <p:cNvSpPr txBox="1"/>
          <p:nvPr/>
        </p:nvSpPr>
        <p:spPr>
          <a:xfrm>
            <a:off x="2117910" y="2281561"/>
            <a:ext cx="7194177" cy="3323987"/>
          </a:xfrm>
          <a:prstGeom prst="rect">
            <a:avLst/>
          </a:prstGeom>
          <a:noFill/>
        </p:spPr>
        <p:txBody>
          <a:bodyPr wrap="square">
            <a:spAutoFit/>
          </a:bodyPr>
          <a:lstStyle/>
          <a:p>
            <a:pPr marL="342900" indent="-342900">
              <a:buFont typeface="Wingdings" panose="05000000000000000000" pitchFamily="2" charset="2"/>
              <a:buChar char="q"/>
            </a:pPr>
            <a:r>
              <a:rPr lang="es-ES" sz="2400" dirty="0"/>
              <a:t>Mejora la hidratación de nuestra piel.</a:t>
            </a:r>
          </a:p>
          <a:p>
            <a:pPr marL="342900" indent="-342900">
              <a:buFont typeface="Wingdings" panose="05000000000000000000" pitchFamily="2" charset="2"/>
              <a:buChar char="q"/>
            </a:pPr>
            <a:r>
              <a:rPr lang="es-ES" sz="2400" dirty="0"/>
              <a:t>Estimula la circulación sanguínea.</a:t>
            </a:r>
          </a:p>
          <a:p>
            <a:pPr marL="342900" indent="-342900">
              <a:buFont typeface="Wingdings" panose="05000000000000000000" pitchFamily="2" charset="2"/>
              <a:buChar char="q"/>
            </a:pPr>
            <a:r>
              <a:rPr lang="es-ES" sz="2400" dirty="0"/>
              <a:t>Promueve el proceso celular de nuestro organismo.</a:t>
            </a:r>
          </a:p>
          <a:p>
            <a:pPr marL="342900" indent="-342900">
              <a:buFont typeface="Wingdings" panose="05000000000000000000" pitchFamily="2" charset="2"/>
              <a:buChar char="q"/>
            </a:pPr>
            <a:r>
              <a:rPr lang="es-ES" sz="2400" dirty="0"/>
              <a:t>Mejora los resultados de los tratamientos tópicos.</a:t>
            </a:r>
          </a:p>
          <a:p>
            <a:pPr marL="342900" indent="-342900">
              <a:buFont typeface="Wingdings" panose="05000000000000000000" pitchFamily="2" charset="2"/>
              <a:buChar char="q"/>
            </a:pPr>
            <a:r>
              <a:rPr lang="es-ES" sz="2400" dirty="0"/>
              <a:t>Ayuda a la relajación.</a:t>
            </a:r>
          </a:p>
          <a:p>
            <a:pPr marL="342900" indent="-342900">
              <a:buFont typeface="Wingdings" panose="05000000000000000000" pitchFamily="2" charset="2"/>
              <a:buChar char="q"/>
            </a:pPr>
            <a:r>
              <a:rPr lang="es-ES" sz="2400" dirty="0"/>
              <a:t>Relajación de paranasales inflamados.</a:t>
            </a:r>
          </a:p>
          <a:p>
            <a:endParaRPr lang="es-ES" dirty="0"/>
          </a:p>
        </p:txBody>
      </p:sp>
      <p:sp>
        <p:nvSpPr>
          <p:cNvPr id="5" name="CuadroTexto 4">
            <a:extLst>
              <a:ext uri="{FF2B5EF4-FFF2-40B4-BE49-F238E27FC236}">
                <a16:creationId xmlns:a16="http://schemas.microsoft.com/office/drawing/2014/main" id="{D93C236C-7CA4-5399-478A-642C34C3D55A}"/>
              </a:ext>
            </a:extLst>
          </p:cNvPr>
          <p:cNvSpPr txBox="1"/>
          <p:nvPr/>
        </p:nvSpPr>
        <p:spPr>
          <a:xfrm>
            <a:off x="2662517" y="1059187"/>
            <a:ext cx="6104964"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s-ES" sz="3200" dirty="0">
                <a:solidFill>
                  <a:schemeClr val="tx1"/>
                </a:solidFill>
              </a:rPr>
              <a:t>Beneficios</a:t>
            </a:r>
          </a:p>
        </p:txBody>
      </p:sp>
    </p:spTree>
    <p:extLst>
      <p:ext uri="{BB962C8B-B14F-4D97-AF65-F5344CB8AC3E}">
        <p14:creationId xmlns:p14="http://schemas.microsoft.com/office/powerpoint/2010/main" val="14359923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B0ED1E1-1322-5D37-8403-9D0A09B51F26}"/>
              </a:ext>
            </a:extLst>
          </p:cNvPr>
          <p:cNvPicPr>
            <a:picLocks noChangeAspect="1"/>
          </p:cNvPicPr>
          <p:nvPr/>
        </p:nvPicPr>
        <p:blipFill>
          <a:blip r:embed="rId2"/>
          <a:stretch>
            <a:fillRect/>
          </a:stretch>
        </p:blipFill>
        <p:spPr>
          <a:xfrm>
            <a:off x="750795" y="1702322"/>
            <a:ext cx="3048000" cy="4268173"/>
          </a:xfrm>
          <a:prstGeom prst="rect">
            <a:avLst/>
          </a:prstGeom>
        </p:spPr>
      </p:pic>
      <p:sp>
        <p:nvSpPr>
          <p:cNvPr id="3" name="CuadroTexto 2">
            <a:extLst>
              <a:ext uri="{FF2B5EF4-FFF2-40B4-BE49-F238E27FC236}">
                <a16:creationId xmlns:a16="http://schemas.microsoft.com/office/drawing/2014/main" id="{683008CB-0C29-A01D-5D02-666A1576463A}"/>
              </a:ext>
            </a:extLst>
          </p:cNvPr>
          <p:cNvSpPr txBox="1"/>
          <p:nvPr/>
        </p:nvSpPr>
        <p:spPr>
          <a:xfrm>
            <a:off x="4027394" y="1809876"/>
            <a:ext cx="6104964" cy="1754326"/>
          </a:xfrm>
          <a:prstGeom prst="rect">
            <a:avLst/>
          </a:prstGeom>
          <a:noFill/>
        </p:spPr>
        <p:txBody>
          <a:bodyPr wrap="square">
            <a:spAutoFit/>
          </a:bodyPr>
          <a:lstStyle/>
          <a:p>
            <a:r>
              <a:rPr lang="es-ES" dirty="0"/>
              <a:t>La flexo lupa para estética es una excelente herramienta para el análisis de la piel, con ella podrás ver los detalles y determinar según el tipo de piel el tratamiento más conveniente. Como consecuencia de la edad nuestros ojos van perdiendo la capacidad de enfocar de cerca, dificultando un buen análisis de la piel.</a:t>
            </a:r>
          </a:p>
        </p:txBody>
      </p:sp>
      <p:sp>
        <p:nvSpPr>
          <p:cNvPr id="5" name="CuadroTexto 4">
            <a:extLst>
              <a:ext uri="{FF2B5EF4-FFF2-40B4-BE49-F238E27FC236}">
                <a16:creationId xmlns:a16="http://schemas.microsoft.com/office/drawing/2014/main" id="{BF67A674-15A8-C4B0-1AC0-14EFA8A783B4}"/>
              </a:ext>
            </a:extLst>
          </p:cNvPr>
          <p:cNvSpPr txBox="1"/>
          <p:nvPr/>
        </p:nvSpPr>
        <p:spPr>
          <a:xfrm>
            <a:off x="2447364" y="709563"/>
            <a:ext cx="6710081"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s-ES" sz="3200" dirty="0">
                <a:solidFill>
                  <a:schemeClr val="tx1"/>
                </a:solidFill>
              </a:rPr>
              <a:t>¿QUÉ ES LA LUPA EN LA ESTÉTICA?</a:t>
            </a:r>
          </a:p>
        </p:txBody>
      </p:sp>
      <p:pic>
        <p:nvPicPr>
          <p:cNvPr id="7" name="Imagen 6">
            <a:extLst>
              <a:ext uri="{FF2B5EF4-FFF2-40B4-BE49-F238E27FC236}">
                <a16:creationId xmlns:a16="http://schemas.microsoft.com/office/drawing/2014/main" id="{7F038038-920D-AA12-CCB0-B413336D5BE3}"/>
              </a:ext>
            </a:extLst>
          </p:cNvPr>
          <p:cNvPicPr>
            <a:picLocks noChangeAspect="1"/>
          </p:cNvPicPr>
          <p:nvPr/>
        </p:nvPicPr>
        <p:blipFill>
          <a:blip r:embed="rId3"/>
          <a:stretch>
            <a:fillRect/>
          </a:stretch>
        </p:blipFill>
        <p:spPr>
          <a:xfrm>
            <a:off x="4027394" y="3684092"/>
            <a:ext cx="6286500" cy="2464345"/>
          </a:xfrm>
          <a:prstGeom prst="rect">
            <a:avLst/>
          </a:prstGeom>
        </p:spPr>
      </p:pic>
    </p:spTree>
    <p:extLst>
      <p:ext uri="{BB962C8B-B14F-4D97-AF65-F5344CB8AC3E}">
        <p14:creationId xmlns:p14="http://schemas.microsoft.com/office/powerpoint/2010/main" val="347822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E44FA35-05BA-FA89-0A63-9E909CA00376}"/>
              </a:ext>
            </a:extLst>
          </p:cNvPr>
          <p:cNvSpPr txBox="1"/>
          <p:nvPr/>
        </p:nvSpPr>
        <p:spPr>
          <a:xfrm>
            <a:off x="1636643" y="902012"/>
            <a:ext cx="8633791" cy="1077218"/>
          </a:xfrm>
          <a:prstGeom prst="rect">
            <a:avLst/>
          </a:prstGeom>
          <a:solidFill>
            <a:schemeClr val="accent1"/>
          </a:solidFill>
          <a:ln>
            <a:solidFill>
              <a:schemeClr val="bg2"/>
            </a:solidFill>
          </a:ln>
        </p:spPr>
        <p:txBody>
          <a:bodyPr wrap="square">
            <a:spAutoFit/>
          </a:bodyPr>
          <a:lstStyle/>
          <a:p>
            <a:pPr algn="ctr"/>
            <a:r>
              <a:rPr lang="es-ES" sz="3200" dirty="0"/>
              <a:t>TRATAMIENTOS FACIALES CON APARATOLOGÍA</a:t>
            </a:r>
          </a:p>
        </p:txBody>
      </p:sp>
      <p:sp>
        <p:nvSpPr>
          <p:cNvPr id="5" name="CuadroTexto 4">
            <a:extLst>
              <a:ext uri="{FF2B5EF4-FFF2-40B4-BE49-F238E27FC236}">
                <a16:creationId xmlns:a16="http://schemas.microsoft.com/office/drawing/2014/main" id="{DA00A847-9BFF-FA8D-912F-FB055C63E282}"/>
              </a:ext>
            </a:extLst>
          </p:cNvPr>
          <p:cNvSpPr txBox="1"/>
          <p:nvPr/>
        </p:nvSpPr>
        <p:spPr>
          <a:xfrm>
            <a:off x="1636642" y="2333753"/>
            <a:ext cx="8633791" cy="4062651"/>
          </a:xfrm>
          <a:prstGeom prst="rect">
            <a:avLst/>
          </a:prstGeom>
          <a:noFill/>
        </p:spPr>
        <p:txBody>
          <a:bodyPr wrap="square">
            <a:spAutoFit/>
          </a:bodyPr>
          <a:lstStyle/>
          <a:p>
            <a:r>
              <a:rPr lang="es-ES" sz="2400" dirty="0"/>
              <a:t>Existen un amplio abanico de tratamientos específicamente dirigidos a cuidar tanto la salud como el aspecto del rostro. En todo tipo de pacientes, con independencia de su edad, se pueden aplicar productos cosméticos y potenciar su efecto con aparatología. Es importante acudir a una clínica de prestigio para que un profesional valore cada caso de forma individualizada y recomiende el tratamiento más adecuado: para la flacidez, para las manchas, para hidratar, para las arrugas…</a:t>
            </a:r>
          </a:p>
          <a:p>
            <a:endParaRPr lang="es-ES" dirty="0"/>
          </a:p>
        </p:txBody>
      </p:sp>
    </p:spTree>
    <p:extLst>
      <p:ext uri="{BB962C8B-B14F-4D97-AF65-F5344CB8AC3E}">
        <p14:creationId xmlns:p14="http://schemas.microsoft.com/office/powerpoint/2010/main" val="42876555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ltrasonidos-zaragoza">
            <a:extLst>
              <a:ext uri="{FF2B5EF4-FFF2-40B4-BE49-F238E27FC236}">
                <a16:creationId xmlns:a16="http://schemas.microsoft.com/office/drawing/2014/main" id="{D467E047-80E2-6B2B-D744-ED7ECE243F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 y="879793"/>
            <a:ext cx="2204720" cy="2920047"/>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AC37C940-FA40-D3A4-87C2-A34817633FF7}"/>
              </a:ext>
            </a:extLst>
          </p:cNvPr>
          <p:cNvSpPr txBox="1"/>
          <p:nvPr/>
        </p:nvSpPr>
        <p:spPr>
          <a:xfrm>
            <a:off x="3569789" y="2534867"/>
            <a:ext cx="6106160" cy="2862322"/>
          </a:xfrm>
          <a:prstGeom prst="rect">
            <a:avLst/>
          </a:prstGeom>
          <a:noFill/>
        </p:spPr>
        <p:txBody>
          <a:bodyPr wrap="square">
            <a:spAutoFit/>
          </a:bodyPr>
          <a:lstStyle/>
          <a:p>
            <a:r>
              <a:rPr lang="es-ES" dirty="0"/>
              <a:t>Los ultrasonidos se utilizan como tratamiento facial para estimular la producción de colágeno y tensar la piel eliminando la flacidez. Es un tratamiento de rejuvenecimiento que surte efecto tras varias sesiones.</a:t>
            </a:r>
          </a:p>
          <a:p>
            <a:endParaRPr lang="es-ES" dirty="0"/>
          </a:p>
          <a:p>
            <a:r>
              <a:rPr lang="es-ES" dirty="0"/>
              <a:t>A medida que se aplican los ultrasonidos, los tejidos de la piel se van renovando y fortaleciendo, ofreciendo un aspecto más juvenil. Además, este tratamiento se puede aplicar también en el escote, eliminando las pequeñas arrugas que pueden aparecer en el canalillo.</a:t>
            </a:r>
          </a:p>
        </p:txBody>
      </p:sp>
      <p:sp>
        <p:nvSpPr>
          <p:cNvPr id="5" name="CuadroTexto 4">
            <a:extLst>
              <a:ext uri="{FF2B5EF4-FFF2-40B4-BE49-F238E27FC236}">
                <a16:creationId xmlns:a16="http://schemas.microsoft.com/office/drawing/2014/main" id="{06ED1135-F419-B46A-7A21-53D5588CABE4}"/>
              </a:ext>
            </a:extLst>
          </p:cNvPr>
          <p:cNvSpPr txBox="1"/>
          <p:nvPr/>
        </p:nvSpPr>
        <p:spPr>
          <a:xfrm>
            <a:off x="3398520" y="879793"/>
            <a:ext cx="6106160"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s-ES" sz="3200" dirty="0">
                <a:solidFill>
                  <a:schemeClr val="tx1"/>
                </a:solidFill>
              </a:rPr>
              <a:t>ultrasonido</a:t>
            </a:r>
          </a:p>
        </p:txBody>
      </p:sp>
    </p:spTree>
    <p:extLst>
      <p:ext uri="{BB962C8B-B14F-4D97-AF65-F5344CB8AC3E}">
        <p14:creationId xmlns:p14="http://schemas.microsoft.com/office/powerpoint/2010/main" val="15528518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D7D39CC-9939-EFAD-9F3E-594CA6B6FE14}"/>
              </a:ext>
            </a:extLst>
          </p:cNvPr>
          <p:cNvSpPr txBox="1"/>
          <p:nvPr/>
        </p:nvSpPr>
        <p:spPr>
          <a:xfrm>
            <a:off x="1975031" y="742797"/>
            <a:ext cx="8241937"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s-ES" sz="3200" dirty="0">
                <a:solidFill>
                  <a:schemeClr val="tx1"/>
                </a:solidFill>
              </a:rPr>
              <a:t>Principales beneficios de los ultrasonidos</a:t>
            </a:r>
          </a:p>
        </p:txBody>
      </p:sp>
      <p:sp>
        <p:nvSpPr>
          <p:cNvPr id="5" name="CuadroTexto 4">
            <a:extLst>
              <a:ext uri="{FF2B5EF4-FFF2-40B4-BE49-F238E27FC236}">
                <a16:creationId xmlns:a16="http://schemas.microsoft.com/office/drawing/2014/main" id="{BE68AF96-9E44-4135-0FB8-095414CEB50F}"/>
              </a:ext>
            </a:extLst>
          </p:cNvPr>
          <p:cNvSpPr txBox="1"/>
          <p:nvPr/>
        </p:nvSpPr>
        <p:spPr>
          <a:xfrm>
            <a:off x="1365569" y="2876073"/>
            <a:ext cx="6106160" cy="1477328"/>
          </a:xfrm>
          <a:prstGeom prst="rect">
            <a:avLst/>
          </a:prstGeom>
          <a:noFill/>
        </p:spPr>
        <p:txBody>
          <a:bodyPr wrap="square">
            <a:spAutoFit/>
          </a:bodyPr>
          <a:lstStyle/>
          <a:p>
            <a:r>
              <a:rPr lang="es-ES" dirty="0"/>
              <a:t>Elimina la flacidez del mentón</a:t>
            </a:r>
          </a:p>
          <a:p>
            <a:r>
              <a:rPr lang="es-ES" dirty="0"/>
              <a:t>Ayuda a reducir la papada</a:t>
            </a:r>
          </a:p>
          <a:p>
            <a:r>
              <a:rPr lang="es-ES" dirty="0"/>
              <a:t>Eleva de las cejas</a:t>
            </a:r>
          </a:p>
          <a:p>
            <a:r>
              <a:rPr lang="es-ES" dirty="0"/>
              <a:t>Puede minimizar las bolsas en los ojos</a:t>
            </a:r>
          </a:p>
          <a:p>
            <a:r>
              <a:rPr lang="es-ES" dirty="0"/>
              <a:t>Ayudar a reducir líneas de expresión y las arrugas</a:t>
            </a:r>
          </a:p>
        </p:txBody>
      </p:sp>
      <p:pic>
        <p:nvPicPr>
          <p:cNvPr id="2050" name="Picture 2" descr="Regeneración e hidratación con ultrasonidos faciales | Vigea">
            <a:extLst>
              <a:ext uri="{FF2B5EF4-FFF2-40B4-BE49-F238E27FC236}">
                <a16:creationId xmlns:a16="http://schemas.microsoft.com/office/drawing/2014/main" id="{FFDD4A2C-0757-EBE0-E89B-0C35DAF6CE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3352" y="2705576"/>
            <a:ext cx="2771775" cy="1647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8461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6C43587-154C-2CB3-8517-171B6C1377BE}"/>
              </a:ext>
            </a:extLst>
          </p:cNvPr>
          <p:cNvSpPr txBox="1"/>
          <p:nvPr/>
        </p:nvSpPr>
        <p:spPr>
          <a:xfrm>
            <a:off x="2939143" y="969220"/>
            <a:ext cx="6110514"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s-ES" sz="3200" dirty="0">
                <a:solidFill>
                  <a:schemeClr val="tx1"/>
                </a:solidFill>
              </a:rPr>
              <a:t>Tratamiento no invasivo</a:t>
            </a:r>
          </a:p>
        </p:txBody>
      </p:sp>
      <p:sp>
        <p:nvSpPr>
          <p:cNvPr id="5" name="CuadroTexto 4">
            <a:extLst>
              <a:ext uri="{FF2B5EF4-FFF2-40B4-BE49-F238E27FC236}">
                <a16:creationId xmlns:a16="http://schemas.microsoft.com/office/drawing/2014/main" id="{806C79C9-7282-3F14-40C6-128614BE75F3}"/>
              </a:ext>
            </a:extLst>
          </p:cNvPr>
          <p:cNvSpPr txBox="1"/>
          <p:nvPr/>
        </p:nvSpPr>
        <p:spPr>
          <a:xfrm>
            <a:off x="3040743" y="2348709"/>
            <a:ext cx="6110514" cy="3693319"/>
          </a:xfrm>
          <a:prstGeom prst="rect">
            <a:avLst/>
          </a:prstGeom>
          <a:noFill/>
        </p:spPr>
        <p:txBody>
          <a:bodyPr wrap="square">
            <a:spAutoFit/>
          </a:bodyPr>
          <a:lstStyle/>
          <a:p>
            <a:r>
              <a:rPr lang="es-ES" dirty="0"/>
              <a:t>Los equipos de ultrasonido emiten unas ondas vibratorias que permiten los beneficios comentados anteriormente sin producir dolor.</a:t>
            </a:r>
          </a:p>
          <a:p>
            <a:endParaRPr lang="es-ES" dirty="0"/>
          </a:p>
          <a:p>
            <a:r>
              <a:rPr lang="es-ES" dirty="0"/>
              <a:t>La duración depende de la zona a tratar, pero suele ser entre 30 y 60 minutos. En nuestra clínica estética recomendamos una o dos sesiones al año para lograr los resultados deseados.</a:t>
            </a:r>
          </a:p>
          <a:p>
            <a:endParaRPr lang="es-ES" dirty="0"/>
          </a:p>
          <a:p>
            <a:r>
              <a:rPr lang="es-ES" dirty="0"/>
              <a:t>Lo efectos son visibles tras las primeras sesiones, aunque aparecen de forma progresiva a los 3 o 4 meses, cuando la piel renueva su colágeno y lo sustituye por otro más nuevo y elástico.</a:t>
            </a:r>
          </a:p>
        </p:txBody>
      </p:sp>
      <p:pic>
        <p:nvPicPr>
          <p:cNvPr id="3074" name="Picture 2" descr="Ultrasonido en estética: Qué es y para qué sirve? - Noticias - Kine Estetic">
            <a:extLst>
              <a:ext uri="{FF2B5EF4-FFF2-40B4-BE49-F238E27FC236}">
                <a16:creationId xmlns:a16="http://schemas.microsoft.com/office/drawing/2014/main" id="{EAF7ED5B-1E04-1D0D-030B-70841180F5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893" y="2348709"/>
            <a:ext cx="2381250" cy="3388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2740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33F8069-B65F-4152-D6BD-9D226EE935A1}"/>
              </a:ext>
            </a:extLst>
          </p:cNvPr>
          <p:cNvSpPr txBox="1"/>
          <p:nvPr/>
        </p:nvSpPr>
        <p:spPr>
          <a:xfrm>
            <a:off x="3592286" y="1157905"/>
            <a:ext cx="6110514"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s-ES" sz="3200" dirty="0">
                <a:solidFill>
                  <a:schemeClr val="tx1"/>
                </a:solidFill>
              </a:rPr>
              <a:t>Después de los Ultrasonidos</a:t>
            </a:r>
          </a:p>
        </p:txBody>
      </p:sp>
      <p:sp>
        <p:nvSpPr>
          <p:cNvPr id="5" name="CuadroTexto 4">
            <a:extLst>
              <a:ext uri="{FF2B5EF4-FFF2-40B4-BE49-F238E27FC236}">
                <a16:creationId xmlns:a16="http://schemas.microsoft.com/office/drawing/2014/main" id="{7B9B3E9D-3B6D-361A-33F2-87957010D3F2}"/>
              </a:ext>
            </a:extLst>
          </p:cNvPr>
          <p:cNvSpPr txBox="1"/>
          <p:nvPr/>
        </p:nvSpPr>
        <p:spPr>
          <a:xfrm>
            <a:off x="3592286" y="2357682"/>
            <a:ext cx="6110514" cy="2585323"/>
          </a:xfrm>
          <a:prstGeom prst="rect">
            <a:avLst/>
          </a:prstGeom>
          <a:noFill/>
        </p:spPr>
        <p:txBody>
          <a:bodyPr wrap="square">
            <a:spAutoFit/>
          </a:bodyPr>
          <a:lstStyle/>
          <a:p>
            <a:r>
              <a:rPr lang="es-ES" dirty="0"/>
              <a:t>Tras el tratamiento el paciente puede recuperar su actividad normal inmediante. En ocasiones puede provocar algunos efectos secundarios como el enrojecimiento de la piel, inflamación o sensación de hormigueo, pero desparecerá en pocas horas.</a:t>
            </a:r>
          </a:p>
          <a:p>
            <a:endParaRPr lang="es-ES" dirty="0"/>
          </a:p>
          <a:p>
            <a:r>
              <a:rPr lang="es-ES" dirty="0"/>
              <a:t>No es necesario ningún cuidado especial tras el tratamiento, aunque es beneficioso aplicar crema hidratante o áloe vera.</a:t>
            </a:r>
          </a:p>
        </p:txBody>
      </p:sp>
      <p:pic>
        <p:nvPicPr>
          <p:cNvPr id="4098" name="Picture 2" descr="Ultrasonidos focalizados: qué es, síntomas y tratamiento | Top Doctors">
            <a:extLst>
              <a:ext uri="{FF2B5EF4-FFF2-40B4-BE49-F238E27FC236}">
                <a16:creationId xmlns:a16="http://schemas.microsoft.com/office/drawing/2014/main" id="{DF774E82-816B-B63C-A678-00688B6AB3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264" y="2032000"/>
            <a:ext cx="2911022"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6734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DDF84B6-B07B-83B2-A302-ED7203E1FD79}"/>
              </a:ext>
            </a:extLst>
          </p:cNvPr>
          <p:cNvSpPr txBox="1"/>
          <p:nvPr/>
        </p:nvSpPr>
        <p:spPr>
          <a:xfrm>
            <a:off x="1494064" y="1140757"/>
            <a:ext cx="6110514"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s-ES" sz="3200" dirty="0" err="1">
                <a:solidFill>
                  <a:schemeClr val="tx1"/>
                </a:solidFill>
              </a:rPr>
              <a:t>Vacumterapia</a:t>
            </a:r>
            <a:r>
              <a:rPr lang="es-ES" sz="3200" dirty="0">
                <a:solidFill>
                  <a:schemeClr val="tx1"/>
                </a:solidFill>
              </a:rPr>
              <a:t> facial</a:t>
            </a:r>
          </a:p>
        </p:txBody>
      </p:sp>
      <p:pic>
        <p:nvPicPr>
          <p:cNvPr id="5122" name="Picture 2">
            <a:extLst>
              <a:ext uri="{FF2B5EF4-FFF2-40B4-BE49-F238E27FC236}">
                <a16:creationId xmlns:a16="http://schemas.microsoft.com/office/drawing/2014/main" id="{B5257B8D-0E7C-9C06-AF45-AFC288BA06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7708" y="4315506"/>
            <a:ext cx="2857500" cy="197167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remium Photo | Woman receiving a vacuum facial massage in cosmetic clinic">
            <a:extLst>
              <a:ext uri="{FF2B5EF4-FFF2-40B4-BE49-F238E27FC236}">
                <a16:creationId xmlns:a16="http://schemas.microsoft.com/office/drawing/2014/main" id="{21023FA2-A913-DA5A-EF21-19F4F055F3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7707" y="1860694"/>
            <a:ext cx="2857501" cy="2177141"/>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3BF437CD-CFAF-B29E-52DC-1A3CF63AEDC4}"/>
              </a:ext>
            </a:extLst>
          </p:cNvPr>
          <p:cNvSpPr txBox="1"/>
          <p:nvPr/>
        </p:nvSpPr>
        <p:spPr>
          <a:xfrm>
            <a:off x="1494064" y="2316863"/>
            <a:ext cx="5964464" cy="3970318"/>
          </a:xfrm>
          <a:prstGeom prst="rect">
            <a:avLst/>
          </a:prstGeom>
          <a:noFill/>
        </p:spPr>
        <p:txBody>
          <a:bodyPr wrap="square">
            <a:spAutoFit/>
          </a:bodyPr>
          <a:lstStyle/>
          <a:p>
            <a:r>
              <a:rPr lang="es-ES" dirty="0"/>
              <a:t>La </a:t>
            </a:r>
            <a:r>
              <a:rPr lang="es-ES" dirty="0" err="1"/>
              <a:t>vacumterapia</a:t>
            </a:r>
            <a:r>
              <a:rPr lang="es-ES" dirty="0"/>
              <a:t> es un procedimiento no invasivo que se realiza a través de la piel por medio de unas ventosas que ejerce presión negativa en zonas específicas del cuerpo, usando diversos accesorios con formas especializadas para las diferentes zonas a tratar. Se trata de una técnica que actúa por succión a nivel hipodérmico mediante unos cabezales específicamente diseñados y que permiten utilizar las campanas de aspiración sobre una zona amplia del cuerpo, creando el efecto de un masaje, “masaje vacum”, que facilita el drenaje del líquido retenido en las células cuando se hace siguiendo las vías linfáticas, y que a diferencia de los masajes de toda la vida, ejerce la presión de dentro hacia fuera (masaje negativo).</a:t>
            </a:r>
          </a:p>
        </p:txBody>
      </p:sp>
    </p:spTree>
    <p:extLst>
      <p:ext uri="{BB962C8B-B14F-4D97-AF65-F5344CB8AC3E}">
        <p14:creationId xmlns:p14="http://schemas.microsoft.com/office/powerpoint/2010/main" val="15158792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111E613F-8E78-AFF6-AB7F-5E2EDCC34624}"/>
              </a:ext>
            </a:extLst>
          </p:cNvPr>
          <p:cNvSpPr txBox="1"/>
          <p:nvPr/>
        </p:nvSpPr>
        <p:spPr>
          <a:xfrm>
            <a:off x="3701143" y="1889540"/>
            <a:ext cx="5544457" cy="4247317"/>
          </a:xfrm>
          <a:prstGeom prst="rect">
            <a:avLst/>
          </a:prstGeom>
          <a:noFill/>
        </p:spPr>
        <p:txBody>
          <a:bodyPr wrap="square">
            <a:spAutoFit/>
          </a:bodyPr>
          <a:lstStyle/>
          <a:p>
            <a:r>
              <a:rPr lang="es-ES" dirty="0"/>
              <a:t>Es el de activar la circulación venosa y linfática, y sus resultados serán más espectaculares cuanta mayor experiencia tengan los especialistas que vayan a realizar el tratamiento, lo cuales previamente habrán hecho un estudio global del paciente para determinar las líneas de actuación a seguir con el mismo.</a:t>
            </a:r>
          </a:p>
          <a:p>
            <a:endParaRPr lang="es-ES" dirty="0"/>
          </a:p>
          <a:p>
            <a:r>
              <a:rPr lang="es-ES" dirty="0"/>
              <a:t>Este masaje favorece la circulación de la linfa, con lo cual se consigue eliminar los excesos de grasa, descongestionar las zonas que aparecen más duras en los casos de celulitis fibrosas y compactas, mejorar la elasticidad, luminosidad y suavidad de la piel, y evitar la formación de arrugas, pues la microcirculación subcutánea se favorece.</a:t>
            </a:r>
          </a:p>
        </p:txBody>
      </p:sp>
      <p:sp>
        <p:nvSpPr>
          <p:cNvPr id="7" name="CuadroTexto 6">
            <a:extLst>
              <a:ext uri="{FF2B5EF4-FFF2-40B4-BE49-F238E27FC236}">
                <a16:creationId xmlns:a16="http://schemas.microsoft.com/office/drawing/2014/main" id="{A44A1AA8-D47A-B3C7-DC91-E07359AE243B}"/>
              </a:ext>
            </a:extLst>
          </p:cNvPr>
          <p:cNvSpPr txBox="1"/>
          <p:nvPr/>
        </p:nvSpPr>
        <p:spPr>
          <a:xfrm>
            <a:off x="2532743" y="533791"/>
            <a:ext cx="6110514"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s-ES" sz="3200" dirty="0">
                <a:solidFill>
                  <a:schemeClr val="tx1"/>
                </a:solidFill>
              </a:rPr>
              <a:t>El objetivo de este tratamiento </a:t>
            </a:r>
          </a:p>
        </p:txBody>
      </p:sp>
      <p:pic>
        <p:nvPicPr>
          <p:cNvPr id="6146" name="Picture 2" descr="Centro de belleza Cancun - VACUMTERAPIA Es una técnica terapéutica con  presión neumática, que trabaja mediante el principio de vacío (presión  negativa), mejorando los tres sistemas de circulación del cuerpo:  sanguíneo, linfa">
            <a:extLst>
              <a:ext uri="{FF2B5EF4-FFF2-40B4-BE49-F238E27FC236}">
                <a16:creationId xmlns:a16="http://schemas.microsoft.com/office/drawing/2014/main" id="{87E579D4-9356-B99D-D632-28D247F60F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883" y="2252663"/>
            <a:ext cx="2619375" cy="3582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1018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66F3448-B226-7952-6C3F-AAF5A97D6948}"/>
              </a:ext>
            </a:extLst>
          </p:cNvPr>
          <p:cNvSpPr txBox="1"/>
          <p:nvPr/>
        </p:nvSpPr>
        <p:spPr>
          <a:xfrm>
            <a:off x="1001485" y="1017963"/>
            <a:ext cx="10189029" cy="5355312"/>
          </a:xfrm>
          <a:prstGeom prst="rect">
            <a:avLst/>
          </a:prstGeom>
          <a:noFill/>
        </p:spPr>
        <p:txBody>
          <a:bodyPr wrap="square">
            <a:spAutoFit/>
          </a:bodyPr>
          <a:lstStyle/>
          <a:p>
            <a:r>
              <a:rPr lang="es-ES" dirty="0"/>
              <a:t>El desarrollo de este tratamiento se realiza por medio de una succión controlada la cual produce diversos efectos fisiológicos entre los cuales se encuentran:</a:t>
            </a:r>
          </a:p>
          <a:p>
            <a:endParaRPr lang="es-ES" dirty="0"/>
          </a:p>
          <a:p>
            <a:r>
              <a:rPr lang="es-ES" dirty="0"/>
              <a:t>Aumento de la irrigación sanguínea por vasodilatación.</a:t>
            </a:r>
          </a:p>
          <a:p>
            <a:r>
              <a:rPr lang="es-ES" dirty="0"/>
              <a:t>Elongación sobre las fibras conectivas de la piel que se encuentran retraídas.</a:t>
            </a:r>
          </a:p>
          <a:p>
            <a:r>
              <a:rPr lang="es-ES" dirty="0"/>
              <a:t>Estimulación de los fibroblastos para la producción de colágeno y elastina.</a:t>
            </a:r>
          </a:p>
          <a:p>
            <a:r>
              <a:rPr lang="es-ES" dirty="0"/>
              <a:t>Distensión de las estructuras vasculares.</a:t>
            </a:r>
          </a:p>
          <a:p>
            <a:r>
              <a:rPr lang="es-ES" dirty="0"/>
              <a:t>Aumento en el flujo sanguíneo y nutrición muscular.</a:t>
            </a:r>
          </a:p>
          <a:p>
            <a:r>
              <a:rPr lang="es-ES" dirty="0"/>
              <a:t>Movilización de grasa subcutánea.</a:t>
            </a:r>
          </a:p>
          <a:p>
            <a:r>
              <a:rPr lang="es-ES" dirty="0"/>
              <a:t>Regeneración de la piel</a:t>
            </a:r>
          </a:p>
          <a:p>
            <a:r>
              <a:rPr lang="es-ES" dirty="0"/>
              <a:t>Cuando sus manipulaciones se hacen siguiendo las vías linfáticas, realizando un buen drenaje linfático, básico para la buena evolución de cualquier tratamiento anticelulítico.</a:t>
            </a:r>
          </a:p>
          <a:p>
            <a:endParaRPr lang="es-ES" dirty="0"/>
          </a:p>
          <a:p>
            <a:r>
              <a:rPr lang="es-ES" dirty="0"/>
              <a:t>A nivel superficial favorece el mantenimiento y mejora la elasticidad cutánea. Produce un efecto exfoliante, desobstruyendo los folículos sebáceos y los poros, volviendo la piel más suave mientras la tensa.</a:t>
            </a:r>
          </a:p>
          <a:p>
            <a:r>
              <a:rPr lang="es-ES" dirty="0"/>
              <a:t>Facilita la movilización cutánea descongestionando los territorios endurecidos e </a:t>
            </a:r>
            <a:r>
              <a:rPr lang="es-ES" dirty="0" err="1"/>
              <a:t>hipersensitivos</a:t>
            </a:r>
            <a:r>
              <a:rPr lang="es-ES" dirty="0"/>
              <a:t> al tacto típico de las celulitis </a:t>
            </a:r>
            <a:r>
              <a:rPr lang="es-ES" dirty="0" err="1"/>
              <a:t>fibrosadas</a:t>
            </a:r>
            <a:r>
              <a:rPr lang="es-ES" dirty="0"/>
              <a:t>. Mantiene la </a:t>
            </a:r>
            <a:r>
              <a:rPr lang="es-ES" dirty="0" err="1"/>
              <a:t>Tº</a:t>
            </a:r>
            <a:r>
              <a:rPr lang="es-ES" dirty="0"/>
              <a:t> corporal a través de la </a:t>
            </a:r>
            <a:r>
              <a:rPr lang="es-ES" dirty="0" err="1"/>
              <a:t>vasodilatacion</a:t>
            </a:r>
            <a:r>
              <a:rPr lang="es-ES" dirty="0"/>
              <a:t> y la eliminación del sudor permitiendo una regulación técnica mas correcta.</a:t>
            </a:r>
          </a:p>
        </p:txBody>
      </p:sp>
      <p:sp>
        <p:nvSpPr>
          <p:cNvPr id="5" name="CuadroTexto 4">
            <a:extLst>
              <a:ext uri="{FF2B5EF4-FFF2-40B4-BE49-F238E27FC236}">
                <a16:creationId xmlns:a16="http://schemas.microsoft.com/office/drawing/2014/main" id="{146ADF1F-0A0D-D3D6-6640-E3813B2141ED}"/>
              </a:ext>
            </a:extLst>
          </p:cNvPr>
          <p:cNvSpPr txBox="1"/>
          <p:nvPr/>
        </p:nvSpPr>
        <p:spPr>
          <a:xfrm>
            <a:off x="2924628" y="192337"/>
            <a:ext cx="6110514"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s-ES" sz="3200" dirty="0">
                <a:solidFill>
                  <a:schemeClr val="tx1"/>
                </a:solidFill>
              </a:rPr>
              <a:t>Acción Fisiológica</a:t>
            </a:r>
          </a:p>
        </p:txBody>
      </p:sp>
    </p:spTree>
    <p:extLst>
      <p:ext uri="{BB962C8B-B14F-4D97-AF65-F5344CB8AC3E}">
        <p14:creationId xmlns:p14="http://schemas.microsoft.com/office/powerpoint/2010/main" val="38958063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ermapen tratamiento facial madrid">
            <a:extLst>
              <a:ext uri="{FF2B5EF4-FFF2-40B4-BE49-F238E27FC236}">
                <a16:creationId xmlns:a16="http://schemas.microsoft.com/office/drawing/2014/main" id="{9BE2C356-7E3D-6C40-FDA8-012AAA93C7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303" y="1367189"/>
            <a:ext cx="3260725" cy="4276725"/>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E513F20D-7472-D3D1-6A3C-AAAD63C606B1}"/>
              </a:ext>
            </a:extLst>
          </p:cNvPr>
          <p:cNvSpPr txBox="1"/>
          <p:nvPr/>
        </p:nvSpPr>
        <p:spPr>
          <a:xfrm>
            <a:off x="4390571" y="1763823"/>
            <a:ext cx="6110514" cy="4031873"/>
          </a:xfrm>
          <a:prstGeom prst="rect">
            <a:avLst/>
          </a:prstGeom>
          <a:noFill/>
        </p:spPr>
        <p:txBody>
          <a:bodyPr wrap="square">
            <a:spAutoFit/>
          </a:bodyPr>
          <a:lstStyle/>
          <a:p>
            <a:r>
              <a:rPr lang="es-ES" sz="1600" dirty="0"/>
              <a:t>El dispositivo Dermapen se utiliza para la realización de tratamientos de estética facial a través de la técnica de micropunción o microneedling.</a:t>
            </a:r>
          </a:p>
          <a:p>
            <a:r>
              <a:rPr lang="es-ES" sz="1600" dirty="0"/>
              <a:t>Se trata de una técnica muy sencilla de aplicar y sin efectos secundarios, lo que permite que pueda realizarse con total seguridad sobre todo tipo de pieles.</a:t>
            </a:r>
          </a:p>
          <a:p>
            <a:r>
              <a:rPr lang="es-ES" sz="1600" dirty="0"/>
              <a:t>Las sesiones consisten en la realización de micro perforaciones en la piel a través de las pequeñas agujas de titanio del dispositivo. El objetivo de realizar estas micropunciones es abrir pequeños canales en la dermis que faciliten la penetración y la absorción de los principios activos que se aplican, consiguiendo maximizar así su penetrabilidad y efectividad, mejorando el resultado que queramos conseguir.</a:t>
            </a:r>
          </a:p>
          <a:p>
            <a:endParaRPr lang="es-ES" sz="1600" dirty="0"/>
          </a:p>
          <a:p>
            <a:r>
              <a:rPr lang="es-ES" sz="1600" dirty="0"/>
              <a:t>El tratamiento es prácticamente indoloro ya que las agujas del dispositivo son muy finas y antes del tratamiento</a:t>
            </a:r>
          </a:p>
        </p:txBody>
      </p:sp>
      <p:sp>
        <p:nvSpPr>
          <p:cNvPr id="5" name="CuadroTexto 4">
            <a:extLst>
              <a:ext uri="{FF2B5EF4-FFF2-40B4-BE49-F238E27FC236}">
                <a16:creationId xmlns:a16="http://schemas.microsoft.com/office/drawing/2014/main" id="{41D97D73-456D-8EE2-5195-19B1BB5AC7A9}"/>
              </a:ext>
            </a:extLst>
          </p:cNvPr>
          <p:cNvSpPr txBox="1"/>
          <p:nvPr/>
        </p:nvSpPr>
        <p:spPr>
          <a:xfrm>
            <a:off x="4093028" y="862466"/>
            <a:ext cx="6110514"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s-ES" dirty="0"/>
              <a:t> </a:t>
            </a:r>
            <a:r>
              <a:rPr lang="es-ES" sz="3200" dirty="0">
                <a:solidFill>
                  <a:schemeClr val="tx1"/>
                </a:solidFill>
              </a:rPr>
              <a:t>Dermapen </a:t>
            </a:r>
          </a:p>
        </p:txBody>
      </p:sp>
    </p:spTree>
    <p:extLst>
      <p:ext uri="{BB962C8B-B14F-4D97-AF65-F5344CB8AC3E}">
        <p14:creationId xmlns:p14="http://schemas.microsoft.com/office/powerpoint/2010/main" val="12189980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EFF19DC6-872C-A2FB-DACA-24829E84FC2B}"/>
              </a:ext>
            </a:extLst>
          </p:cNvPr>
          <p:cNvSpPr txBox="1"/>
          <p:nvPr/>
        </p:nvSpPr>
        <p:spPr>
          <a:xfrm>
            <a:off x="4151086" y="2166594"/>
            <a:ext cx="4746171" cy="3416320"/>
          </a:xfrm>
          <a:prstGeom prst="rect">
            <a:avLst/>
          </a:prstGeom>
          <a:noFill/>
        </p:spPr>
        <p:txBody>
          <a:bodyPr wrap="square">
            <a:spAutoFit/>
          </a:bodyPr>
          <a:lstStyle/>
          <a:p>
            <a:r>
              <a:rPr lang="es-ES" sz="2400" dirty="0"/>
              <a:t>El procedimiento tiene una duración aproximada de 30 minutos y posteriormente se requiere la aplicación de alguna mascarilla o crema calmante. Para conseguir los mejores resultados se recomienda realizar al menos 6 sesiones con intervalos de 15 o 30 días.</a:t>
            </a:r>
          </a:p>
        </p:txBody>
      </p:sp>
      <p:sp>
        <p:nvSpPr>
          <p:cNvPr id="7" name="Rectángulo 6">
            <a:extLst>
              <a:ext uri="{FF2B5EF4-FFF2-40B4-BE49-F238E27FC236}">
                <a16:creationId xmlns:a16="http://schemas.microsoft.com/office/drawing/2014/main" id="{88F62724-BE4A-B22A-40FA-6DB5175107A1}"/>
              </a:ext>
            </a:extLst>
          </p:cNvPr>
          <p:cNvSpPr/>
          <p:nvPr/>
        </p:nvSpPr>
        <p:spPr>
          <a:xfrm>
            <a:off x="3135086" y="508000"/>
            <a:ext cx="5007429" cy="478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dirty="0"/>
              <a:t>Sesiones</a:t>
            </a:r>
            <a:r>
              <a:rPr lang="es-ES" dirty="0"/>
              <a:t> </a:t>
            </a:r>
          </a:p>
        </p:txBody>
      </p:sp>
      <p:pic>
        <p:nvPicPr>
          <p:cNvPr id="10242" name="Picture 2" descr="Tratamientos faciales y corporales microneedling dermapen">
            <a:extLst>
              <a:ext uri="{FF2B5EF4-FFF2-40B4-BE49-F238E27FC236}">
                <a16:creationId xmlns:a16="http://schemas.microsoft.com/office/drawing/2014/main" id="{74B0A7AF-6C39-3B6A-4F8B-98F32C20A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764" y="1320800"/>
            <a:ext cx="2705100" cy="4750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6955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F1BFC1A-D4B5-A940-80DB-FFB92170CF54}"/>
              </a:ext>
            </a:extLst>
          </p:cNvPr>
          <p:cNvSpPr txBox="1"/>
          <p:nvPr/>
        </p:nvSpPr>
        <p:spPr>
          <a:xfrm>
            <a:off x="1074057" y="1740716"/>
            <a:ext cx="7453086" cy="3970318"/>
          </a:xfrm>
          <a:prstGeom prst="rect">
            <a:avLst/>
          </a:prstGeom>
          <a:noFill/>
        </p:spPr>
        <p:txBody>
          <a:bodyPr wrap="square">
            <a:spAutoFit/>
          </a:bodyPr>
          <a:lstStyle/>
          <a:p>
            <a:r>
              <a:rPr lang="es-ES" dirty="0"/>
              <a:t>Dermapen está indicado tanto para mujeres como hombres de cualquier edad, que quieran conseguir un efecto rejuvenecedor de la piel o corregir algunas imperfecciones.</a:t>
            </a:r>
          </a:p>
          <a:p>
            <a:endParaRPr lang="es-ES" dirty="0"/>
          </a:p>
          <a:p>
            <a:r>
              <a:rPr lang="es-ES" dirty="0"/>
              <a:t>Los tratamientos con Dermapen están especialmente indicados para:</a:t>
            </a:r>
          </a:p>
          <a:p>
            <a:endParaRPr lang="es-ES" dirty="0"/>
          </a:p>
          <a:p>
            <a:pPr marL="285750" indent="-285750">
              <a:buFont typeface="Wingdings" panose="05000000000000000000" pitchFamily="2" charset="2"/>
              <a:buChar char="q"/>
            </a:pPr>
            <a:r>
              <a:rPr lang="es-ES" dirty="0"/>
              <a:t>Tratamientos de rejuvenecimiento facial.</a:t>
            </a:r>
          </a:p>
          <a:p>
            <a:pPr marL="285750" indent="-285750">
              <a:buFont typeface="Wingdings" panose="05000000000000000000" pitchFamily="2" charset="2"/>
              <a:buChar char="q"/>
            </a:pPr>
            <a:r>
              <a:rPr lang="es-ES" dirty="0"/>
              <a:t>Eliminación de arrugas finas y reducción de arrugas profundas.</a:t>
            </a:r>
          </a:p>
          <a:p>
            <a:pPr marL="285750" indent="-285750">
              <a:buFont typeface="Wingdings" panose="05000000000000000000" pitchFamily="2" charset="2"/>
              <a:buChar char="q"/>
            </a:pPr>
            <a:r>
              <a:rPr lang="es-ES" dirty="0"/>
              <a:t>Correcciones de hiperpigmentación o melasma.</a:t>
            </a:r>
          </a:p>
          <a:p>
            <a:pPr marL="285750" indent="-285750">
              <a:buFont typeface="Wingdings" panose="05000000000000000000" pitchFamily="2" charset="2"/>
              <a:buChar char="q"/>
            </a:pPr>
            <a:r>
              <a:rPr lang="es-ES" dirty="0"/>
              <a:t>Eliminación de cicatrices quirúrgicas.</a:t>
            </a:r>
          </a:p>
          <a:p>
            <a:pPr marL="285750" indent="-285750">
              <a:buFont typeface="Wingdings" panose="05000000000000000000" pitchFamily="2" charset="2"/>
              <a:buChar char="q"/>
            </a:pPr>
            <a:r>
              <a:rPr lang="es-ES" dirty="0"/>
              <a:t>Tratamientos para eliminar las marcas de acné.</a:t>
            </a:r>
          </a:p>
          <a:p>
            <a:pPr marL="285750" indent="-285750">
              <a:buFont typeface="Wingdings" panose="05000000000000000000" pitchFamily="2" charset="2"/>
              <a:buChar char="q"/>
            </a:pPr>
            <a:r>
              <a:rPr lang="es-ES" dirty="0"/>
              <a:t>Mejora de manchas solares y de edad.</a:t>
            </a:r>
          </a:p>
          <a:p>
            <a:r>
              <a:rPr lang="es-ES" dirty="0"/>
              <a:t>Con esta técnica podemos aplicar diferentes tratamientos y principios activos para conseguir resultados combinados.</a:t>
            </a:r>
          </a:p>
        </p:txBody>
      </p:sp>
      <p:sp>
        <p:nvSpPr>
          <p:cNvPr id="5" name="CuadroTexto 4">
            <a:extLst>
              <a:ext uri="{FF2B5EF4-FFF2-40B4-BE49-F238E27FC236}">
                <a16:creationId xmlns:a16="http://schemas.microsoft.com/office/drawing/2014/main" id="{CDA8F8B4-38A6-0BDF-7DFE-47A07B6DD001}"/>
              </a:ext>
            </a:extLst>
          </p:cNvPr>
          <p:cNvSpPr txBox="1"/>
          <p:nvPr/>
        </p:nvSpPr>
        <p:spPr>
          <a:xfrm>
            <a:off x="2416629" y="329257"/>
            <a:ext cx="6110514"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s-ES" sz="3200" dirty="0">
                <a:solidFill>
                  <a:schemeClr val="tx1"/>
                </a:solidFill>
              </a:rPr>
              <a:t>¿Para quién está indicado?</a:t>
            </a:r>
          </a:p>
        </p:txBody>
      </p:sp>
      <p:pic>
        <p:nvPicPr>
          <p:cNvPr id="11266" name="Picture 2" descr="Dermapen: tratamiento no invasivo para mejorar el envejecimiento y  cicatrices de la piel | Professional Spa | Productos para el cuidado de la  piel">
            <a:extLst>
              <a:ext uri="{FF2B5EF4-FFF2-40B4-BE49-F238E27FC236}">
                <a16:creationId xmlns:a16="http://schemas.microsoft.com/office/drawing/2014/main" id="{4DA12AC4-15E1-DC40-6031-19195CEBA2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1770" y="1393034"/>
            <a:ext cx="2862943" cy="43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064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6819721-8D29-EC1C-F821-B17FB9739961}"/>
              </a:ext>
            </a:extLst>
          </p:cNvPr>
          <p:cNvSpPr txBox="1"/>
          <p:nvPr/>
        </p:nvSpPr>
        <p:spPr>
          <a:xfrm>
            <a:off x="2922104" y="862256"/>
            <a:ext cx="6109252" cy="584775"/>
          </a:xfrm>
          <a:prstGeom prst="rect">
            <a:avLst/>
          </a:prstGeom>
          <a:solidFill>
            <a:schemeClr val="accent1"/>
          </a:solidFill>
          <a:ln>
            <a:solidFill>
              <a:schemeClr val="bg2"/>
            </a:solidFill>
          </a:ln>
        </p:spPr>
        <p:txBody>
          <a:bodyPr wrap="square">
            <a:spAutoFit/>
          </a:bodyPr>
          <a:lstStyle/>
          <a:p>
            <a:pPr algn="ctr"/>
            <a:r>
              <a:rPr lang="es-ES" sz="3200" dirty="0"/>
              <a:t>RADIOFRECUENCIA</a:t>
            </a:r>
          </a:p>
        </p:txBody>
      </p:sp>
      <p:pic>
        <p:nvPicPr>
          <p:cNvPr id="8" name="Imagen 7">
            <a:extLst>
              <a:ext uri="{FF2B5EF4-FFF2-40B4-BE49-F238E27FC236}">
                <a16:creationId xmlns:a16="http://schemas.microsoft.com/office/drawing/2014/main" id="{CF4BC96A-6FB3-4EA9-E643-3B24D5CB5579}"/>
              </a:ext>
            </a:extLst>
          </p:cNvPr>
          <p:cNvPicPr>
            <a:picLocks noChangeAspect="1"/>
          </p:cNvPicPr>
          <p:nvPr/>
        </p:nvPicPr>
        <p:blipFill>
          <a:blip r:embed="rId2"/>
          <a:stretch>
            <a:fillRect/>
          </a:stretch>
        </p:blipFill>
        <p:spPr>
          <a:xfrm>
            <a:off x="8284502" y="2488335"/>
            <a:ext cx="2796208" cy="3507409"/>
          </a:xfrm>
          <a:prstGeom prst="rect">
            <a:avLst/>
          </a:prstGeom>
        </p:spPr>
      </p:pic>
      <p:sp>
        <p:nvSpPr>
          <p:cNvPr id="6" name="CuadroTexto 5">
            <a:extLst>
              <a:ext uri="{FF2B5EF4-FFF2-40B4-BE49-F238E27FC236}">
                <a16:creationId xmlns:a16="http://schemas.microsoft.com/office/drawing/2014/main" id="{6C551D9D-A0D1-D412-37BA-1E49B9830897}"/>
              </a:ext>
            </a:extLst>
          </p:cNvPr>
          <p:cNvSpPr txBox="1"/>
          <p:nvPr/>
        </p:nvSpPr>
        <p:spPr>
          <a:xfrm>
            <a:off x="1415143" y="2488335"/>
            <a:ext cx="6437086" cy="3108543"/>
          </a:xfrm>
          <a:prstGeom prst="rect">
            <a:avLst/>
          </a:prstGeom>
          <a:noFill/>
        </p:spPr>
        <p:txBody>
          <a:bodyPr wrap="square">
            <a:spAutoFit/>
          </a:bodyPr>
          <a:lstStyle/>
          <a:p>
            <a:r>
              <a:rPr lang="es-ES" sz="2800" dirty="0"/>
              <a:t>La radiofrecuencia se emplea para disminuir la flacidez, la celulitis y rejuvenecer el rostro, ya que  genera agitación molecular por batimiento de cargas (movimiento de moléculas), las que, al friccionarse entre sí, causan aumento de la temperatura del tejido.</a:t>
            </a:r>
          </a:p>
        </p:txBody>
      </p:sp>
    </p:spTree>
    <p:extLst>
      <p:ext uri="{BB962C8B-B14F-4D97-AF65-F5344CB8AC3E}">
        <p14:creationId xmlns:p14="http://schemas.microsoft.com/office/powerpoint/2010/main" val="28675487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35EABC6-98F0-CBB5-7BC5-83C1DA79363B}"/>
              </a:ext>
            </a:extLst>
          </p:cNvPr>
          <p:cNvSpPr txBox="1"/>
          <p:nvPr/>
        </p:nvSpPr>
        <p:spPr>
          <a:xfrm>
            <a:off x="3040743" y="2578356"/>
            <a:ext cx="6110514" cy="3416320"/>
          </a:xfrm>
          <a:prstGeom prst="rect">
            <a:avLst/>
          </a:prstGeom>
          <a:noFill/>
        </p:spPr>
        <p:txBody>
          <a:bodyPr wrap="square">
            <a:spAutoFit/>
          </a:bodyPr>
          <a:lstStyle/>
          <a:p>
            <a:r>
              <a:rPr lang="es-ES" dirty="0"/>
              <a:t>•    Cada sesión tiene una duración de entre 30-60 minutos. Se realiza en la propia consulta y de forma ambulatoria.</a:t>
            </a:r>
          </a:p>
          <a:p>
            <a:r>
              <a:rPr lang="es-ES" dirty="0"/>
              <a:t>•    Previamente se cubre la zona a tratar con una pomada anestésica que deja la zona insensible. </a:t>
            </a:r>
          </a:p>
          <a:p>
            <a:r>
              <a:rPr lang="es-ES" dirty="0"/>
              <a:t>•    Después del tratamiento se presenta un leve enrojecimiento durante 12-24 horas. Se observará una mejoría paulatina de la piel por incremento del nuevo colágeno que se ha creado tras la estimulación de las células secretoras.</a:t>
            </a:r>
          </a:p>
          <a:p>
            <a:r>
              <a:rPr lang="es-ES" dirty="0"/>
              <a:t>•    Duración De 3-5 sesiones, que pueden repetirse cada 4-6 semanas</a:t>
            </a:r>
          </a:p>
        </p:txBody>
      </p:sp>
      <p:sp>
        <p:nvSpPr>
          <p:cNvPr id="5" name="CuadroTexto 4">
            <a:extLst>
              <a:ext uri="{FF2B5EF4-FFF2-40B4-BE49-F238E27FC236}">
                <a16:creationId xmlns:a16="http://schemas.microsoft.com/office/drawing/2014/main" id="{951672F4-1B93-1797-751E-1A5EFAC64CEE}"/>
              </a:ext>
            </a:extLst>
          </p:cNvPr>
          <p:cNvSpPr txBox="1"/>
          <p:nvPr/>
        </p:nvSpPr>
        <p:spPr>
          <a:xfrm>
            <a:off x="3040743" y="969219"/>
            <a:ext cx="6110514"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s-ES" sz="3200" dirty="0">
                <a:solidFill>
                  <a:schemeClr val="tx1"/>
                </a:solidFill>
              </a:rPr>
              <a:t>Beneficios</a:t>
            </a:r>
          </a:p>
        </p:txBody>
      </p:sp>
    </p:spTree>
    <p:extLst>
      <p:ext uri="{BB962C8B-B14F-4D97-AF65-F5344CB8AC3E}">
        <p14:creationId xmlns:p14="http://schemas.microsoft.com/office/powerpoint/2010/main" val="23172603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9101E64-504D-43C1-8AB2-A545529777B5}"/>
              </a:ext>
            </a:extLst>
          </p:cNvPr>
          <p:cNvSpPr txBox="1"/>
          <p:nvPr/>
        </p:nvSpPr>
        <p:spPr>
          <a:xfrm>
            <a:off x="892628" y="1516359"/>
            <a:ext cx="6110514" cy="4801314"/>
          </a:xfrm>
          <a:prstGeom prst="rect">
            <a:avLst/>
          </a:prstGeom>
          <a:noFill/>
        </p:spPr>
        <p:txBody>
          <a:bodyPr wrap="square">
            <a:spAutoFit/>
          </a:bodyPr>
          <a:lstStyle/>
          <a:p>
            <a:r>
              <a:rPr lang="es-ES" dirty="0"/>
              <a:t>La mejora de los resultados de la aplicación de los diferentes tratamientos con este dispositivo deriva de la estimulación en la producción de colágeno y elastina en el paciente. Estos efectos son visibles al cabo de unas semanas de la aplicación del tratamiento, debido al tiempo que requiere el ciclo de producción de colágeno.</a:t>
            </a:r>
          </a:p>
          <a:p>
            <a:endParaRPr lang="es-ES" dirty="0"/>
          </a:p>
          <a:p>
            <a:r>
              <a:rPr lang="es-ES" dirty="0"/>
              <a:t>Pasados unos días, podemos percibir cómo la piel del rostro recupera luminosidad, hidratación, y suavidad y se muestra con un tono más unificado y un aspecto rejuvenecido.</a:t>
            </a:r>
          </a:p>
          <a:p>
            <a:endParaRPr lang="es-ES" dirty="0"/>
          </a:p>
          <a:p>
            <a:r>
              <a:rPr lang="es-ES" dirty="0"/>
              <a:t>Dermapen no tiene efectos secundarios y sólo tiene contraindicaciones en casos muy concretos. Después del tratamiento se han de tener en cuenta una serie de cuidados a la hora de usar maquillaje y cremas, debiendo además usar protección solar e hidratar bien la piel.</a:t>
            </a:r>
          </a:p>
        </p:txBody>
      </p:sp>
      <p:sp>
        <p:nvSpPr>
          <p:cNvPr id="5" name="CuadroTexto 4">
            <a:extLst>
              <a:ext uri="{FF2B5EF4-FFF2-40B4-BE49-F238E27FC236}">
                <a16:creationId xmlns:a16="http://schemas.microsoft.com/office/drawing/2014/main" id="{74013211-7E0D-CBFC-96C4-F5BD7127F339}"/>
              </a:ext>
            </a:extLst>
          </p:cNvPr>
          <p:cNvSpPr txBox="1"/>
          <p:nvPr/>
        </p:nvSpPr>
        <p:spPr>
          <a:xfrm>
            <a:off x="2895599" y="326325"/>
            <a:ext cx="6110514"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s-ES" sz="3200" dirty="0">
                <a:solidFill>
                  <a:schemeClr val="tx1"/>
                </a:solidFill>
              </a:rPr>
              <a:t>Resultados de Dermapen </a:t>
            </a:r>
          </a:p>
        </p:txBody>
      </p:sp>
      <p:pic>
        <p:nvPicPr>
          <p:cNvPr id="12290" name="Picture 2" descr="Elia Estética &amp; Láser | Dermapen facial - Microendeling">
            <a:extLst>
              <a:ext uri="{FF2B5EF4-FFF2-40B4-BE49-F238E27FC236}">
                <a16:creationId xmlns:a16="http://schemas.microsoft.com/office/drawing/2014/main" id="{CED33AF7-12AE-F8B1-9F7A-9533350822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0100" y="1714500"/>
            <a:ext cx="4417786" cy="448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2464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8A5316A-F08C-53E5-96B9-D75478C0D860}"/>
              </a:ext>
            </a:extLst>
          </p:cNvPr>
          <p:cNvSpPr txBox="1"/>
          <p:nvPr/>
        </p:nvSpPr>
        <p:spPr>
          <a:xfrm>
            <a:off x="1371600" y="453349"/>
            <a:ext cx="8802914" cy="10772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s-ES" dirty="0">
                <a:solidFill>
                  <a:schemeClr val="tx1"/>
                </a:solidFill>
              </a:rPr>
              <a:t>¿</a:t>
            </a:r>
            <a:r>
              <a:rPr lang="es-ES" sz="3200" dirty="0">
                <a:solidFill>
                  <a:schemeClr val="tx1"/>
                </a:solidFill>
              </a:rPr>
              <a:t>Sabías qué? Existen diferentes tipos de agujas para Dermapen</a:t>
            </a:r>
          </a:p>
        </p:txBody>
      </p:sp>
      <p:sp>
        <p:nvSpPr>
          <p:cNvPr id="5" name="CuadroTexto 4">
            <a:extLst>
              <a:ext uri="{FF2B5EF4-FFF2-40B4-BE49-F238E27FC236}">
                <a16:creationId xmlns:a16="http://schemas.microsoft.com/office/drawing/2014/main" id="{2F7F188B-7FED-0C0B-5795-992280E0AB82}"/>
              </a:ext>
            </a:extLst>
          </p:cNvPr>
          <p:cNvSpPr txBox="1"/>
          <p:nvPr/>
        </p:nvSpPr>
        <p:spPr>
          <a:xfrm>
            <a:off x="1748971" y="2004982"/>
            <a:ext cx="8541658" cy="1477328"/>
          </a:xfrm>
          <a:prstGeom prst="rect">
            <a:avLst/>
          </a:prstGeom>
          <a:noFill/>
        </p:spPr>
        <p:txBody>
          <a:bodyPr wrap="square">
            <a:spAutoFit/>
          </a:bodyPr>
          <a:lstStyle/>
          <a:p>
            <a:r>
              <a:rPr lang="es-ES" dirty="0"/>
              <a:t>Según la afección dermatológica que se deseen tratar el tipo de aguja, la cantidad, la profundidad de penetración transdérmica y la velocidad deben ser diferente. Por esto es importante conocer cómo funciona los diferentes tipos de aguja del Dermapen y cuál debe ser su uso, dependiendo del tipo de piel y el problema que se desea tratar.</a:t>
            </a:r>
          </a:p>
        </p:txBody>
      </p:sp>
      <p:pic>
        <p:nvPicPr>
          <p:cNvPr id="8194" name="Picture 2">
            <a:extLst>
              <a:ext uri="{FF2B5EF4-FFF2-40B4-BE49-F238E27FC236}">
                <a16:creationId xmlns:a16="http://schemas.microsoft.com/office/drawing/2014/main" id="{153B84B6-95C3-4103-7D7B-1C72534B66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6514" y="3956725"/>
            <a:ext cx="802640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6925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F6C1893-8D0D-560F-6341-889A899F372A}"/>
              </a:ext>
            </a:extLst>
          </p:cNvPr>
          <p:cNvSpPr txBox="1"/>
          <p:nvPr/>
        </p:nvSpPr>
        <p:spPr>
          <a:xfrm>
            <a:off x="2086428" y="1643190"/>
            <a:ext cx="8019143" cy="1938992"/>
          </a:xfrm>
          <a:prstGeom prst="rect">
            <a:avLst/>
          </a:prstGeom>
          <a:noFill/>
        </p:spPr>
        <p:txBody>
          <a:bodyPr wrap="square">
            <a:spAutoFit/>
          </a:bodyPr>
          <a:lstStyle/>
          <a:p>
            <a:r>
              <a:rPr lang="es-ES" sz="2400" dirty="0"/>
              <a:t>Estos números se refieren a la cantidad de </a:t>
            </a:r>
            <a:r>
              <a:rPr lang="es-ES" sz="2400" dirty="0" err="1"/>
              <a:t>micro-agujas</a:t>
            </a:r>
            <a:r>
              <a:rPr lang="es-ES" sz="2400" dirty="0"/>
              <a:t> que contiene el cabezal. En este caso, los dispositivos de 9 y 12 agujas se utilizan para mejorar el aspecto de imperfecciones severas en la piel principalmente para eliminar cicatrices, marcas de acné y estrías.</a:t>
            </a:r>
          </a:p>
        </p:txBody>
      </p:sp>
      <p:pic>
        <p:nvPicPr>
          <p:cNvPr id="9218" name="Picture 2">
            <a:extLst>
              <a:ext uri="{FF2B5EF4-FFF2-40B4-BE49-F238E27FC236}">
                <a16:creationId xmlns:a16="http://schemas.microsoft.com/office/drawing/2014/main" id="{6C25DFF8-D390-0168-C61D-75444B5BBA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8148" y="4085091"/>
            <a:ext cx="4162424" cy="231434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780576FE-6A34-EEBD-CBAA-3CCBFBCF2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9770" y="4085091"/>
            <a:ext cx="4162425" cy="2314349"/>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38C525A0-6A51-6AC4-D0F3-4A9E480B8817}"/>
              </a:ext>
            </a:extLst>
          </p:cNvPr>
          <p:cNvSpPr txBox="1"/>
          <p:nvPr/>
        </p:nvSpPr>
        <p:spPr>
          <a:xfrm>
            <a:off x="2116252" y="555506"/>
            <a:ext cx="7088640"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s-ES" sz="3200" dirty="0">
                <a:solidFill>
                  <a:schemeClr val="tx1"/>
                </a:solidFill>
              </a:rPr>
              <a:t>Micro-agujas Dermapen de 9 y 12</a:t>
            </a:r>
          </a:p>
        </p:txBody>
      </p:sp>
    </p:spTree>
    <p:extLst>
      <p:ext uri="{BB962C8B-B14F-4D97-AF65-F5344CB8AC3E}">
        <p14:creationId xmlns:p14="http://schemas.microsoft.com/office/powerpoint/2010/main" val="4154879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D9D6730-CCE1-8176-7D99-3D9E517C305C}"/>
              </a:ext>
            </a:extLst>
          </p:cNvPr>
          <p:cNvSpPr txBox="1"/>
          <p:nvPr/>
        </p:nvSpPr>
        <p:spPr>
          <a:xfrm>
            <a:off x="1037771" y="1997839"/>
            <a:ext cx="6110514" cy="2862322"/>
          </a:xfrm>
          <a:prstGeom prst="rect">
            <a:avLst/>
          </a:prstGeom>
          <a:noFill/>
        </p:spPr>
        <p:txBody>
          <a:bodyPr wrap="square">
            <a:spAutoFit/>
          </a:bodyPr>
          <a:lstStyle/>
          <a:p>
            <a:r>
              <a:rPr lang="es-ES" dirty="0"/>
              <a:t>Micro-agujas Dermapen de 36: Los cabezales que contienen 36 micro-agujas son ideales para borrar las señales del paso de la edad. Nos referimos fundamentalmente a las arrugas y líneas de expresión.</a:t>
            </a:r>
          </a:p>
          <a:p>
            <a:endParaRPr lang="es-ES" dirty="0"/>
          </a:p>
          <a:p>
            <a:endParaRPr lang="es-ES" dirty="0"/>
          </a:p>
          <a:p>
            <a:r>
              <a:rPr lang="es-ES" dirty="0"/>
              <a:t>Las micro-agujas Dermapen posibilitan la regeneración celular de forma natural, lo que permite una reparación profunda de la piel, difuminando de manera progresiva las líneas de expresión y arrugas.</a:t>
            </a:r>
          </a:p>
        </p:txBody>
      </p:sp>
      <p:sp>
        <p:nvSpPr>
          <p:cNvPr id="5" name="CuadroTexto 4">
            <a:extLst>
              <a:ext uri="{FF2B5EF4-FFF2-40B4-BE49-F238E27FC236}">
                <a16:creationId xmlns:a16="http://schemas.microsoft.com/office/drawing/2014/main" id="{F62F7997-76F3-73CB-FAF2-709DBE407F32}"/>
              </a:ext>
            </a:extLst>
          </p:cNvPr>
          <p:cNvSpPr txBox="1"/>
          <p:nvPr/>
        </p:nvSpPr>
        <p:spPr>
          <a:xfrm>
            <a:off x="2663371" y="606362"/>
            <a:ext cx="6110514"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s-ES" sz="3200" dirty="0">
                <a:solidFill>
                  <a:schemeClr val="tx1"/>
                </a:solidFill>
              </a:rPr>
              <a:t>Micro-agujas Dermapen de 36</a:t>
            </a:r>
          </a:p>
        </p:txBody>
      </p:sp>
      <p:pic>
        <p:nvPicPr>
          <p:cNvPr id="13314" name="Picture 2">
            <a:extLst>
              <a:ext uri="{FF2B5EF4-FFF2-40B4-BE49-F238E27FC236}">
                <a16:creationId xmlns:a16="http://schemas.microsoft.com/office/drawing/2014/main" id="{C58BF73D-174D-F181-6FC5-7B80E6293E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5400" y="3647333"/>
            <a:ext cx="4270829" cy="2862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4029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1B06D96-9AA5-A4AB-EAE8-470A0F5C0E6B}"/>
              </a:ext>
            </a:extLst>
          </p:cNvPr>
          <p:cNvSpPr txBox="1"/>
          <p:nvPr/>
        </p:nvSpPr>
        <p:spPr>
          <a:xfrm>
            <a:off x="1545771" y="1415986"/>
            <a:ext cx="6110514" cy="5078313"/>
          </a:xfrm>
          <a:prstGeom prst="rect">
            <a:avLst/>
          </a:prstGeom>
          <a:noFill/>
        </p:spPr>
        <p:txBody>
          <a:bodyPr wrap="square">
            <a:spAutoFit/>
          </a:bodyPr>
          <a:lstStyle/>
          <a:p>
            <a:r>
              <a:rPr lang="es-ES" dirty="0"/>
              <a:t>Las nano-agujas Dermapen son ideales para cualquier tipo de piel, incluso las más sensibles. Este tipo de agujas Dermapen son perfectas para las zonas más críticas del rostro como los labios, la nariz y la piel alrededor de los ojos.</a:t>
            </a:r>
          </a:p>
          <a:p>
            <a:endParaRPr lang="es-ES" dirty="0"/>
          </a:p>
          <a:p>
            <a:endParaRPr lang="es-ES" dirty="0"/>
          </a:p>
          <a:p>
            <a:r>
              <a:rPr lang="es-ES" dirty="0"/>
              <a:t>En este caso, la tecnología nano se utiliza para penetrar la piel de forma efectiva facilitando una mejor absorción de principios activos como serums de vitaminas compatibles con el Dermapen o ácido hialurónico.</a:t>
            </a:r>
          </a:p>
          <a:p>
            <a:endParaRPr lang="es-ES" dirty="0"/>
          </a:p>
          <a:p>
            <a:endParaRPr lang="es-ES" dirty="0"/>
          </a:p>
          <a:p>
            <a:r>
              <a:rPr lang="es-ES" dirty="0"/>
              <a:t>Todo ello tiene como resultado un rostro más saludable, hidratado y protegido contra el envejecimiento y los factores medioambientales.</a:t>
            </a:r>
          </a:p>
          <a:p>
            <a:endParaRPr lang="es-ES" dirty="0"/>
          </a:p>
          <a:p>
            <a:r>
              <a:rPr lang="es-ES" dirty="0"/>
              <a:t> </a:t>
            </a:r>
          </a:p>
        </p:txBody>
      </p:sp>
      <p:sp>
        <p:nvSpPr>
          <p:cNvPr id="5" name="CuadroTexto 4">
            <a:extLst>
              <a:ext uri="{FF2B5EF4-FFF2-40B4-BE49-F238E27FC236}">
                <a16:creationId xmlns:a16="http://schemas.microsoft.com/office/drawing/2014/main" id="{1098DAB6-9C6D-A861-BC86-FDA00BAE9F55}"/>
              </a:ext>
            </a:extLst>
          </p:cNvPr>
          <p:cNvSpPr txBox="1"/>
          <p:nvPr/>
        </p:nvSpPr>
        <p:spPr>
          <a:xfrm>
            <a:off x="2677885" y="516883"/>
            <a:ext cx="6110514"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s-ES" sz="3200" dirty="0">
                <a:solidFill>
                  <a:schemeClr val="tx1"/>
                </a:solidFill>
              </a:rPr>
              <a:t>Nano agujas Dermapen</a:t>
            </a:r>
          </a:p>
        </p:txBody>
      </p:sp>
      <p:pic>
        <p:nvPicPr>
          <p:cNvPr id="14338" name="Picture 2">
            <a:extLst>
              <a:ext uri="{FF2B5EF4-FFF2-40B4-BE49-F238E27FC236}">
                <a16:creationId xmlns:a16="http://schemas.microsoft.com/office/drawing/2014/main" id="{C5C05F4F-8FB5-EDFF-2D2D-D03C84D7F9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7697" y="1415986"/>
            <a:ext cx="3333750" cy="4373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2364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03EB01C-DD54-8F98-02D4-4CE4FC3E45F8}"/>
              </a:ext>
            </a:extLst>
          </p:cNvPr>
          <p:cNvSpPr txBox="1"/>
          <p:nvPr/>
        </p:nvSpPr>
        <p:spPr>
          <a:xfrm>
            <a:off x="5638799" y="1505572"/>
            <a:ext cx="4013200" cy="1477328"/>
          </a:xfrm>
          <a:prstGeom prst="rect">
            <a:avLst/>
          </a:prstGeom>
          <a:noFill/>
        </p:spPr>
        <p:txBody>
          <a:bodyPr wrap="square">
            <a:spAutoFit/>
          </a:bodyPr>
          <a:lstStyle/>
          <a:p>
            <a:r>
              <a:rPr lang="es-ES" dirty="0"/>
              <a:t>Un electroporador facial es una alternativa no invasiva a la mesoterapia convencional que permite la introducción de activos o fármacos de forma localizada.</a:t>
            </a:r>
          </a:p>
        </p:txBody>
      </p:sp>
      <p:sp>
        <p:nvSpPr>
          <p:cNvPr id="5" name="CuadroTexto 4">
            <a:extLst>
              <a:ext uri="{FF2B5EF4-FFF2-40B4-BE49-F238E27FC236}">
                <a16:creationId xmlns:a16="http://schemas.microsoft.com/office/drawing/2014/main" id="{B1A306B5-FA15-076A-4430-1919675A0CD3}"/>
              </a:ext>
            </a:extLst>
          </p:cNvPr>
          <p:cNvSpPr txBox="1"/>
          <p:nvPr/>
        </p:nvSpPr>
        <p:spPr>
          <a:xfrm>
            <a:off x="947057" y="3875100"/>
            <a:ext cx="8632371" cy="2446824"/>
          </a:xfrm>
          <a:prstGeom prst="rect">
            <a:avLst/>
          </a:prstGeom>
          <a:noFill/>
        </p:spPr>
        <p:txBody>
          <a:bodyPr wrap="square">
            <a:spAutoFit/>
          </a:bodyPr>
          <a:lstStyle/>
          <a:p>
            <a:r>
              <a:rPr lang="es-ES" sz="1700" dirty="0"/>
              <a:t>La electroporación consiste en la emisión de una onda electromagnética pulsada, atermica y no ionizable con la finalidad de producir una alteración en el potencial de los poros.</a:t>
            </a:r>
          </a:p>
          <a:p>
            <a:endParaRPr lang="es-ES" sz="1700" dirty="0"/>
          </a:p>
          <a:p>
            <a:r>
              <a:rPr lang="es-ES" sz="1700" dirty="0"/>
              <a:t>Electroporador-facial</a:t>
            </a:r>
          </a:p>
          <a:p>
            <a:r>
              <a:rPr lang="es-ES" sz="1700" dirty="0"/>
              <a:t>Así, lo que se pretende con este procedimiento es introducir sustancias o fármacos al interior del cuerpo sin necesidad de agujas. Pues cuando la membrana celular se debilita,  la sustancia puede entrar por medio de pequeños poros. Esta debilitación de la membrana, es temporal mientras entra la sustancia.</a:t>
            </a:r>
          </a:p>
        </p:txBody>
      </p:sp>
      <p:pic>
        <p:nvPicPr>
          <p:cNvPr id="15362" name="Picture 2" descr="electroporador-facial">
            <a:extLst>
              <a:ext uri="{FF2B5EF4-FFF2-40B4-BE49-F238E27FC236}">
                <a16:creationId xmlns:a16="http://schemas.microsoft.com/office/drawing/2014/main" id="{469A1805-741D-85CD-549D-275258FC40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8314" y="1112385"/>
            <a:ext cx="3810000" cy="2543175"/>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A381E645-15EC-9176-88C6-98563C202577}"/>
              </a:ext>
            </a:extLst>
          </p:cNvPr>
          <p:cNvSpPr/>
          <p:nvPr/>
        </p:nvSpPr>
        <p:spPr>
          <a:xfrm>
            <a:off x="5464628" y="333829"/>
            <a:ext cx="5722257" cy="653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dirty="0"/>
              <a:t>Electroporador Facial </a:t>
            </a:r>
          </a:p>
        </p:txBody>
      </p:sp>
      <p:pic>
        <p:nvPicPr>
          <p:cNvPr id="7" name="Imagen 6">
            <a:extLst>
              <a:ext uri="{FF2B5EF4-FFF2-40B4-BE49-F238E27FC236}">
                <a16:creationId xmlns:a16="http://schemas.microsoft.com/office/drawing/2014/main" id="{81F1512E-225F-9044-B113-D4319D4A8E96}"/>
              </a:ext>
            </a:extLst>
          </p:cNvPr>
          <p:cNvPicPr>
            <a:picLocks noChangeAspect="1"/>
          </p:cNvPicPr>
          <p:nvPr/>
        </p:nvPicPr>
        <p:blipFill>
          <a:blip r:embed="rId3"/>
          <a:stretch>
            <a:fillRect/>
          </a:stretch>
        </p:blipFill>
        <p:spPr>
          <a:xfrm>
            <a:off x="9579428" y="1581772"/>
            <a:ext cx="2143125" cy="3925898"/>
          </a:xfrm>
          <a:prstGeom prst="rect">
            <a:avLst/>
          </a:prstGeom>
        </p:spPr>
      </p:pic>
    </p:spTree>
    <p:extLst>
      <p:ext uri="{BB962C8B-B14F-4D97-AF65-F5344CB8AC3E}">
        <p14:creationId xmlns:p14="http://schemas.microsoft.com/office/powerpoint/2010/main" val="7546907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28EF734-3AE3-6F63-BDF3-0BB7515070ED}"/>
              </a:ext>
            </a:extLst>
          </p:cNvPr>
          <p:cNvSpPr txBox="1"/>
          <p:nvPr/>
        </p:nvSpPr>
        <p:spPr>
          <a:xfrm>
            <a:off x="3171371" y="664419"/>
            <a:ext cx="6110514"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s-ES" sz="3200" dirty="0">
                <a:solidFill>
                  <a:schemeClr val="tx1"/>
                </a:solidFill>
              </a:rPr>
              <a:t>¿Cómo es el procedimiento?</a:t>
            </a:r>
          </a:p>
        </p:txBody>
      </p:sp>
      <p:sp>
        <p:nvSpPr>
          <p:cNvPr id="5" name="CuadroTexto 4">
            <a:extLst>
              <a:ext uri="{FF2B5EF4-FFF2-40B4-BE49-F238E27FC236}">
                <a16:creationId xmlns:a16="http://schemas.microsoft.com/office/drawing/2014/main" id="{5E4E96C0-3209-F526-5416-2886C3670AF6}"/>
              </a:ext>
            </a:extLst>
          </p:cNvPr>
          <p:cNvSpPr txBox="1"/>
          <p:nvPr/>
        </p:nvSpPr>
        <p:spPr>
          <a:xfrm>
            <a:off x="3040743" y="1886580"/>
            <a:ext cx="6110514" cy="4154984"/>
          </a:xfrm>
          <a:prstGeom prst="rect">
            <a:avLst/>
          </a:prstGeom>
          <a:noFill/>
        </p:spPr>
        <p:txBody>
          <a:bodyPr wrap="square">
            <a:spAutoFit/>
          </a:bodyPr>
          <a:lstStyle/>
          <a:p>
            <a:r>
              <a:rPr lang="es-ES" sz="2400" dirty="0"/>
              <a:t>El tiempo de una electroporación fácil está entre 20 y 30 minutos por zona, dependiendo del grado de involución de cada paciente en particular.</a:t>
            </a:r>
          </a:p>
          <a:p>
            <a:endParaRPr lang="es-ES" sz="2400" dirty="0"/>
          </a:p>
          <a:p>
            <a:r>
              <a:rPr lang="es-ES" sz="2400" dirty="0"/>
              <a:t>La frecuencia mínima recomendada es de 2- 3 tres veces a la semana y, si bien es común, la obtención de buenos resultados desde la primera sesión, la cantidad de sesiones necesarias para esto no debe ser inferior a 8-10.</a:t>
            </a:r>
          </a:p>
        </p:txBody>
      </p:sp>
      <p:pic>
        <p:nvPicPr>
          <p:cNvPr id="6" name="Imagen 5">
            <a:extLst>
              <a:ext uri="{FF2B5EF4-FFF2-40B4-BE49-F238E27FC236}">
                <a16:creationId xmlns:a16="http://schemas.microsoft.com/office/drawing/2014/main" id="{D40454A7-58A5-E845-C7F7-F3EEE85A9A19}"/>
              </a:ext>
            </a:extLst>
          </p:cNvPr>
          <p:cNvPicPr>
            <a:picLocks noChangeAspect="1"/>
          </p:cNvPicPr>
          <p:nvPr/>
        </p:nvPicPr>
        <p:blipFill>
          <a:blip r:embed="rId2"/>
          <a:stretch>
            <a:fillRect/>
          </a:stretch>
        </p:blipFill>
        <p:spPr>
          <a:xfrm>
            <a:off x="742723" y="1767505"/>
            <a:ext cx="2143125" cy="3836143"/>
          </a:xfrm>
          <a:prstGeom prst="rect">
            <a:avLst/>
          </a:prstGeom>
        </p:spPr>
      </p:pic>
    </p:spTree>
    <p:extLst>
      <p:ext uri="{BB962C8B-B14F-4D97-AF65-F5344CB8AC3E}">
        <p14:creationId xmlns:p14="http://schemas.microsoft.com/office/powerpoint/2010/main" val="30815849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2D81FCC-B2C0-91CB-FF1D-213494678B1A}"/>
              </a:ext>
            </a:extLst>
          </p:cNvPr>
          <p:cNvSpPr txBox="1"/>
          <p:nvPr/>
        </p:nvSpPr>
        <p:spPr>
          <a:xfrm>
            <a:off x="1734457" y="2481666"/>
            <a:ext cx="6110514" cy="2554545"/>
          </a:xfrm>
          <a:prstGeom prst="rect">
            <a:avLst/>
          </a:prstGeom>
          <a:noFill/>
        </p:spPr>
        <p:txBody>
          <a:bodyPr wrap="square">
            <a:spAutoFit/>
          </a:bodyPr>
          <a:lstStyle/>
          <a:p>
            <a:pPr marL="285750" indent="-285750">
              <a:buFont typeface="Wingdings" panose="05000000000000000000" pitchFamily="2" charset="2"/>
              <a:buChar char="q"/>
            </a:pPr>
            <a:r>
              <a:rPr lang="es-ES" sz="2000" dirty="0"/>
              <a:t>Tratamiento totalmente ambulatorio.</a:t>
            </a:r>
          </a:p>
          <a:p>
            <a:pPr marL="285750" indent="-285750">
              <a:buFont typeface="Wingdings" panose="05000000000000000000" pitchFamily="2" charset="2"/>
              <a:buChar char="q"/>
            </a:pPr>
            <a:r>
              <a:rPr lang="es-ES" sz="2000" dirty="0"/>
              <a:t>No duele ni deja marcas.</a:t>
            </a:r>
          </a:p>
          <a:p>
            <a:pPr marL="285750" indent="-285750">
              <a:buFont typeface="Wingdings" panose="05000000000000000000" pitchFamily="2" charset="2"/>
              <a:buChar char="q"/>
            </a:pPr>
            <a:r>
              <a:rPr lang="es-ES" sz="2000" dirty="0"/>
              <a:t>Ideal para quienes tienen miedo a las agujas en la aplicación de Mesoterapia Médica tradicional.</a:t>
            </a:r>
          </a:p>
          <a:p>
            <a:pPr marL="285750" indent="-285750">
              <a:buFont typeface="Wingdings" panose="05000000000000000000" pitchFamily="2" charset="2"/>
              <a:buChar char="q"/>
            </a:pPr>
            <a:r>
              <a:rPr lang="es-ES" sz="2000" dirty="0"/>
              <a:t>Es un tratamiento multipropósito en donde, según el objetivo, se utilizarán distintos principios activos como colágeno, elastina, equisetum, argireline, etc.</a:t>
            </a:r>
          </a:p>
        </p:txBody>
      </p:sp>
      <p:sp>
        <p:nvSpPr>
          <p:cNvPr id="5" name="CuadroTexto 4">
            <a:extLst>
              <a:ext uri="{FF2B5EF4-FFF2-40B4-BE49-F238E27FC236}">
                <a16:creationId xmlns:a16="http://schemas.microsoft.com/office/drawing/2014/main" id="{C676992E-24C0-5816-5656-474AEE07C83C}"/>
              </a:ext>
            </a:extLst>
          </p:cNvPr>
          <p:cNvSpPr txBox="1"/>
          <p:nvPr/>
        </p:nvSpPr>
        <p:spPr>
          <a:xfrm>
            <a:off x="3040743" y="766019"/>
            <a:ext cx="6110514"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s-ES" sz="3200" dirty="0">
                <a:solidFill>
                  <a:schemeClr val="tx1"/>
                </a:solidFill>
              </a:rPr>
              <a:t>Beneficios de la electroporación</a:t>
            </a:r>
          </a:p>
        </p:txBody>
      </p:sp>
      <p:pic>
        <p:nvPicPr>
          <p:cNvPr id="8" name="Imagen 7">
            <a:extLst>
              <a:ext uri="{FF2B5EF4-FFF2-40B4-BE49-F238E27FC236}">
                <a16:creationId xmlns:a16="http://schemas.microsoft.com/office/drawing/2014/main" id="{D5C62FCB-DBBF-6FEF-DB41-1F2DC625EB6F}"/>
              </a:ext>
            </a:extLst>
          </p:cNvPr>
          <p:cNvPicPr>
            <a:picLocks noChangeAspect="1"/>
          </p:cNvPicPr>
          <p:nvPr/>
        </p:nvPicPr>
        <p:blipFill>
          <a:blip r:embed="rId2"/>
          <a:stretch>
            <a:fillRect/>
          </a:stretch>
        </p:blipFill>
        <p:spPr>
          <a:xfrm>
            <a:off x="8124371" y="4044269"/>
            <a:ext cx="3810000" cy="2543175"/>
          </a:xfrm>
          <a:prstGeom prst="rect">
            <a:avLst/>
          </a:prstGeom>
        </p:spPr>
      </p:pic>
    </p:spTree>
    <p:extLst>
      <p:ext uri="{BB962C8B-B14F-4D97-AF65-F5344CB8AC3E}">
        <p14:creationId xmlns:p14="http://schemas.microsoft.com/office/powerpoint/2010/main" val="576656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5563D15-4F6C-76CD-5EC2-A26AE640E0BB}"/>
              </a:ext>
            </a:extLst>
          </p:cNvPr>
          <p:cNvSpPr txBox="1"/>
          <p:nvPr/>
        </p:nvSpPr>
        <p:spPr>
          <a:xfrm>
            <a:off x="4281715" y="1718385"/>
            <a:ext cx="6342742" cy="4524315"/>
          </a:xfrm>
          <a:prstGeom prst="rect">
            <a:avLst/>
          </a:prstGeom>
          <a:noFill/>
        </p:spPr>
        <p:txBody>
          <a:bodyPr wrap="square">
            <a:spAutoFit/>
          </a:bodyPr>
          <a:lstStyle/>
          <a:p>
            <a:r>
              <a:rPr lang="es-ES" dirty="0"/>
              <a:t>El primer efecto que esto trae es la vasodilatación venosa y arterial, que mejora la nutrición del tejido y, posteriormente, una eliminación de desechos catabólicos tóxicos y orgánicos.</a:t>
            </a:r>
          </a:p>
          <a:p>
            <a:endParaRPr lang="es-ES" dirty="0"/>
          </a:p>
          <a:p>
            <a:r>
              <a:rPr lang="es-ES" dirty="0"/>
              <a:t>El calor es liberado desde el interior al exterior del tejido, lo que fomenta la regeneración celular. Sus efectos son inmediatos: drena la linfa, estimula el metabolismo del tejido graso subcutáneo y genera colágeno.</a:t>
            </a:r>
          </a:p>
          <a:p>
            <a:endParaRPr lang="es-ES" dirty="0"/>
          </a:p>
          <a:p>
            <a:r>
              <a:rPr lang="es-ES" dirty="0"/>
              <a:t>Luego de cada sesión, se nota cómo la flacidez se reduce y la apariencia de la piel mejora constantemente. Para lograr estos resultados, es necesario contar con un producto específico para radiofrecuencia y </a:t>
            </a:r>
            <a:r>
              <a:rPr lang="es-ES" dirty="0" err="1"/>
              <a:t>elasto</a:t>
            </a:r>
            <a:r>
              <a:rPr lang="es-ES" dirty="0"/>
              <a:t> compresión, los cuales deben aplicarse en la zona tratada al finalizar cada consulta.</a:t>
            </a:r>
          </a:p>
        </p:txBody>
      </p:sp>
      <p:sp>
        <p:nvSpPr>
          <p:cNvPr id="4" name="CuadroTexto 3">
            <a:extLst>
              <a:ext uri="{FF2B5EF4-FFF2-40B4-BE49-F238E27FC236}">
                <a16:creationId xmlns:a16="http://schemas.microsoft.com/office/drawing/2014/main" id="{8ED99E47-D514-1328-C8B7-2FBDC392C698}"/>
              </a:ext>
            </a:extLst>
          </p:cNvPr>
          <p:cNvSpPr txBox="1"/>
          <p:nvPr/>
        </p:nvSpPr>
        <p:spPr>
          <a:xfrm>
            <a:off x="4138385" y="809686"/>
            <a:ext cx="6962125" cy="584775"/>
          </a:xfrm>
          <a:prstGeom prst="rect">
            <a:avLst/>
          </a:prstGeom>
          <a:solidFill>
            <a:schemeClr val="accent1"/>
          </a:solidFill>
          <a:ln>
            <a:solidFill>
              <a:schemeClr val="bg2"/>
            </a:solidFill>
          </a:ln>
        </p:spPr>
        <p:txBody>
          <a:bodyPr wrap="square">
            <a:spAutoFit/>
          </a:bodyPr>
          <a:lstStyle/>
          <a:p>
            <a:pPr algn="ctr"/>
            <a:r>
              <a:rPr lang="es-ES" sz="3200" dirty="0"/>
              <a:t>COMO ACTUA LA RADIOFRECUENCIA</a:t>
            </a:r>
          </a:p>
        </p:txBody>
      </p:sp>
      <p:pic>
        <p:nvPicPr>
          <p:cNvPr id="1028" name="Picture 4" descr="Cómo funciona la Radiofrecuencia Monopolar - Bipolar - Multipolar?">
            <a:extLst>
              <a:ext uri="{FF2B5EF4-FFF2-40B4-BE49-F238E27FC236}">
                <a16:creationId xmlns:a16="http://schemas.microsoft.com/office/drawing/2014/main" id="{24963A90-C710-0405-BA18-A3D02CFB3E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808674"/>
            <a:ext cx="3528785" cy="2486070"/>
          </a:xfrm>
          <a:prstGeom prst="rect">
            <a:avLst/>
          </a:prstGeom>
        </p:spPr>
        <p:style>
          <a:lnRef idx="2">
            <a:schemeClr val="accent1">
              <a:shade val="50000"/>
            </a:schemeClr>
          </a:lnRef>
          <a:fillRef idx="1">
            <a:schemeClr val="accent1"/>
          </a:fillRef>
          <a:effectRef idx="0">
            <a:schemeClr val="accent1"/>
          </a:effectRef>
          <a:fontRef idx="minor">
            <a:schemeClr val="lt1"/>
          </a:fontRef>
        </p:style>
      </p:pic>
      <p:pic>
        <p:nvPicPr>
          <p:cNvPr id="1030" name="Picture 6" descr="Funciona la radiofrecuencia facial? - Todo Radiofrecuencia Facial">
            <a:extLst>
              <a:ext uri="{FF2B5EF4-FFF2-40B4-BE49-F238E27FC236}">
                <a16:creationId xmlns:a16="http://schemas.microsoft.com/office/drawing/2014/main" id="{0CCCE6BF-22F4-C78A-FBC8-51E150DF18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3429000"/>
            <a:ext cx="3630385" cy="292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824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DFEAA74-AAB7-4A02-D61F-FFBF14925D9D}"/>
              </a:ext>
            </a:extLst>
          </p:cNvPr>
          <p:cNvSpPr txBox="1"/>
          <p:nvPr/>
        </p:nvSpPr>
        <p:spPr>
          <a:xfrm>
            <a:off x="950685" y="562819"/>
            <a:ext cx="9775371" cy="584775"/>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s-ES" sz="3200" dirty="0">
                <a:solidFill>
                  <a:schemeClr val="tx1"/>
                </a:solidFill>
              </a:rPr>
              <a:t>TIPOS DE DISPOSITIVOS DE RADIOFRECUENCIA FACIAL</a:t>
            </a:r>
          </a:p>
        </p:txBody>
      </p:sp>
      <p:pic>
        <p:nvPicPr>
          <p:cNvPr id="2050" name="Picture 2" descr="Imperium MED 400 Energías Radiofrecuencia – Tormamed – Equipos  médico-estéticos de vanguardia">
            <a:extLst>
              <a:ext uri="{FF2B5EF4-FFF2-40B4-BE49-F238E27FC236}">
                <a16:creationId xmlns:a16="http://schemas.microsoft.com/office/drawing/2014/main" id="{2D20AC28-CF3E-64EE-8320-CB516E16E9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2071" y="1814287"/>
            <a:ext cx="4762500" cy="3902756"/>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53CC0E82-E28F-A7F1-11A4-DCDF7052F201}"/>
              </a:ext>
            </a:extLst>
          </p:cNvPr>
          <p:cNvSpPr txBox="1"/>
          <p:nvPr/>
        </p:nvSpPr>
        <p:spPr>
          <a:xfrm>
            <a:off x="1429657" y="1638610"/>
            <a:ext cx="3853543" cy="4524315"/>
          </a:xfrm>
          <a:prstGeom prst="rect">
            <a:avLst/>
          </a:prstGeom>
          <a:noFill/>
        </p:spPr>
        <p:txBody>
          <a:bodyPr wrap="square">
            <a:spAutoFit/>
          </a:bodyPr>
          <a:lstStyle/>
          <a:p>
            <a:r>
              <a:rPr lang="es-ES" dirty="0"/>
              <a:t>En el caso de la radiofrecuencia monopolar, el cabezal de emisión de corriente y de recepción no están en el mismo manípulo. El receptor es habitualmente una placa para la espalda o un receptor de mano. Se trata de un tipo de radiofrecuencia más intensa y el tiempo de calentamiento es notablemente más rápido. Aunque con esta técnica la penetración en el tejido es mayor, puede resultar algo dolorosa. A mayores, la radiación emitida se expande de forma algo descontrolada por todo el organismo.</a:t>
            </a:r>
          </a:p>
        </p:txBody>
      </p:sp>
    </p:spTree>
    <p:extLst>
      <p:ext uri="{BB962C8B-B14F-4D97-AF65-F5344CB8AC3E}">
        <p14:creationId xmlns:p14="http://schemas.microsoft.com/office/powerpoint/2010/main" val="3773154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8B33D6E-10F6-884A-C8E6-5E9E47FF36AA}"/>
              </a:ext>
            </a:extLst>
          </p:cNvPr>
          <p:cNvSpPr txBox="1"/>
          <p:nvPr/>
        </p:nvSpPr>
        <p:spPr>
          <a:xfrm>
            <a:off x="950685" y="562819"/>
            <a:ext cx="9775371" cy="584775"/>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s-ES" sz="3200" dirty="0">
                <a:solidFill>
                  <a:schemeClr val="tx1"/>
                </a:solidFill>
              </a:rPr>
              <a:t>TIPOS DE DISPOSITIVOS DE RADIOFRECUENCIA FACIAL</a:t>
            </a:r>
          </a:p>
        </p:txBody>
      </p:sp>
      <p:sp>
        <p:nvSpPr>
          <p:cNvPr id="5" name="CuadroTexto 4">
            <a:extLst>
              <a:ext uri="{FF2B5EF4-FFF2-40B4-BE49-F238E27FC236}">
                <a16:creationId xmlns:a16="http://schemas.microsoft.com/office/drawing/2014/main" id="{35B3F02E-1A75-D82C-E069-17802D6A755F}"/>
              </a:ext>
            </a:extLst>
          </p:cNvPr>
          <p:cNvSpPr txBox="1"/>
          <p:nvPr/>
        </p:nvSpPr>
        <p:spPr>
          <a:xfrm>
            <a:off x="2068285" y="2229738"/>
            <a:ext cx="4550229" cy="3416320"/>
          </a:xfrm>
          <a:prstGeom prst="rect">
            <a:avLst/>
          </a:prstGeom>
          <a:noFill/>
        </p:spPr>
        <p:txBody>
          <a:bodyPr wrap="square">
            <a:spAutoFit/>
          </a:bodyPr>
          <a:lstStyle/>
          <a:p>
            <a:r>
              <a:rPr lang="es-ES" dirty="0"/>
              <a:t>Los dispositivos unipolares de radiofrecuencia facial se diferencian de los monopolares en que no producen una corriente eléctrica en la piel, sino que utilizan radiación electromagnética de alta frecuencia para inducir rotación en las moléculas de agua de la piel y producir calor. La eficacia de un dispositivo unipolar de radiofrecuencia facial, ha sido evaluada con buenos resultados para el tratamiento de las arrugas de la cara.</a:t>
            </a:r>
          </a:p>
        </p:txBody>
      </p:sp>
      <p:pic>
        <p:nvPicPr>
          <p:cNvPr id="6" name="Imagen 5">
            <a:extLst>
              <a:ext uri="{FF2B5EF4-FFF2-40B4-BE49-F238E27FC236}">
                <a16:creationId xmlns:a16="http://schemas.microsoft.com/office/drawing/2014/main" id="{3E67BE9B-60EF-74FD-51DB-CB44DFB36361}"/>
              </a:ext>
            </a:extLst>
          </p:cNvPr>
          <p:cNvPicPr>
            <a:picLocks noChangeAspect="1"/>
          </p:cNvPicPr>
          <p:nvPr/>
        </p:nvPicPr>
        <p:blipFill>
          <a:blip r:embed="rId2"/>
          <a:stretch>
            <a:fillRect/>
          </a:stretch>
        </p:blipFill>
        <p:spPr>
          <a:xfrm>
            <a:off x="6871606" y="2229738"/>
            <a:ext cx="3694793" cy="3595698"/>
          </a:xfrm>
          <a:prstGeom prst="rect">
            <a:avLst/>
          </a:prstGeom>
        </p:spPr>
      </p:pic>
    </p:spTree>
    <p:extLst>
      <p:ext uri="{BB962C8B-B14F-4D97-AF65-F5344CB8AC3E}">
        <p14:creationId xmlns:p14="http://schemas.microsoft.com/office/powerpoint/2010/main" val="1009445626"/>
      </p:ext>
    </p:extLst>
  </p:cSld>
  <p:clrMapOvr>
    <a:masterClrMapping/>
  </p:clrMapOvr>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2905</TotalTime>
  <Words>5892</Words>
  <Application>Microsoft Office PowerPoint</Application>
  <PresentationFormat>Panorámica</PresentationFormat>
  <Paragraphs>342</Paragraphs>
  <Slides>68</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68</vt:i4>
      </vt:variant>
    </vt:vector>
  </HeadingPairs>
  <TitlesOfParts>
    <vt:vector size="76" baseType="lpstr">
      <vt:lpstr>Arial</vt:lpstr>
      <vt:lpstr>Bahnschrift</vt:lpstr>
      <vt:lpstr>Courier New</vt:lpstr>
      <vt:lpstr>Dosis Extra Bold</vt:lpstr>
      <vt:lpstr>Trebuchet MS</vt:lpstr>
      <vt:lpstr>Wingdings</vt:lpstr>
      <vt:lpstr>Wingdings 3</vt:lpstr>
      <vt:lpstr>Faceta</vt:lpstr>
      <vt:lpstr>APARATOLOGIA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MICRODERMOABRASIÓN</vt:lpstr>
      <vt:lpstr>Presentación de PowerPoint</vt:lpstr>
      <vt:lpstr>MICRODERMOABRASIÓN</vt:lpstr>
      <vt:lpstr>Presentación de PowerPoint</vt:lpstr>
      <vt:lpstr>MICRODERMOABRASIÓN</vt:lpstr>
      <vt:lpstr>Presentación de PowerPoint</vt:lpstr>
      <vt:lpstr>Microdermoabrasión</vt:lpstr>
      <vt:lpstr>Presentación de PowerPoint</vt:lpstr>
      <vt:lpstr>Microdermoabrasión</vt:lpstr>
      <vt:lpstr>Microdermoabrasión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MCarolina machado</dc:creator>
  <cp:lastModifiedBy>Elizabeth Sarango</cp:lastModifiedBy>
  <cp:revision>8</cp:revision>
  <dcterms:created xsi:type="dcterms:W3CDTF">2022-05-07T16:31:51Z</dcterms:created>
  <dcterms:modified xsi:type="dcterms:W3CDTF">2024-02-02T04:35:17Z</dcterms:modified>
</cp:coreProperties>
</file>