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37.jpg" ContentType="image/jpg"/>
  <Override PartName="/ppt/media/image38.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49"/>
  </p:notesMasterIdLst>
  <p:sldIdLst>
    <p:sldId id="389" r:id="rId2"/>
    <p:sldId id="344" r:id="rId3"/>
    <p:sldId id="335" r:id="rId4"/>
    <p:sldId id="338" r:id="rId5"/>
    <p:sldId id="339" r:id="rId6"/>
    <p:sldId id="331" r:id="rId7"/>
    <p:sldId id="340" r:id="rId8"/>
    <p:sldId id="333" r:id="rId9"/>
    <p:sldId id="337" r:id="rId10"/>
    <p:sldId id="336" r:id="rId11"/>
    <p:sldId id="341" r:id="rId12"/>
    <p:sldId id="342" r:id="rId13"/>
    <p:sldId id="334" r:id="rId14"/>
    <p:sldId id="328" r:id="rId15"/>
    <p:sldId id="329" r:id="rId16"/>
    <p:sldId id="290" r:id="rId17"/>
    <p:sldId id="326" r:id="rId18"/>
    <p:sldId id="346" r:id="rId19"/>
    <p:sldId id="324" r:id="rId20"/>
    <p:sldId id="343" r:id="rId21"/>
    <p:sldId id="349" r:id="rId22"/>
    <p:sldId id="353" r:id="rId23"/>
    <p:sldId id="355" r:id="rId24"/>
    <p:sldId id="358" r:id="rId25"/>
    <p:sldId id="359" r:id="rId26"/>
    <p:sldId id="360" r:id="rId27"/>
    <p:sldId id="361" r:id="rId28"/>
    <p:sldId id="362" r:id="rId29"/>
    <p:sldId id="363" r:id="rId30"/>
    <p:sldId id="365" r:id="rId31"/>
    <p:sldId id="366" r:id="rId32"/>
    <p:sldId id="367" r:id="rId33"/>
    <p:sldId id="368" r:id="rId34"/>
    <p:sldId id="369" r:id="rId35"/>
    <p:sldId id="370" r:id="rId36"/>
    <p:sldId id="371" r:id="rId37"/>
    <p:sldId id="372" r:id="rId38"/>
    <p:sldId id="374" r:id="rId39"/>
    <p:sldId id="375" r:id="rId40"/>
    <p:sldId id="376" r:id="rId41"/>
    <p:sldId id="385" r:id="rId42"/>
    <p:sldId id="379" r:id="rId43"/>
    <p:sldId id="386" r:id="rId44"/>
    <p:sldId id="380" r:id="rId45"/>
    <p:sldId id="381" r:id="rId46"/>
    <p:sldId id="387" r:id="rId47"/>
    <p:sldId id="384"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5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B3020-70A6-44EF-8160-344C0CA22437}" type="datetimeFigureOut">
              <a:rPr lang="es-EC" smtClean="0"/>
              <a:t>16/04/2026</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D0314-DCD3-4075-A7C4-3DE9093229EC}" type="slidenum">
              <a:rPr lang="es-EC" smtClean="0"/>
              <a:t>‹Nº›</a:t>
            </a:fld>
            <a:endParaRPr lang="es-EC"/>
          </a:p>
        </p:txBody>
      </p:sp>
    </p:spTree>
    <p:extLst>
      <p:ext uri="{BB962C8B-B14F-4D97-AF65-F5344CB8AC3E}">
        <p14:creationId xmlns:p14="http://schemas.microsoft.com/office/powerpoint/2010/main" val="416870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xmlns="" id="{46112831-A29D-4104-59B3-8E02240DA38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xmlns="" id="{F2D497FF-44AB-7E48-8F94-8B67D8E97100}"/>
              </a:ext>
            </a:extLst>
          </p:cNvPr>
          <p:cNvSpPr txBox="1">
            <a:spLocks noGrp="1"/>
          </p:cNvSpPr>
          <p:nvPr>
            <p:ph type="body" sz="quarter" idx="1"/>
          </p:nvPr>
        </p:nvSpPr>
        <p:spPr/>
        <p:txBody>
          <a:bodyPr/>
          <a:lstStyle/>
          <a:p>
            <a:endParaRPr lang="es-EC"/>
          </a:p>
        </p:txBody>
      </p:sp>
      <p:sp>
        <p:nvSpPr>
          <p:cNvPr id="4" name="Marcador de número de diapositiva 3">
            <a:extLst>
              <a:ext uri="{FF2B5EF4-FFF2-40B4-BE49-F238E27FC236}">
                <a16:creationId xmlns:a16="http://schemas.microsoft.com/office/drawing/2014/main" xmlns="" id="{CA622689-DDA4-D863-CA6D-E06CE878DEE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B3563CF-501F-43F4-B3D4-996604BB0FC8}" type="slidenum">
              <a:t>1</a:t>
            </a:fld>
            <a:endParaRPr lang="es-E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57270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80B63FE-4837-48B9-9C87-9987546C1A86}" type="slidenum">
              <a:rPr lang="es-EC" smtClean="0"/>
              <a:t>36</a:t>
            </a:fld>
            <a:endParaRPr lang="es-EC"/>
          </a:p>
        </p:txBody>
      </p:sp>
    </p:spTree>
    <p:extLst>
      <p:ext uri="{BB962C8B-B14F-4D97-AF65-F5344CB8AC3E}">
        <p14:creationId xmlns:p14="http://schemas.microsoft.com/office/powerpoint/2010/main" val="3674937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3BD0314-DCD3-4075-A7C4-3DE9093229EC}" type="slidenum">
              <a:rPr lang="es-EC" smtClean="0"/>
              <a:t>39</a:t>
            </a:fld>
            <a:endParaRPr lang="es-EC"/>
          </a:p>
        </p:txBody>
      </p:sp>
    </p:spTree>
    <p:extLst>
      <p:ext uri="{BB962C8B-B14F-4D97-AF65-F5344CB8AC3E}">
        <p14:creationId xmlns:p14="http://schemas.microsoft.com/office/powerpoint/2010/main" val="1854862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3BD0314-DCD3-4075-A7C4-3DE9093229EC}" type="slidenum">
              <a:rPr lang="es-EC" smtClean="0"/>
              <a:t>40</a:t>
            </a:fld>
            <a:endParaRPr lang="es-EC"/>
          </a:p>
        </p:txBody>
      </p:sp>
    </p:spTree>
    <p:extLst>
      <p:ext uri="{BB962C8B-B14F-4D97-AF65-F5344CB8AC3E}">
        <p14:creationId xmlns:p14="http://schemas.microsoft.com/office/powerpoint/2010/main" val="3974918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3BD0314-DCD3-4075-A7C4-3DE9093229EC}" type="slidenum">
              <a:rPr lang="es-EC" smtClean="0"/>
              <a:t>42</a:t>
            </a:fld>
            <a:endParaRPr lang="es-EC"/>
          </a:p>
        </p:txBody>
      </p:sp>
    </p:spTree>
    <p:extLst>
      <p:ext uri="{BB962C8B-B14F-4D97-AF65-F5344CB8AC3E}">
        <p14:creationId xmlns:p14="http://schemas.microsoft.com/office/powerpoint/2010/main" val="802399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3BD0314-DCD3-4075-A7C4-3DE9093229EC}" type="slidenum">
              <a:rPr lang="es-EC" smtClean="0"/>
              <a:t>44</a:t>
            </a:fld>
            <a:endParaRPr lang="es-EC"/>
          </a:p>
        </p:txBody>
      </p:sp>
    </p:spTree>
    <p:extLst>
      <p:ext uri="{BB962C8B-B14F-4D97-AF65-F5344CB8AC3E}">
        <p14:creationId xmlns:p14="http://schemas.microsoft.com/office/powerpoint/2010/main" val="2324325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9BADFC9F-9152-4C3A-9110-EF26CE25DCAE}" type="datetimeFigureOut">
              <a:rPr lang="es-ES" smtClean="0"/>
              <a:t>16/04/2026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A63F7D-77D2-4A0F-9A66-EE7B63A7BE61}" type="slidenum">
              <a:rPr lang="es-ES" smtClean="0"/>
              <a:t>‹Nº›</a:t>
            </a:fld>
            <a:endParaRPr lang="es-ES"/>
          </a:p>
        </p:txBody>
      </p:sp>
    </p:spTree>
    <p:extLst>
      <p:ext uri="{BB962C8B-B14F-4D97-AF65-F5344CB8AC3E}">
        <p14:creationId xmlns:p14="http://schemas.microsoft.com/office/powerpoint/2010/main" val="4187257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9BADFC9F-9152-4C3A-9110-EF26CE25DCAE}" type="datetimeFigureOut">
              <a:rPr lang="es-ES" smtClean="0"/>
              <a:t>16/04/2026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A63F7D-77D2-4A0F-9A66-EE7B63A7BE61}" type="slidenum">
              <a:rPr lang="es-ES" smtClean="0"/>
              <a:t>‹Nº›</a:t>
            </a:fld>
            <a:endParaRPr lang="es-ES"/>
          </a:p>
        </p:txBody>
      </p:sp>
    </p:spTree>
    <p:extLst>
      <p:ext uri="{BB962C8B-B14F-4D97-AF65-F5344CB8AC3E}">
        <p14:creationId xmlns:p14="http://schemas.microsoft.com/office/powerpoint/2010/main" val="121562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9BADFC9F-9152-4C3A-9110-EF26CE25DCAE}" type="datetimeFigureOut">
              <a:rPr lang="es-ES" smtClean="0"/>
              <a:t>16/04/2026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A63F7D-77D2-4A0F-9A66-EE7B63A7BE61}" type="slidenum">
              <a:rPr lang="es-ES" smtClean="0"/>
              <a:t>‹Nº›</a:t>
            </a:fld>
            <a:endParaRPr lang="es-ES"/>
          </a:p>
        </p:txBody>
      </p:sp>
    </p:spTree>
    <p:extLst>
      <p:ext uri="{BB962C8B-B14F-4D97-AF65-F5344CB8AC3E}">
        <p14:creationId xmlns:p14="http://schemas.microsoft.com/office/powerpoint/2010/main" val="2530324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230246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ítulo 1">
    <p:bg>
      <p:bgPr>
        <a:solidFill>
          <a:srgbClr val="FFFFF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D939D91-F4B1-4A1F-31CA-07FA73E07E30}"/>
              </a:ext>
            </a:extLst>
          </p:cNvPr>
          <p:cNvSpPr txBox="1">
            <a:spLocks noGrp="1"/>
          </p:cNvSpPr>
          <p:nvPr>
            <p:ph type="title"/>
          </p:nvPr>
        </p:nvSpPr>
        <p:spPr>
          <a:xfrm>
            <a:off x="6309899" y="411480"/>
            <a:ext cx="5486400" cy="3291840"/>
          </a:xfrm>
        </p:spPr>
        <p:txBody>
          <a:bodyPr lIns="0" tIns="0" rIns="0" bIns="0" anchor="b">
            <a:noAutofit/>
          </a:bodyPr>
          <a:lstStyle>
            <a:lvl1pPr>
              <a:defRPr sz="6000"/>
            </a:lvl1pPr>
          </a:lstStyle>
          <a:p>
            <a:pPr lvl="0"/>
            <a:r>
              <a:rPr lang="es-ES"/>
              <a:t>Haga clic para agregar un título </a:t>
            </a:r>
          </a:p>
        </p:txBody>
      </p:sp>
      <p:grpSp>
        <p:nvGrpSpPr>
          <p:cNvPr id="3" name="Grupo 8">
            <a:extLst>
              <a:ext uri="{FF2B5EF4-FFF2-40B4-BE49-F238E27FC236}">
                <a16:creationId xmlns:a16="http://schemas.microsoft.com/office/drawing/2014/main" xmlns="" id="{8B26F68F-A8B9-B142-EC39-F8FFE0E2D5DB}"/>
              </a:ext>
            </a:extLst>
          </p:cNvPr>
          <p:cNvGrpSpPr/>
          <p:nvPr/>
        </p:nvGrpSpPr>
        <p:grpSpPr>
          <a:xfrm>
            <a:off x="0" y="758750"/>
            <a:ext cx="6099248" cy="6099249"/>
            <a:chOff x="0" y="758750"/>
            <a:chExt cx="6099248" cy="6099249"/>
          </a:xfrm>
        </p:grpSpPr>
        <p:sp>
          <p:nvSpPr>
            <p:cNvPr id="4" name="Forma libre 9">
              <a:extLst>
                <a:ext uri="{FF2B5EF4-FFF2-40B4-BE49-F238E27FC236}">
                  <a16:creationId xmlns:a16="http://schemas.microsoft.com/office/drawing/2014/main" xmlns="" id="{9F96FA39-C7A7-AA1E-6318-60FAF6563367}"/>
                </a:ext>
              </a:extLst>
            </p:cNvPr>
            <p:cNvSpPr/>
            <p:nvPr/>
          </p:nvSpPr>
          <p:spPr>
            <a:xfrm>
              <a:off x="0" y="758750"/>
              <a:ext cx="3073673" cy="409823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4495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10">
              <a:extLst>
                <a:ext uri="{FF2B5EF4-FFF2-40B4-BE49-F238E27FC236}">
                  <a16:creationId xmlns:a16="http://schemas.microsoft.com/office/drawing/2014/main" xmlns="" id="{3BB3326B-8B6A-C520-C820-3BE224B203A0}"/>
                </a:ext>
              </a:extLst>
            </p:cNvPr>
            <p:cNvSpPr/>
            <p:nvPr/>
          </p:nvSpPr>
          <p:spPr>
            <a:xfrm>
              <a:off x="0" y="4862129"/>
              <a:ext cx="1996427" cy="1995870"/>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11">
              <a:extLst>
                <a:ext uri="{FF2B5EF4-FFF2-40B4-BE49-F238E27FC236}">
                  <a16:creationId xmlns:a16="http://schemas.microsoft.com/office/drawing/2014/main" xmlns="" id="{C4167CA7-BFA2-15D5-86DF-C838D086CA22}"/>
                </a:ext>
              </a:extLst>
            </p:cNvPr>
            <p:cNvSpPr/>
            <p:nvPr/>
          </p:nvSpPr>
          <p:spPr>
            <a:xfrm>
              <a:off x="2097798" y="4856981"/>
              <a:ext cx="4001450" cy="2001018"/>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cxnSp>
        <p:nvCxnSpPr>
          <p:cNvPr id="7" name="Conector recto 12">
            <a:extLst>
              <a:ext uri="{FF2B5EF4-FFF2-40B4-BE49-F238E27FC236}">
                <a16:creationId xmlns:a16="http://schemas.microsoft.com/office/drawing/2014/main" xmlns="" id="{BC2B76CE-C902-C75C-CDE9-6B4593940E01}"/>
              </a:ext>
            </a:extLst>
          </p:cNvPr>
          <p:cNvCxnSpPr/>
          <p:nvPr/>
        </p:nvCxnSpPr>
        <p:spPr>
          <a:xfrm>
            <a:off x="6309360" y="3950207"/>
            <a:ext cx="2133596" cy="3996"/>
          </a:xfrm>
          <a:prstGeom prst="straightConnector1">
            <a:avLst/>
          </a:prstGeom>
          <a:noFill/>
          <a:ln w="101598" cap="flat">
            <a:solidFill>
              <a:srgbClr val="5D7D40"/>
            </a:solidFill>
            <a:prstDash val="solid"/>
            <a:miter/>
          </a:ln>
        </p:spPr>
      </p:cxnSp>
    </p:spTree>
    <p:extLst>
      <p:ext uri="{BB962C8B-B14F-4D97-AF65-F5344CB8AC3E}">
        <p14:creationId xmlns:p14="http://schemas.microsoft.com/office/powerpoint/2010/main" val="252720061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9BADFC9F-9152-4C3A-9110-EF26CE25DCAE}" type="datetimeFigureOut">
              <a:rPr lang="es-ES" smtClean="0"/>
              <a:t>16/04/2026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A63F7D-77D2-4A0F-9A66-EE7B63A7BE61}" type="slidenum">
              <a:rPr lang="es-ES" smtClean="0"/>
              <a:t>‹Nº›</a:t>
            </a:fld>
            <a:endParaRPr lang="es-ES"/>
          </a:p>
        </p:txBody>
      </p:sp>
    </p:spTree>
    <p:extLst>
      <p:ext uri="{BB962C8B-B14F-4D97-AF65-F5344CB8AC3E}">
        <p14:creationId xmlns:p14="http://schemas.microsoft.com/office/powerpoint/2010/main" val="420309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9BADFC9F-9152-4C3A-9110-EF26CE25DCAE}" type="datetimeFigureOut">
              <a:rPr lang="es-ES" smtClean="0"/>
              <a:t>16/04/2026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A63F7D-77D2-4A0F-9A66-EE7B63A7BE61}" type="slidenum">
              <a:rPr lang="es-ES" smtClean="0"/>
              <a:t>‹Nº›</a:t>
            </a:fld>
            <a:endParaRPr lang="es-ES"/>
          </a:p>
        </p:txBody>
      </p:sp>
    </p:spTree>
    <p:extLst>
      <p:ext uri="{BB962C8B-B14F-4D97-AF65-F5344CB8AC3E}">
        <p14:creationId xmlns:p14="http://schemas.microsoft.com/office/powerpoint/2010/main" val="376058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9BADFC9F-9152-4C3A-9110-EF26CE25DCAE}" type="datetimeFigureOut">
              <a:rPr lang="es-ES" smtClean="0"/>
              <a:t>16/04/2026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2A63F7D-77D2-4A0F-9A66-EE7B63A7BE61}" type="slidenum">
              <a:rPr lang="es-ES" smtClean="0"/>
              <a:t>‹Nº›</a:t>
            </a:fld>
            <a:endParaRPr lang="es-ES"/>
          </a:p>
        </p:txBody>
      </p:sp>
    </p:spTree>
    <p:extLst>
      <p:ext uri="{BB962C8B-B14F-4D97-AF65-F5344CB8AC3E}">
        <p14:creationId xmlns:p14="http://schemas.microsoft.com/office/powerpoint/2010/main" val="744143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9BADFC9F-9152-4C3A-9110-EF26CE25DCAE}" type="datetimeFigureOut">
              <a:rPr lang="es-ES" smtClean="0"/>
              <a:t>16/04/2026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92A63F7D-77D2-4A0F-9A66-EE7B63A7BE61}" type="slidenum">
              <a:rPr lang="es-ES" smtClean="0"/>
              <a:t>‹Nº›</a:t>
            </a:fld>
            <a:endParaRPr lang="es-ES"/>
          </a:p>
        </p:txBody>
      </p:sp>
    </p:spTree>
    <p:extLst>
      <p:ext uri="{BB962C8B-B14F-4D97-AF65-F5344CB8AC3E}">
        <p14:creationId xmlns:p14="http://schemas.microsoft.com/office/powerpoint/2010/main" val="1263622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9BADFC9F-9152-4C3A-9110-EF26CE25DCAE}" type="datetimeFigureOut">
              <a:rPr lang="es-ES" smtClean="0"/>
              <a:t>16/04/2026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92A63F7D-77D2-4A0F-9A66-EE7B63A7BE61}" type="slidenum">
              <a:rPr lang="es-ES" smtClean="0"/>
              <a:t>‹Nº›</a:t>
            </a:fld>
            <a:endParaRPr lang="es-ES"/>
          </a:p>
        </p:txBody>
      </p:sp>
    </p:spTree>
    <p:extLst>
      <p:ext uri="{BB962C8B-B14F-4D97-AF65-F5344CB8AC3E}">
        <p14:creationId xmlns:p14="http://schemas.microsoft.com/office/powerpoint/2010/main" val="38667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BADFC9F-9152-4C3A-9110-EF26CE25DCAE}" type="datetimeFigureOut">
              <a:rPr lang="es-ES" smtClean="0"/>
              <a:t>16/04/2026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92A63F7D-77D2-4A0F-9A66-EE7B63A7BE61}" type="slidenum">
              <a:rPr lang="es-ES" smtClean="0"/>
              <a:t>‹Nº›</a:t>
            </a:fld>
            <a:endParaRPr lang="es-ES"/>
          </a:p>
        </p:txBody>
      </p:sp>
    </p:spTree>
    <p:extLst>
      <p:ext uri="{BB962C8B-B14F-4D97-AF65-F5344CB8AC3E}">
        <p14:creationId xmlns:p14="http://schemas.microsoft.com/office/powerpoint/2010/main" val="369855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BADFC9F-9152-4C3A-9110-EF26CE25DCAE}" type="datetimeFigureOut">
              <a:rPr lang="es-ES" smtClean="0"/>
              <a:t>16/04/2026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2A63F7D-77D2-4A0F-9A66-EE7B63A7BE61}" type="slidenum">
              <a:rPr lang="es-ES" smtClean="0"/>
              <a:t>‹Nº›</a:t>
            </a:fld>
            <a:endParaRPr lang="es-ES"/>
          </a:p>
        </p:txBody>
      </p:sp>
    </p:spTree>
    <p:extLst>
      <p:ext uri="{BB962C8B-B14F-4D97-AF65-F5344CB8AC3E}">
        <p14:creationId xmlns:p14="http://schemas.microsoft.com/office/powerpoint/2010/main" val="211162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BADFC9F-9152-4C3A-9110-EF26CE25DCAE}" type="datetimeFigureOut">
              <a:rPr lang="es-ES" smtClean="0"/>
              <a:t>16/04/2026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2A63F7D-77D2-4A0F-9A66-EE7B63A7BE61}" type="slidenum">
              <a:rPr lang="es-ES" smtClean="0"/>
              <a:t>‹Nº›</a:t>
            </a:fld>
            <a:endParaRPr lang="es-ES"/>
          </a:p>
        </p:txBody>
      </p:sp>
    </p:spTree>
    <p:extLst>
      <p:ext uri="{BB962C8B-B14F-4D97-AF65-F5344CB8AC3E}">
        <p14:creationId xmlns:p14="http://schemas.microsoft.com/office/powerpoint/2010/main" val="3108852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DFC9F-9152-4C3A-9110-EF26CE25DCAE}" type="datetimeFigureOut">
              <a:rPr lang="es-ES" smtClean="0"/>
              <a:t>16/04/2026</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63F7D-77D2-4A0F-9A66-EE7B63A7BE61}" type="slidenum">
              <a:rPr lang="es-ES" smtClean="0"/>
              <a:t>‹Nº›</a:t>
            </a:fld>
            <a:endParaRPr lang="es-ES"/>
          </a:p>
        </p:txBody>
      </p:sp>
    </p:spTree>
    <p:extLst>
      <p:ext uri="{BB962C8B-B14F-4D97-AF65-F5344CB8AC3E}">
        <p14:creationId xmlns:p14="http://schemas.microsoft.com/office/powerpoint/2010/main" val="375003179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C82C9CE-34CD-1F9C-183F-7B5F98CA4182}"/>
              </a:ext>
            </a:extLst>
          </p:cNvPr>
          <p:cNvSpPr txBox="1">
            <a:spLocks noGrp="1"/>
          </p:cNvSpPr>
          <p:nvPr>
            <p:ph type="title"/>
          </p:nvPr>
        </p:nvSpPr>
        <p:spPr>
          <a:xfrm>
            <a:off x="5755341" y="1398492"/>
            <a:ext cx="5785464" cy="1914861"/>
          </a:xfrm>
        </p:spPr>
        <p:txBody>
          <a:bodyPr/>
          <a:lstStyle/>
          <a:p>
            <a:pPr algn="ctr"/>
            <a:r>
              <a:rPr lang="es-EC" sz="3200" b="1" dirty="0" smtClean="0">
                <a:solidFill>
                  <a:srgbClr val="FF0000"/>
                </a:solidFill>
                <a:latin typeface="Berlin Sans FB Demi" panose="020E0802020502020306" pitchFamily="34" charset="0"/>
                <a:ea typeface="Calibri" panose="020F0502020204030204" pitchFamily="34" charset="0"/>
                <a:cs typeface="Times New Roman" panose="02020603050405020304" pitchFamily="18" charset="0"/>
              </a:rPr>
              <a:t>Taller INYECTOLOGÍA BÁSICA</a:t>
            </a:r>
            <a:r>
              <a:rPr lang="es-EC" sz="3200" b="1" dirty="0" smtClean="0">
                <a:solidFill>
                  <a:srgbClr val="FF0000"/>
                </a:solidFill>
                <a:latin typeface="Berlin Sans FB Demi" panose="020E0802020502020306" pitchFamily="34" charset="0"/>
                <a:ea typeface="Calibri" panose="020F0502020204030204" pitchFamily="34" charset="0"/>
                <a:cs typeface="Times New Roman" panose="02020603050405020304" pitchFamily="18" charset="0"/>
              </a:rPr>
              <a:t/>
            </a:r>
            <a:br>
              <a:rPr lang="es-EC" sz="3200" b="1" dirty="0" smtClean="0">
                <a:solidFill>
                  <a:srgbClr val="FF0000"/>
                </a:solidFill>
                <a:latin typeface="Berlin Sans FB Demi" panose="020E0802020502020306" pitchFamily="34" charset="0"/>
                <a:ea typeface="Calibri" panose="020F0502020204030204" pitchFamily="34" charset="0"/>
                <a:cs typeface="Times New Roman" panose="02020603050405020304" pitchFamily="18" charset="0"/>
              </a:rPr>
            </a:br>
            <a:r>
              <a:rPr lang="es-EC" sz="3200" b="1" dirty="0" smtClean="0">
                <a:solidFill>
                  <a:srgbClr val="FF0000"/>
                </a:solidFill>
                <a:latin typeface="Berlin Sans FB Demi" panose="020E0802020502020306" pitchFamily="34" charset="0"/>
                <a:ea typeface="Calibri" panose="020F0502020204030204" pitchFamily="34" charset="0"/>
                <a:cs typeface="Times New Roman" panose="02020603050405020304" pitchFamily="18" charset="0"/>
              </a:rPr>
              <a:t> </a:t>
            </a:r>
            <a:r>
              <a:rPr lang="es-MX" sz="3200" dirty="0"/>
              <a:t/>
            </a:r>
            <a:br>
              <a:rPr lang="es-MX" sz="3200" dirty="0"/>
            </a:br>
            <a:r>
              <a:rPr lang="es-MX" sz="3200" b="1" dirty="0">
                <a:solidFill>
                  <a:schemeClr val="accent4"/>
                </a:solidFill>
              </a:rPr>
              <a:t>Centro de Capacitación Continua PRAXIS</a:t>
            </a:r>
          </a:p>
        </p:txBody>
      </p:sp>
      <p:pic>
        <p:nvPicPr>
          <p:cNvPr id="3" name="Picture 1" descr="Logo-Praxis.png">
            <a:extLst>
              <a:ext uri="{FF2B5EF4-FFF2-40B4-BE49-F238E27FC236}">
                <a16:creationId xmlns:a16="http://schemas.microsoft.com/office/drawing/2014/main" xmlns="" id="{288F1D66-99B5-B0BF-A635-0589E83B1658}"/>
              </a:ext>
            </a:extLst>
          </p:cNvPr>
          <p:cNvPicPr>
            <a:picLocks noChangeAspect="1"/>
          </p:cNvPicPr>
          <p:nvPr/>
        </p:nvPicPr>
        <p:blipFill>
          <a:blip r:embed="rId3"/>
          <a:stretch>
            <a:fillRect/>
          </a:stretch>
        </p:blipFill>
        <p:spPr>
          <a:xfrm>
            <a:off x="3057060" y="1143001"/>
            <a:ext cx="2796988" cy="2796988"/>
          </a:xfrm>
          <a:prstGeom prst="rect">
            <a:avLst/>
          </a:prstGeom>
          <a:noFill/>
          <a:ln cap="flat">
            <a:noFill/>
          </a:ln>
        </p:spPr>
      </p:pic>
      <p:sp>
        <p:nvSpPr>
          <p:cNvPr id="4" name="Rectángulo 3"/>
          <p:cNvSpPr/>
          <p:nvPr/>
        </p:nvSpPr>
        <p:spPr>
          <a:xfrm>
            <a:off x="7203742" y="6310263"/>
            <a:ext cx="4803879" cy="369332"/>
          </a:xfrm>
          <a:prstGeom prst="rect">
            <a:avLst/>
          </a:prstGeom>
        </p:spPr>
        <p:txBody>
          <a:bodyPr wrap="none">
            <a:spAutoFit/>
          </a:bodyPr>
          <a:lstStyle/>
          <a:p>
            <a:pPr marL="1005840" algn="ctr">
              <a:spcBef>
                <a:spcPts val="315"/>
              </a:spcBef>
            </a:pPr>
            <a:r>
              <a:rPr lang="es-EC" b="1" spc="-5" dirty="0">
                <a:solidFill>
                  <a:srgbClr val="622422"/>
                </a:solidFill>
                <a:latin typeface="Georgia"/>
                <a:cs typeface="Georgia"/>
              </a:rPr>
              <a:t>Lic. María José Espinoza Msc. </a:t>
            </a:r>
            <a:endParaRPr lang="es-EC" dirty="0">
              <a:latin typeface="Georgia"/>
              <a:cs typeface="Georgia"/>
            </a:endParaRPr>
          </a:p>
        </p:txBody>
      </p:sp>
    </p:spTree>
    <p:extLst>
      <p:ext uri="{BB962C8B-B14F-4D97-AF65-F5344CB8AC3E}">
        <p14:creationId xmlns:p14="http://schemas.microsoft.com/office/powerpoint/2010/main" val="1437341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50EC0750-F635-3162-A55B-E3B9B45116B8}"/>
              </a:ext>
            </a:extLst>
          </p:cNvPr>
          <p:cNvPicPr>
            <a:picLocks noChangeAspect="1"/>
          </p:cNvPicPr>
          <p:nvPr/>
        </p:nvPicPr>
        <p:blipFill>
          <a:blip r:embed="rId2"/>
          <a:srcRect l="7419" t="18539" r="7349" b="18496"/>
          <a:stretch>
            <a:fillRect/>
          </a:stretch>
        </p:blipFill>
        <p:spPr>
          <a:xfrm>
            <a:off x="1454305" y="0"/>
            <a:ext cx="9283390" cy="6858000"/>
          </a:xfrm>
          <a:prstGeom prst="rect">
            <a:avLst/>
          </a:prstGeom>
        </p:spPr>
      </p:pic>
      <p:grpSp>
        <p:nvGrpSpPr>
          <p:cNvPr id="3"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4"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7"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707006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23943094-3E1D-5831-2D17-B70D5C3804B0}"/>
              </a:ext>
            </a:extLst>
          </p:cNvPr>
          <p:cNvPicPr>
            <a:picLocks noChangeAspect="1"/>
          </p:cNvPicPr>
          <p:nvPr/>
        </p:nvPicPr>
        <p:blipFill>
          <a:blip r:embed="rId2"/>
          <a:stretch>
            <a:fillRect/>
          </a:stretch>
        </p:blipFill>
        <p:spPr>
          <a:xfrm>
            <a:off x="1069144" y="85787"/>
            <a:ext cx="9594167" cy="6772213"/>
          </a:xfrm>
          <a:prstGeom prst="rect">
            <a:avLst/>
          </a:prstGeom>
        </p:spPr>
      </p:pic>
      <p:grpSp>
        <p:nvGrpSpPr>
          <p:cNvPr id="3"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4"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7"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2226154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40F187F7-B949-1122-229A-249382323272}"/>
              </a:ext>
            </a:extLst>
          </p:cNvPr>
          <p:cNvPicPr>
            <a:picLocks noChangeAspect="1"/>
          </p:cNvPicPr>
          <p:nvPr/>
        </p:nvPicPr>
        <p:blipFill>
          <a:blip r:embed="rId2"/>
          <a:srcRect l="3724" t="14395" r="3442" b="13868"/>
          <a:stretch>
            <a:fillRect/>
          </a:stretch>
        </p:blipFill>
        <p:spPr>
          <a:xfrm>
            <a:off x="858129" y="-12150"/>
            <a:ext cx="10241280" cy="6870150"/>
          </a:xfrm>
          <a:prstGeom prst="rect">
            <a:avLst/>
          </a:prstGeom>
        </p:spPr>
      </p:pic>
      <p:grpSp>
        <p:nvGrpSpPr>
          <p:cNvPr id="3"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4"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7"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3316762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BC680FEA-5F81-AAC9-A637-EB1D1FF4D733}"/>
              </a:ext>
            </a:extLst>
          </p:cNvPr>
          <p:cNvPicPr>
            <a:picLocks noChangeAspect="1"/>
          </p:cNvPicPr>
          <p:nvPr/>
        </p:nvPicPr>
        <p:blipFill>
          <a:blip r:embed="rId2"/>
          <a:srcRect l="9910" t="17231" r="8570" b="8923"/>
          <a:stretch>
            <a:fillRect/>
          </a:stretch>
        </p:blipFill>
        <p:spPr>
          <a:xfrm>
            <a:off x="1491176" y="0"/>
            <a:ext cx="9658352" cy="6858000"/>
          </a:xfrm>
          <a:prstGeom prst="rect">
            <a:avLst/>
          </a:prstGeom>
        </p:spPr>
      </p:pic>
      <p:grpSp>
        <p:nvGrpSpPr>
          <p:cNvPr id="3"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4"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7"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1299098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2" name="Imagen 1"/>
          <p:cNvPicPr>
            <a:picLocks noChangeAspect="1"/>
          </p:cNvPicPr>
          <p:nvPr/>
        </p:nvPicPr>
        <p:blipFill>
          <a:blip r:embed="rId2"/>
          <a:stretch>
            <a:fillRect/>
          </a:stretch>
        </p:blipFill>
        <p:spPr>
          <a:xfrm>
            <a:off x="0" y="1230130"/>
            <a:ext cx="12192000" cy="5027795"/>
          </a:xfrm>
          <a:prstGeom prst="rect">
            <a:avLst/>
          </a:prstGeom>
        </p:spPr>
      </p:pic>
      <p:sp>
        <p:nvSpPr>
          <p:cNvPr id="3" name="Rectangle 2">
            <a:extLst>
              <a:ext uri="{FF2B5EF4-FFF2-40B4-BE49-F238E27FC236}">
                <a16:creationId xmlns="" xmlns:a16="http://schemas.microsoft.com/office/drawing/2014/main" id="{36A50BE9-5E39-4515-A694-E0A5417187F4}"/>
              </a:ext>
            </a:extLst>
          </p:cNvPr>
          <p:cNvSpPr txBox="1">
            <a:spLocks noChangeArrowheads="1"/>
          </p:cNvSpPr>
          <p:nvPr/>
        </p:nvSpPr>
        <p:spPr>
          <a:xfrm>
            <a:off x="2428875" y="239843"/>
            <a:ext cx="7114392" cy="971550"/>
          </a:xfrm>
          <a:prstGeom prst="rect">
            <a:avLst/>
          </a:prstGeom>
        </p:spPr>
        <p:style>
          <a:lnRef idx="2">
            <a:schemeClr val="accent1"/>
          </a:lnRef>
          <a:fillRef idx="1">
            <a:schemeClr val="lt1"/>
          </a:fillRef>
          <a:effectRef idx="0">
            <a:schemeClr val="accent1"/>
          </a:effectRef>
          <a:fontRef idx="minor">
            <a:schemeClr val="dk1"/>
          </a:fontRef>
        </p:style>
        <p:txBody>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0" normalizeH="0" baseline="0" noProof="0" dirty="0">
                <a:ln w="13462">
                  <a:solidFill>
                    <a:prstClr val="white"/>
                  </a:solidFill>
                  <a:prstDash val="solid"/>
                </a:ln>
                <a:solidFill>
                  <a:srgbClr val="7030A0"/>
                </a:solidFill>
                <a:effectLst>
                  <a:outerShdw dist="38100" dir="2700000" algn="bl" rotWithShape="0">
                    <a:srgbClr val="5B9BD5"/>
                  </a:outerShdw>
                </a:effectLst>
                <a:uLnTx/>
                <a:uFillTx/>
                <a:latin typeface="Arial Narrow" panose="020B0606020202030204" pitchFamily="34" charset="0"/>
                <a:ea typeface="+mj-ea"/>
                <a:cs typeface="+mj-cs"/>
              </a:rPr>
              <a:t>VÍAS PARENTERALES</a:t>
            </a:r>
            <a:r>
              <a:rPr kumimoji="0" lang="es-ES" sz="4800" b="1" i="0" u="none" strike="noStrike" kern="1200" cap="none" spc="0" normalizeH="0" noProof="0" dirty="0">
                <a:ln w="13462">
                  <a:solidFill>
                    <a:prstClr val="white"/>
                  </a:solidFill>
                  <a:prstDash val="solid"/>
                </a:ln>
                <a:solidFill>
                  <a:srgbClr val="7030A0"/>
                </a:solidFill>
                <a:effectLst>
                  <a:outerShdw dist="38100" dir="2700000" algn="bl" rotWithShape="0">
                    <a:srgbClr val="5B9BD5"/>
                  </a:outerShdw>
                </a:effectLst>
                <a:uLnTx/>
                <a:uFillTx/>
                <a:latin typeface="Arial Narrow" panose="020B0606020202030204" pitchFamily="34" charset="0"/>
                <a:ea typeface="+mj-ea"/>
                <a:cs typeface="+mj-cs"/>
              </a:rPr>
              <a:t> </a:t>
            </a:r>
            <a:endParaRPr kumimoji="0" lang="es-ES" sz="4800" b="1" i="0" u="none" strike="noStrike" kern="1200" cap="none" spc="0" normalizeH="0" baseline="0" noProof="0" dirty="0">
              <a:ln w="13462">
                <a:solidFill>
                  <a:prstClr val="white"/>
                </a:solidFill>
                <a:prstDash val="solid"/>
              </a:ln>
              <a:solidFill>
                <a:srgbClr val="7030A0"/>
              </a:solidFill>
              <a:effectLst>
                <a:outerShdw dist="38100" dir="2700000" algn="bl" rotWithShape="0">
                  <a:srgbClr val="5B9BD5"/>
                </a:outerShdw>
              </a:effectLst>
              <a:uLnTx/>
              <a:uFillTx/>
              <a:latin typeface="Arial Narrow" panose="020B0606020202030204" pitchFamily="34" charset="0"/>
              <a:ea typeface="+mj-ea"/>
              <a:cs typeface="+mj-cs"/>
            </a:endParaRPr>
          </a:p>
        </p:txBody>
      </p:sp>
      <p:pic>
        <p:nvPicPr>
          <p:cNvPr id="8"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2042828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27927" b="9343"/>
          <a:stretch/>
        </p:blipFill>
        <p:spPr>
          <a:xfrm>
            <a:off x="0" y="0"/>
            <a:ext cx="12192000" cy="6858000"/>
          </a:xfrm>
          <a:prstGeom prst="rect">
            <a:avLst/>
          </a:prstGeom>
        </p:spPr>
      </p:pic>
      <p:grpSp>
        <p:nvGrpSpPr>
          <p:cNvPr id="3" name="Grupo 18">
            <a:extLst>
              <a:ext uri="{FF2B5EF4-FFF2-40B4-BE49-F238E27FC236}">
                <a16:creationId xmlns:a16="http://schemas.microsoft.com/office/drawing/2014/main" xmlns="" id="{5DB54719-6D44-D0F3-73A2-398E68086EAB}"/>
              </a:ext>
            </a:extLst>
          </p:cNvPr>
          <p:cNvGrpSpPr/>
          <p:nvPr/>
        </p:nvGrpSpPr>
        <p:grpSpPr>
          <a:xfrm>
            <a:off x="1" y="4643438"/>
            <a:ext cx="2357438" cy="2214562"/>
            <a:chOff x="0" y="3900135"/>
            <a:chExt cx="2959217" cy="2959217"/>
          </a:xfrm>
        </p:grpSpPr>
        <p:sp>
          <p:nvSpPr>
            <p:cNvPr id="4"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7"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832994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36A50BE9-5E39-4515-A694-E0A5417187F4}"/>
              </a:ext>
            </a:extLst>
          </p:cNvPr>
          <p:cNvSpPr txBox="1">
            <a:spLocks noChangeArrowheads="1"/>
          </p:cNvSpPr>
          <p:nvPr/>
        </p:nvSpPr>
        <p:spPr>
          <a:xfrm>
            <a:off x="2428875" y="0"/>
            <a:ext cx="7114392" cy="971550"/>
          </a:xfrm>
          <a:prstGeom prst="rect">
            <a:avLst/>
          </a:prstGeom>
        </p:spPr>
        <p:style>
          <a:lnRef idx="2">
            <a:schemeClr val="accent1"/>
          </a:lnRef>
          <a:fillRef idx="1">
            <a:schemeClr val="lt1"/>
          </a:fillRef>
          <a:effectRef idx="0">
            <a:schemeClr val="accent1"/>
          </a:effectRef>
          <a:fontRef idx="minor">
            <a:schemeClr val="dk1"/>
          </a:fontRef>
        </p:style>
        <p:txBody>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ES" b="1" i="0" u="none" strike="noStrike" kern="1200" cap="none" spc="0" normalizeH="0" baseline="0" noProof="0" dirty="0">
                <a:ln w="13462">
                  <a:solidFill>
                    <a:prstClr val="white"/>
                  </a:solidFill>
                  <a:prstDash val="solid"/>
                </a:ln>
                <a:solidFill>
                  <a:srgbClr val="7030A0"/>
                </a:solidFill>
                <a:effectLst>
                  <a:outerShdw dist="38100" dir="2700000" algn="bl" rotWithShape="0">
                    <a:srgbClr val="5B9BD5"/>
                  </a:outerShdw>
                </a:effectLst>
                <a:uLnTx/>
                <a:uFillTx/>
                <a:latin typeface="Arial Narrow" panose="020B0606020202030204" pitchFamily="34" charset="0"/>
                <a:ea typeface="+mj-ea"/>
                <a:cs typeface="+mj-cs"/>
              </a:rPr>
              <a:t>TECNICA INTRADÉRMICA</a:t>
            </a:r>
          </a:p>
        </p:txBody>
      </p:sp>
      <p:pic>
        <p:nvPicPr>
          <p:cNvPr id="1026" name="Picture 2" descr="ADMINISTRACIÓN VÍA INTRADERMICA | HOME TOTAL CARE"/>
          <p:cNvPicPr>
            <a:picLocks noChangeAspect="1" noChangeArrowheads="1"/>
          </p:cNvPicPr>
          <p:nvPr/>
        </p:nvPicPr>
        <p:blipFill rotWithShape="1">
          <a:blip r:embed="rId2">
            <a:extLst>
              <a:ext uri="{28A0092B-C50C-407E-A947-70E740481C1C}">
                <a14:useLocalDpi xmlns:a14="http://schemas.microsoft.com/office/drawing/2010/main" val="0"/>
              </a:ext>
            </a:extLst>
          </a:blip>
          <a:srcRect l="7401"/>
          <a:stretch/>
        </p:blipFill>
        <p:spPr bwMode="auto">
          <a:xfrm>
            <a:off x="0" y="2849562"/>
            <a:ext cx="5899537" cy="400843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3"/>
          <a:srcRect l="24844" t="13153" r="25117" b="13153"/>
          <a:stretch/>
        </p:blipFill>
        <p:spPr>
          <a:xfrm>
            <a:off x="6091237" y="2828925"/>
            <a:ext cx="6100763" cy="4029075"/>
          </a:xfrm>
          <a:prstGeom prst="rect">
            <a:avLst/>
          </a:prstGeom>
        </p:spPr>
      </p:pic>
      <p:grpSp>
        <p:nvGrpSpPr>
          <p:cNvPr id="5"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0"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5392412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36A50BE9-5E39-4515-A694-E0A5417187F4}"/>
              </a:ext>
            </a:extLst>
          </p:cNvPr>
          <p:cNvSpPr txBox="1">
            <a:spLocks noChangeArrowheads="1"/>
          </p:cNvSpPr>
          <p:nvPr/>
        </p:nvSpPr>
        <p:spPr>
          <a:xfrm>
            <a:off x="2428875" y="0"/>
            <a:ext cx="7114392" cy="785813"/>
          </a:xfrm>
          <a:prstGeom prst="rect">
            <a:avLst/>
          </a:prstGeom>
        </p:spPr>
        <p:style>
          <a:lnRef idx="2">
            <a:schemeClr val="accent1"/>
          </a:lnRef>
          <a:fillRef idx="1">
            <a:schemeClr val="lt1"/>
          </a:fillRef>
          <a:effectRef idx="0">
            <a:schemeClr val="accent1"/>
          </a:effectRef>
          <a:fontRef idx="minor">
            <a:schemeClr val="dk1"/>
          </a:fontRef>
        </p:style>
        <p:txBody>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ES" b="1" i="0" u="none" strike="noStrike" kern="1200" cap="none" spc="0" normalizeH="0" baseline="0" noProof="0" dirty="0">
                <a:ln w="13462">
                  <a:solidFill>
                    <a:prstClr val="white"/>
                  </a:solidFill>
                  <a:prstDash val="solid"/>
                </a:ln>
                <a:solidFill>
                  <a:srgbClr val="7030A0"/>
                </a:solidFill>
                <a:effectLst>
                  <a:outerShdw dist="38100" dir="2700000" algn="bl" rotWithShape="0">
                    <a:srgbClr val="5B9BD5"/>
                  </a:outerShdw>
                </a:effectLst>
                <a:uLnTx/>
                <a:uFillTx/>
                <a:latin typeface="Arial Narrow" panose="020B0606020202030204" pitchFamily="34" charset="0"/>
                <a:ea typeface="+mj-ea"/>
                <a:cs typeface="+mj-cs"/>
              </a:rPr>
              <a:t>TÉCNICA INTRAVENOSA</a:t>
            </a:r>
          </a:p>
        </p:txBody>
      </p:sp>
      <p:pic>
        <p:nvPicPr>
          <p:cNvPr id="8" name="Imagen 7"/>
          <p:cNvPicPr>
            <a:picLocks noChangeAspect="1"/>
          </p:cNvPicPr>
          <p:nvPr/>
        </p:nvPicPr>
        <p:blipFill rotWithShape="1">
          <a:blip r:embed="rId2"/>
          <a:srcRect l="5085"/>
          <a:stretch/>
        </p:blipFill>
        <p:spPr>
          <a:xfrm>
            <a:off x="0" y="2514599"/>
            <a:ext cx="5911807" cy="4343401"/>
          </a:xfrm>
          <a:prstGeom prst="rect">
            <a:avLst/>
          </a:prstGeom>
        </p:spPr>
      </p:pic>
      <p:pic>
        <p:nvPicPr>
          <p:cNvPr id="9" name="Imagen 8"/>
          <p:cNvPicPr>
            <a:picLocks noChangeAspect="1"/>
          </p:cNvPicPr>
          <p:nvPr/>
        </p:nvPicPr>
        <p:blipFill>
          <a:blip r:embed="rId3"/>
          <a:stretch>
            <a:fillRect/>
          </a:stretch>
        </p:blipFill>
        <p:spPr>
          <a:xfrm>
            <a:off x="5943600" y="2500312"/>
            <a:ext cx="6248400" cy="4357687"/>
          </a:xfrm>
          <a:prstGeom prst="rect">
            <a:avLst/>
          </a:prstGeom>
        </p:spPr>
      </p:pic>
      <p:grpSp>
        <p:nvGrpSpPr>
          <p:cNvPr id="5"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1"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12449199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36A50BE9-5E39-4515-A694-E0A5417187F4}"/>
              </a:ext>
            </a:extLst>
          </p:cNvPr>
          <p:cNvSpPr txBox="1">
            <a:spLocks noChangeArrowheads="1"/>
          </p:cNvSpPr>
          <p:nvPr/>
        </p:nvSpPr>
        <p:spPr>
          <a:xfrm>
            <a:off x="2428875" y="0"/>
            <a:ext cx="7114392" cy="785813"/>
          </a:xfrm>
          <a:prstGeom prst="rect">
            <a:avLst/>
          </a:prstGeom>
        </p:spPr>
        <p:style>
          <a:lnRef idx="2">
            <a:schemeClr val="accent1"/>
          </a:lnRef>
          <a:fillRef idx="1">
            <a:schemeClr val="lt1"/>
          </a:fillRef>
          <a:effectRef idx="0">
            <a:schemeClr val="accent1"/>
          </a:effectRef>
          <a:fontRef idx="minor">
            <a:schemeClr val="dk1"/>
          </a:fontRef>
        </p:style>
        <p:txBody>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ES" b="1" i="0" u="none" strike="noStrike" kern="1200" cap="none" spc="0" normalizeH="0" baseline="0" noProof="0" dirty="0">
                <a:ln w="13462">
                  <a:solidFill>
                    <a:prstClr val="white"/>
                  </a:solidFill>
                  <a:prstDash val="solid"/>
                </a:ln>
                <a:solidFill>
                  <a:srgbClr val="7030A0"/>
                </a:solidFill>
                <a:effectLst>
                  <a:outerShdw dist="38100" dir="2700000" algn="bl" rotWithShape="0">
                    <a:srgbClr val="5B9BD5"/>
                  </a:outerShdw>
                </a:effectLst>
                <a:uLnTx/>
                <a:uFillTx/>
                <a:latin typeface="Arial Narrow" panose="020B0606020202030204" pitchFamily="34" charset="0"/>
                <a:ea typeface="+mj-ea"/>
                <a:cs typeface="+mj-cs"/>
              </a:rPr>
              <a:t>TÉCNICA SUBCUTANEA</a:t>
            </a:r>
          </a:p>
        </p:txBody>
      </p:sp>
      <p:pic>
        <p:nvPicPr>
          <p:cNvPr id="2" name="Imagen 1"/>
          <p:cNvPicPr>
            <a:picLocks noChangeAspect="1"/>
          </p:cNvPicPr>
          <p:nvPr/>
        </p:nvPicPr>
        <p:blipFill rotWithShape="1">
          <a:blip r:embed="rId2"/>
          <a:srcRect l="3085" t="2828" r="4225"/>
          <a:stretch/>
        </p:blipFill>
        <p:spPr>
          <a:xfrm>
            <a:off x="1143000" y="1027630"/>
            <a:ext cx="9886950" cy="5830370"/>
          </a:xfrm>
          <a:prstGeom prst="rect">
            <a:avLst/>
          </a:prstGeom>
        </p:spPr>
      </p:pic>
      <p:grpSp>
        <p:nvGrpSpPr>
          <p:cNvPr id="5"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9"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1169593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36A50BE9-5E39-4515-A694-E0A5417187F4}"/>
              </a:ext>
            </a:extLst>
          </p:cNvPr>
          <p:cNvSpPr txBox="1">
            <a:spLocks noChangeArrowheads="1"/>
          </p:cNvSpPr>
          <p:nvPr/>
        </p:nvSpPr>
        <p:spPr>
          <a:xfrm>
            <a:off x="2428875" y="0"/>
            <a:ext cx="7114392" cy="971550"/>
          </a:xfrm>
          <a:prstGeom prst="rect">
            <a:avLst/>
          </a:prstGeom>
        </p:spPr>
        <p:style>
          <a:lnRef idx="2">
            <a:schemeClr val="accent1"/>
          </a:lnRef>
          <a:fillRef idx="1">
            <a:schemeClr val="lt1"/>
          </a:fillRef>
          <a:effectRef idx="0">
            <a:schemeClr val="accent1"/>
          </a:effectRef>
          <a:fontRef idx="minor">
            <a:schemeClr val="dk1"/>
          </a:fontRef>
        </p:style>
        <p:txBody>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ES" b="1" i="0" u="none" strike="noStrike" kern="1200" cap="none" spc="0" normalizeH="0" baseline="0" noProof="0" dirty="0">
                <a:ln w="13462">
                  <a:solidFill>
                    <a:prstClr val="white"/>
                  </a:solidFill>
                  <a:prstDash val="solid"/>
                </a:ln>
                <a:solidFill>
                  <a:srgbClr val="7030A0"/>
                </a:solidFill>
                <a:effectLst>
                  <a:outerShdw dist="38100" dir="2700000" algn="bl" rotWithShape="0">
                    <a:srgbClr val="5B9BD5"/>
                  </a:outerShdw>
                </a:effectLst>
                <a:uLnTx/>
                <a:uFillTx/>
                <a:latin typeface="Arial Narrow" panose="020B0606020202030204" pitchFamily="34" charset="0"/>
                <a:ea typeface="+mj-ea"/>
                <a:cs typeface="+mj-cs"/>
              </a:rPr>
              <a:t>TÉCNICA  INTRAMUSCULAR</a:t>
            </a:r>
          </a:p>
        </p:txBody>
      </p:sp>
      <p:pic>
        <p:nvPicPr>
          <p:cNvPr id="2" name="Imagen 1"/>
          <p:cNvPicPr>
            <a:picLocks noChangeAspect="1"/>
          </p:cNvPicPr>
          <p:nvPr/>
        </p:nvPicPr>
        <p:blipFill rotWithShape="1">
          <a:blip r:embed="rId2"/>
          <a:srcRect l="15301" t="10202" r="18503" b="7441"/>
          <a:stretch/>
        </p:blipFill>
        <p:spPr>
          <a:xfrm>
            <a:off x="0" y="1114426"/>
            <a:ext cx="6419288" cy="5743574"/>
          </a:xfrm>
          <a:prstGeom prst="rect">
            <a:avLst/>
          </a:prstGeom>
        </p:spPr>
      </p:pic>
      <p:pic>
        <p:nvPicPr>
          <p:cNvPr id="5" name="Imagen 4"/>
          <p:cNvPicPr>
            <a:picLocks noChangeAspect="1"/>
          </p:cNvPicPr>
          <p:nvPr/>
        </p:nvPicPr>
        <p:blipFill>
          <a:blip r:embed="rId3"/>
          <a:stretch>
            <a:fillRect/>
          </a:stretch>
        </p:blipFill>
        <p:spPr>
          <a:xfrm>
            <a:off x="6443663" y="1109663"/>
            <a:ext cx="5748337" cy="5748337"/>
          </a:xfrm>
          <a:prstGeom prst="rect">
            <a:avLst/>
          </a:prstGeom>
        </p:spPr>
      </p:pic>
      <p:grpSp>
        <p:nvGrpSpPr>
          <p:cNvPr id="6"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0"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4148514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2" name="Imagen 1">
            <a:extLst>
              <a:ext uri="{FF2B5EF4-FFF2-40B4-BE49-F238E27FC236}">
                <a16:creationId xmlns="" xmlns:a16="http://schemas.microsoft.com/office/drawing/2014/main" id="{59F0813F-A50E-9518-CDF4-D7FA3E03CF61}"/>
              </a:ext>
            </a:extLst>
          </p:cNvPr>
          <p:cNvPicPr>
            <a:picLocks noChangeAspect="1"/>
          </p:cNvPicPr>
          <p:nvPr/>
        </p:nvPicPr>
        <p:blipFill rotWithShape="1">
          <a:blip r:embed="rId2"/>
          <a:srcRect b="8624"/>
          <a:stretch/>
        </p:blipFill>
        <p:spPr>
          <a:xfrm>
            <a:off x="822960" y="0"/>
            <a:ext cx="6886135" cy="6274805"/>
          </a:xfrm>
          <a:prstGeom prst="rect">
            <a:avLst/>
          </a:prstGeom>
        </p:spPr>
      </p:pic>
      <p:pic>
        <p:nvPicPr>
          <p:cNvPr id="3" name="Imagen 2">
            <a:extLst>
              <a:ext uri="{FF2B5EF4-FFF2-40B4-BE49-F238E27FC236}">
                <a16:creationId xmlns="" xmlns:a16="http://schemas.microsoft.com/office/drawing/2014/main" id="{F1C1BBA2-B6DF-709A-D58C-211849C56B97}"/>
              </a:ext>
            </a:extLst>
          </p:cNvPr>
          <p:cNvPicPr>
            <a:picLocks noChangeAspect="1"/>
          </p:cNvPicPr>
          <p:nvPr/>
        </p:nvPicPr>
        <p:blipFill>
          <a:blip r:embed="rId3"/>
          <a:stretch>
            <a:fillRect/>
          </a:stretch>
        </p:blipFill>
        <p:spPr>
          <a:xfrm rot="16200000">
            <a:off x="5747042" y="2141788"/>
            <a:ext cx="6864414" cy="2580839"/>
          </a:xfrm>
          <a:prstGeom prst="rect">
            <a:avLst/>
          </a:prstGeom>
        </p:spPr>
      </p:pic>
      <p:pic>
        <p:nvPicPr>
          <p:cNvPr id="8"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2225806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00B52142-B54C-F16B-1812-73B97075FB08}"/>
              </a:ext>
            </a:extLst>
          </p:cNvPr>
          <p:cNvPicPr>
            <a:picLocks noChangeAspect="1"/>
          </p:cNvPicPr>
          <p:nvPr/>
        </p:nvPicPr>
        <p:blipFill rotWithShape="1">
          <a:blip r:embed="rId2"/>
          <a:srcRect l="12410" t="48363" r="56403" b="18359"/>
          <a:stretch/>
        </p:blipFill>
        <p:spPr>
          <a:xfrm>
            <a:off x="0" y="542926"/>
            <a:ext cx="5679231" cy="6315074"/>
          </a:xfrm>
          <a:prstGeom prst="rect">
            <a:avLst/>
          </a:prstGeom>
        </p:spPr>
      </p:pic>
      <p:pic>
        <p:nvPicPr>
          <p:cNvPr id="3" name="Imagen 2">
            <a:extLst>
              <a:ext uri="{FF2B5EF4-FFF2-40B4-BE49-F238E27FC236}">
                <a16:creationId xmlns="" xmlns:a16="http://schemas.microsoft.com/office/drawing/2014/main" id="{00B52142-B54C-F16B-1812-73B97075FB08}"/>
              </a:ext>
            </a:extLst>
          </p:cNvPr>
          <p:cNvPicPr>
            <a:picLocks noChangeAspect="1"/>
          </p:cNvPicPr>
          <p:nvPr/>
        </p:nvPicPr>
        <p:blipFill rotWithShape="1">
          <a:blip r:embed="rId2"/>
          <a:srcRect l="53492" t="48347" r="7781" b="17278"/>
          <a:stretch/>
        </p:blipFill>
        <p:spPr>
          <a:xfrm>
            <a:off x="5757863" y="548497"/>
            <a:ext cx="6434137" cy="6309504"/>
          </a:xfrm>
          <a:prstGeom prst="rect">
            <a:avLst/>
          </a:prstGeom>
        </p:spPr>
      </p:pic>
      <p:grpSp>
        <p:nvGrpSpPr>
          <p:cNvPr id="5"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9"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rotWithShape="1">
          <a:blip r:embed="rId3"/>
          <a:srcRect t="12000" r="7692"/>
          <a:stretch/>
        </p:blipFill>
        <p:spPr>
          <a:xfrm>
            <a:off x="11187112" y="0"/>
            <a:ext cx="1004887" cy="957992"/>
          </a:xfrm>
          <a:prstGeom prst="rect">
            <a:avLst/>
          </a:prstGeom>
          <a:noFill/>
          <a:ln cap="flat">
            <a:noFill/>
          </a:ln>
        </p:spPr>
      </p:pic>
    </p:spTree>
    <p:extLst>
      <p:ext uri="{BB962C8B-B14F-4D97-AF65-F5344CB8AC3E}">
        <p14:creationId xmlns:p14="http://schemas.microsoft.com/office/powerpoint/2010/main" val="586274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36A50BE9-5E39-4515-A694-E0A5417187F4}"/>
              </a:ext>
            </a:extLst>
          </p:cNvPr>
          <p:cNvSpPr txBox="1">
            <a:spLocks noChangeArrowheads="1"/>
          </p:cNvSpPr>
          <p:nvPr/>
        </p:nvSpPr>
        <p:spPr>
          <a:xfrm>
            <a:off x="2428875" y="0"/>
            <a:ext cx="7114392" cy="971550"/>
          </a:xfrm>
          <a:prstGeom prst="rect">
            <a:avLst/>
          </a:prstGeom>
        </p:spPr>
        <p:style>
          <a:lnRef idx="2">
            <a:schemeClr val="accent1"/>
          </a:lnRef>
          <a:fillRef idx="1">
            <a:schemeClr val="lt1"/>
          </a:fillRef>
          <a:effectRef idx="0">
            <a:schemeClr val="accent1"/>
          </a:effectRef>
          <a:fontRef idx="minor">
            <a:schemeClr val="dk1"/>
          </a:fontRef>
        </p:style>
        <p:txBody>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ES" b="1" i="0" u="none" strike="noStrike" kern="1200" cap="none" spc="0" normalizeH="0" baseline="0" noProof="0" dirty="0">
                <a:ln w="13462">
                  <a:solidFill>
                    <a:prstClr val="white"/>
                  </a:solidFill>
                  <a:prstDash val="solid"/>
                </a:ln>
                <a:solidFill>
                  <a:srgbClr val="7030A0"/>
                </a:solidFill>
                <a:effectLst>
                  <a:outerShdw dist="38100" dir="2700000" algn="bl" rotWithShape="0">
                    <a:srgbClr val="5B9BD5"/>
                  </a:outerShdw>
                </a:effectLst>
                <a:uLnTx/>
                <a:uFillTx/>
                <a:latin typeface="Arial Narrow" panose="020B0606020202030204" pitchFamily="34" charset="0"/>
                <a:ea typeface="+mj-ea"/>
                <a:cs typeface="+mj-cs"/>
              </a:rPr>
              <a:t>CANALIZACIÓN DE VÍA </a:t>
            </a:r>
          </a:p>
        </p:txBody>
      </p:sp>
      <p:pic>
        <p:nvPicPr>
          <p:cNvPr id="3" name="Imagen 2"/>
          <p:cNvPicPr>
            <a:picLocks noChangeAspect="1"/>
          </p:cNvPicPr>
          <p:nvPr/>
        </p:nvPicPr>
        <p:blipFill rotWithShape="1">
          <a:blip r:embed="rId2"/>
          <a:srcRect l="3153" b="5405"/>
          <a:stretch/>
        </p:blipFill>
        <p:spPr>
          <a:xfrm>
            <a:off x="6515099" y="2422096"/>
            <a:ext cx="5676901" cy="4435904"/>
          </a:xfrm>
          <a:prstGeom prst="rect">
            <a:avLst/>
          </a:prstGeom>
        </p:spPr>
      </p:pic>
      <p:pic>
        <p:nvPicPr>
          <p:cNvPr id="6" name="Imagen 5"/>
          <p:cNvPicPr>
            <a:picLocks noChangeAspect="1"/>
          </p:cNvPicPr>
          <p:nvPr/>
        </p:nvPicPr>
        <p:blipFill>
          <a:blip r:embed="rId3"/>
          <a:stretch>
            <a:fillRect/>
          </a:stretch>
        </p:blipFill>
        <p:spPr>
          <a:xfrm>
            <a:off x="0" y="2443754"/>
            <a:ext cx="6429375" cy="4414246"/>
          </a:xfrm>
          <a:prstGeom prst="rect">
            <a:avLst/>
          </a:prstGeom>
        </p:spPr>
      </p:pic>
      <p:grpSp>
        <p:nvGrpSpPr>
          <p:cNvPr id="5"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0"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176939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36A50BE9-5E39-4515-A694-E0A5417187F4}"/>
              </a:ext>
            </a:extLst>
          </p:cNvPr>
          <p:cNvSpPr txBox="1">
            <a:spLocks noChangeArrowheads="1"/>
          </p:cNvSpPr>
          <p:nvPr/>
        </p:nvSpPr>
        <p:spPr>
          <a:xfrm>
            <a:off x="436727" y="0"/>
            <a:ext cx="11318543" cy="1433015"/>
          </a:xfrm>
          <a:prstGeom prst="rect">
            <a:avLst/>
          </a:prstGeom>
        </p:spPr>
        <p:style>
          <a:lnRef idx="2">
            <a:schemeClr val="accent1"/>
          </a:lnRef>
          <a:fillRef idx="1">
            <a:schemeClr val="lt1"/>
          </a:fillRef>
          <a:effectRef idx="0">
            <a:schemeClr val="accent1"/>
          </a:effectRef>
          <a:fontRef idx="minor">
            <a:schemeClr val="dk1"/>
          </a:fontRef>
        </p:style>
        <p:txBody>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s-ES" sz="6600" b="1" dirty="0" smtClean="0">
                <a:ln w="13462">
                  <a:solidFill>
                    <a:prstClr val="white"/>
                  </a:solidFill>
                  <a:prstDash val="solid"/>
                </a:ln>
                <a:solidFill>
                  <a:srgbClr val="7030A0"/>
                </a:solidFill>
                <a:effectLst>
                  <a:outerShdw dist="38100" dir="2700000" algn="bl" rotWithShape="0">
                    <a:srgbClr val="5B9BD5"/>
                  </a:outerShdw>
                </a:effectLst>
                <a:latin typeface="Arial Narrow" panose="020B0606020202030204" pitchFamily="34" charset="0"/>
              </a:rPr>
              <a:t>BIOSEGURIDAD</a:t>
            </a:r>
            <a:endParaRPr kumimoji="0" lang="es-ES" sz="6600" b="1" i="0" u="none" strike="noStrike" kern="1200" cap="none" spc="0" normalizeH="0" baseline="0" noProof="0" dirty="0">
              <a:ln w="13462">
                <a:solidFill>
                  <a:prstClr val="white"/>
                </a:solidFill>
                <a:prstDash val="solid"/>
              </a:ln>
              <a:solidFill>
                <a:srgbClr val="7030A0"/>
              </a:solidFill>
              <a:effectLst>
                <a:outerShdw dist="38100" dir="2700000" algn="bl" rotWithShape="0">
                  <a:srgbClr val="5B9BD5"/>
                </a:outerShdw>
              </a:effectLst>
              <a:uLnTx/>
              <a:uFillTx/>
              <a:latin typeface="Arial Narrow" panose="020B0606020202030204" pitchFamily="34" charset="0"/>
              <a:ea typeface="+mj-ea"/>
              <a:cs typeface="+mj-cs"/>
            </a:endParaRPr>
          </a:p>
        </p:txBody>
      </p:sp>
      <p:pic>
        <p:nvPicPr>
          <p:cNvPr id="3" name="Imagen 2"/>
          <p:cNvPicPr>
            <a:picLocks noChangeAspect="1"/>
          </p:cNvPicPr>
          <p:nvPr/>
        </p:nvPicPr>
        <p:blipFill>
          <a:blip r:embed="rId2"/>
          <a:stretch>
            <a:fillRect/>
          </a:stretch>
        </p:blipFill>
        <p:spPr>
          <a:xfrm>
            <a:off x="211391" y="1490449"/>
            <a:ext cx="11723861" cy="5367551"/>
          </a:xfrm>
          <a:prstGeom prst="rect">
            <a:avLst/>
          </a:prstGeom>
        </p:spPr>
      </p:pic>
      <p:grpSp>
        <p:nvGrpSpPr>
          <p:cNvPr id="5"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9"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912989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21BB1464-9D00-4850-ADB5-6DD991ADF2DD}"/>
              </a:ext>
            </a:extLst>
          </p:cNvPr>
          <p:cNvSpPr>
            <a:spLocks noGrp="1"/>
          </p:cNvSpPr>
          <p:nvPr>
            <p:ph idx="1"/>
          </p:nvPr>
        </p:nvSpPr>
        <p:spPr>
          <a:xfrm>
            <a:off x="209834" y="0"/>
            <a:ext cx="7890671" cy="6267950"/>
          </a:xfrm>
        </p:spPr>
        <p:txBody>
          <a:bodyPr>
            <a:normAutofit/>
          </a:bodyPr>
          <a:lstStyle/>
          <a:p>
            <a:pPr marL="31750" indent="0" algn="ctr">
              <a:lnSpc>
                <a:spcPct val="107000"/>
              </a:lnSpc>
              <a:spcAft>
                <a:spcPts val="680"/>
              </a:spcAft>
              <a:buNone/>
            </a:pPr>
            <a:r>
              <a:rPr lang="es-MX" sz="3200" b="1" dirty="0" smtClean="0">
                <a:effectLst/>
                <a:latin typeface="Arial" panose="020B0604020202020204" pitchFamily="34" charset="0"/>
                <a:ea typeface="Times New Roman" panose="02020603050405020304" pitchFamily="18" charset="0"/>
              </a:rPr>
              <a:t>LA BIOSEGURIDAD</a:t>
            </a:r>
            <a:endParaRPr lang="es-MX" sz="3200" b="1" dirty="0">
              <a:effectLst/>
              <a:latin typeface="Times New Roman" panose="02020603050405020304" pitchFamily="18" charset="0"/>
              <a:ea typeface="Times New Roman" panose="02020603050405020304" pitchFamily="18" charset="0"/>
            </a:endParaRPr>
          </a:p>
          <a:p>
            <a:pPr marL="0" indent="0" algn="just">
              <a:buNone/>
            </a:pPr>
            <a:r>
              <a:rPr lang="es-MX" sz="3200" dirty="0">
                <a:latin typeface="Arial" panose="020B0604020202020204" pitchFamily="34" charset="0"/>
                <a:ea typeface="Times New Roman" panose="02020603050405020304" pitchFamily="18" charset="0"/>
              </a:rPr>
              <a:t>C</a:t>
            </a:r>
            <a:r>
              <a:rPr lang="es-MX" sz="3200" dirty="0" smtClean="0">
                <a:effectLst/>
                <a:latin typeface="Arial" panose="020B0604020202020204" pitchFamily="34" charset="0"/>
                <a:ea typeface="Times New Roman" panose="02020603050405020304" pitchFamily="18" charset="0"/>
              </a:rPr>
              <a:t>onjunto </a:t>
            </a:r>
            <a:r>
              <a:rPr lang="es-MX" sz="3200" dirty="0">
                <a:effectLst/>
                <a:latin typeface="Arial" panose="020B0604020202020204" pitchFamily="34" charset="0"/>
                <a:ea typeface="Times New Roman" panose="02020603050405020304" pitchFamily="18" charset="0"/>
              </a:rPr>
              <a:t>de </a:t>
            </a:r>
            <a:r>
              <a:rPr lang="es-MX" sz="3200" b="1" dirty="0">
                <a:effectLst/>
                <a:latin typeface="Arial" panose="020B0604020202020204" pitchFamily="34" charset="0"/>
                <a:ea typeface="Times New Roman" panose="02020603050405020304" pitchFamily="18" charset="0"/>
              </a:rPr>
              <a:t>principios</a:t>
            </a:r>
            <a:r>
              <a:rPr lang="es-MX" sz="3200" dirty="0">
                <a:effectLst/>
                <a:latin typeface="Arial" panose="020B0604020202020204" pitchFamily="34" charset="0"/>
                <a:ea typeface="Times New Roman" panose="02020603050405020304" pitchFamily="18" charset="0"/>
              </a:rPr>
              <a:t>, normas, técnicas y prácticas que deben aplicarse para la protección del individuo, la comunidad y el medio </a:t>
            </a:r>
            <a:r>
              <a:rPr lang="es-MX" sz="3200" dirty="0" smtClean="0">
                <a:effectLst/>
                <a:latin typeface="Arial" panose="020B0604020202020204" pitchFamily="34" charset="0"/>
                <a:ea typeface="Times New Roman" panose="02020603050405020304" pitchFamily="18" charset="0"/>
              </a:rPr>
              <a:t>ambiente.</a:t>
            </a:r>
          </a:p>
          <a:p>
            <a:pPr marL="0" indent="0" algn="just">
              <a:buNone/>
            </a:pPr>
            <a:endParaRPr lang="es-MX" sz="3200" dirty="0" smtClean="0">
              <a:effectLst/>
              <a:latin typeface="Arial" panose="020B0604020202020204" pitchFamily="34" charset="0"/>
              <a:ea typeface="Times New Roman" panose="02020603050405020304" pitchFamily="18" charset="0"/>
            </a:endParaRPr>
          </a:p>
          <a:p>
            <a:pPr marL="0" indent="0" algn="ctr">
              <a:buNone/>
            </a:pPr>
            <a:r>
              <a:rPr lang="es-MX" sz="3200" b="1" dirty="0" smtClean="0">
                <a:effectLst/>
                <a:latin typeface="Arial" panose="020B0604020202020204" pitchFamily="34" charset="0"/>
                <a:ea typeface="Times New Roman" panose="02020603050405020304" pitchFamily="18" charset="0"/>
              </a:rPr>
              <a:t>PRINCIPIOS</a:t>
            </a:r>
            <a:endParaRPr lang="es-MX" sz="3200" b="1" dirty="0">
              <a:latin typeface="Arial" panose="020B0604020202020204" pitchFamily="34" charset="0"/>
            </a:endParaRPr>
          </a:p>
          <a:p>
            <a:pPr algn="just"/>
            <a:r>
              <a:rPr lang="es-MX" sz="3200" b="1" dirty="0" smtClean="0">
                <a:latin typeface="Arial" panose="020B0604020202020204" pitchFamily="34" charset="0"/>
              </a:rPr>
              <a:t>Universalidad</a:t>
            </a:r>
          </a:p>
          <a:p>
            <a:pPr algn="just"/>
            <a:r>
              <a:rPr lang="es-MX" sz="3200" b="1" dirty="0" smtClean="0">
                <a:latin typeface="Arial" panose="020B0604020202020204" pitchFamily="34" charset="0"/>
              </a:rPr>
              <a:t>Uso de barreras </a:t>
            </a:r>
          </a:p>
          <a:p>
            <a:pPr algn="just"/>
            <a:r>
              <a:rPr lang="es-MX" sz="3200" b="1" dirty="0" smtClean="0">
                <a:latin typeface="Arial" panose="020B0604020202020204" pitchFamily="34" charset="0"/>
              </a:rPr>
              <a:t>Manejo de material contaminado</a:t>
            </a:r>
            <a:endParaRPr lang="es-ES" sz="3200" b="1" dirty="0"/>
          </a:p>
        </p:txBody>
      </p:sp>
      <p:pic>
        <p:nvPicPr>
          <p:cNvPr id="2050" name="Picture 2" descr="Fotos de Laboratorio clinico de stock, Laboratorio clinico imágenes libres  de derechos | Depositphotos®">
            <a:extLst>
              <a:ext uri="{FF2B5EF4-FFF2-40B4-BE49-F238E27FC236}">
                <a16:creationId xmlns:a16="http://schemas.microsoft.com/office/drawing/2014/main" xmlns="" id="{4CC5337A-7EA9-4F2C-A88F-A1A5A064F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0396" y="1610435"/>
            <a:ext cx="3708774" cy="3293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8"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3551233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
        <p:nvSpPr>
          <p:cNvPr id="2" name="Título 1"/>
          <p:cNvSpPr>
            <a:spLocks noGrp="1"/>
          </p:cNvSpPr>
          <p:nvPr>
            <p:ph type="title"/>
          </p:nvPr>
        </p:nvSpPr>
        <p:spPr>
          <a:xfrm>
            <a:off x="881062" y="128587"/>
            <a:ext cx="10515600" cy="1090613"/>
          </a:xfrm>
        </p:spPr>
        <p:txBody>
          <a:bodyPr/>
          <a:lstStyle/>
          <a:p>
            <a:r>
              <a:rPr lang="es-EC" sz="5400" dirty="0">
                <a:latin typeface="Times New Roman" panose="02020603050405020304" pitchFamily="18" charset="0"/>
                <a:cs typeface="Times New Roman" panose="02020603050405020304" pitchFamily="18" charset="0"/>
              </a:rPr>
              <a:t>¿Qué es el lavado de manos?</a:t>
            </a:r>
          </a:p>
        </p:txBody>
      </p:sp>
      <p:sp>
        <p:nvSpPr>
          <p:cNvPr id="3" name="Marcador de contenido 2"/>
          <p:cNvSpPr>
            <a:spLocks noGrp="1"/>
          </p:cNvSpPr>
          <p:nvPr>
            <p:ph idx="1"/>
          </p:nvPr>
        </p:nvSpPr>
        <p:spPr>
          <a:xfrm>
            <a:off x="324969" y="1135353"/>
            <a:ext cx="8825659" cy="5248141"/>
          </a:xfrm>
        </p:spPr>
        <p:txBody>
          <a:bodyPr>
            <a:normAutofit/>
          </a:bodyPr>
          <a:lstStyle/>
          <a:p>
            <a:pPr algn="just"/>
            <a:r>
              <a:rPr lang="es-EC" sz="3200" dirty="0">
                <a:solidFill>
                  <a:schemeClr val="tx1"/>
                </a:solidFill>
                <a:latin typeface="Times New Roman" panose="02020603050405020304" pitchFamily="18" charset="0"/>
                <a:cs typeface="Times New Roman" panose="02020603050405020304" pitchFamily="18" charset="0"/>
              </a:rPr>
              <a:t>El lavado de manos es la frotación vigorosa de las </a:t>
            </a:r>
            <a:r>
              <a:rPr lang="es-EC" sz="3200" b="1" dirty="0">
                <a:solidFill>
                  <a:schemeClr val="tx1"/>
                </a:solidFill>
                <a:latin typeface="Times New Roman" panose="02020603050405020304" pitchFamily="18" charset="0"/>
                <a:cs typeface="Times New Roman" panose="02020603050405020304" pitchFamily="18" charset="0"/>
              </a:rPr>
              <a:t>manos</a:t>
            </a:r>
            <a:r>
              <a:rPr lang="es-EC" sz="3200" dirty="0">
                <a:solidFill>
                  <a:schemeClr val="tx1"/>
                </a:solidFill>
                <a:latin typeface="Times New Roman" panose="02020603050405020304" pitchFamily="18" charset="0"/>
                <a:cs typeface="Times New Roman" panose="02020603050405020304" pitchFamily="18" charset="0"/>
              </a:rPr>
              <a:t> previamente enjabonadas, seguida de un aclarado o enjuagado con abundante agua, con el fin de eliminar la suciedad, materia orgánica, y así evitar la transmisión de estos bacterias y microorganismos de persona a persona</a:t>
            </a:r>
            <a:r>
              <a:rPr lang="es-EC" sz="3200" dirty="0" smtClean="0">
                <a:solidFill>
                  <a:schemeClr val="tx1"/>
                </a:solidFill>
                <a:latin typeface="Times New Roman" panose="02020603050405020304" pitchFamily="18" charset="0"/>
                <a:cs typeface="Times New Roman" panose="02020603050405020304" pitchFamily="18" charset="0"/>
              </a:rPr>
              <a:t>.</a:t>
            </a:r>
          </a:p>
          <a:p>
            <a:endParaRPr lang="es-EC" sz="3200" dirty="0"/>
          </a:p>
          <a:p>
            <a:r>
              <a:rPr lang="es-EC" sz="3200" dirty="0"/>
              <a:t>Procedimiento por el cual se elimina la flora bacteriana transitoria de la piel de las manos por acción mecánica (fricción). </a:t>
            </a:r>
          </a:p>
          <a:p>
            <a:pPr algn="just"/>
            <a:endParaRPr lang="es-EC" sz="32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9166" r="17896"/>
          <a:stretch/>
        </p:blipFill>
        <p:spPr>
          <a:xfrm>
            <a:off x="9264906" y="2776193"/>
            <a:ext cx="2638768" cy="2411885"/>
          </a:xfrm>
          <a:prstGeom prst="rect">
            <a:avLst/>
          </a:prstGeom>
        </p:spPr>
      </p:pic>
      <p:pic>
        <p:nvPicPr>
          <p:cNvPr id="9"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3452108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2915412"/>
            <a:ext cx="8722360" cy="3942715"/>
            <a:chOff x="0" y="2915411"/>
            <a:chExt cx="8722360" cy="3942715"/>
          </a:xfrm>
        </p:grpSpPr>
        <p:sp>
          <p:nvSpPr>
            <p:cNvPr id="3" name="object 3"/>
            <p:cNvSpPr/>
            <p:nvPr/>
          </p:nvSpPr>
          <p:spPr>
            <a:xfrm>
              <a:off x="395477" y="2925317"/>
              <a:ext cx="8316595" cy="3048000"/>
            </a:xfrm>
            <a:custGeom>
              <a:avLst/>
              <a:gdLst/>
              <a:ahLst/>
              <a:cxnLst/>
              <a:rect l="l" t="t" r="r" b="b"/>
              <a:pathLst>
                <a:path w="8316595" h="3048000">
                  <a:moveTo>
                    <a:pt x="8316468" y="0"/>
                  </a:moveTo>
                  <a:lnTo>
                    <a:pt x="0" y="0"/>
                  </a:lnTo>
                  <a:lnTo>
                    <a:pt x="0" y="3047999"/>
                  </a:lnTo>
                  <a:lnTo>
                    <a:pt x="8316468" y="3047999"/>
                  </a:lnTo>
                  <a:lnTo>
                    <a:pt x="8316468" y="0"/>
                  </a:lnTo>
                  <a:close/>
                </a:path>
              </a:pathLst>
            </a:custGeom>
            <a:solidFill>
              <a:srgbClr val="539F20"/>
            </a:solidFill>
          </p:spPr>
          <p:txBody>
            <a:bodyPr wrap="square" lIns="0" tIns="0" rIns="0" bIns="0" rtlCol="0"/>
            <a:lstStyle/>
            <a:p>
              <a:endParaRPr/>
            </a:p>
          </p:txBody>
        </p:sp>
        <p:sp>
          <p:nvSpPr>
            <p:cNvPr id="4" name="object 4"/>
            <p:cNvSpPr/>
            <p:nvPr/>
          </p:nvSpPr>
          <p:spPr>
            <a:xfrm>
              <a:off x="395477" y="2925317"/>
              <a:ext cx="8316595" cy="3048000"/>
            </a:xfrm>
            <a:custGeom>
              <a:avLst/>
              <a:gdLst/>
              <a:ahLst/>
              <a:cxnLst/>
              <a:rect l="l" t="t" r="r" b="b"/>
              <a:pathLst>
                <a:path w="8316595" h="3048000">
                  <a:moveTo>
                    <a:pt x="0" y="3047999"/>
                  </a:moveTo>
                  <a:lnTo>
                    <a:pt x="8316468" y="3047999"/>
                  </a:lnTo>
                  <a:lnTo>
                    <a:pt x="8316468" y="0"/>
                  </a:lnTo>
                  <a:lnTo>
                    <a:pt x="0" y="0"/>
                  </a:lnTo>
                  <a:lnTo>
                    <a:pt x="0" y="3047999"/>
                  </a:lnTo>
                  <a:close/>
                </a:path>
              </a:pathLst>
            </a:custGeom>
            <a:ln w="19812">
              <a:solidFill>
                <a:srgbClr val="3A7415"/>
              </a:solidFill>
            </a:ln>
          </p:spPr>
          <p:txBody>
            <a:bodyPr wrap="square" lIns="0" tIns="0" rIns="0" bIns="0" rtlCol="0"/>
            <a:lstStyle/>
            <a:p>
              <a:endParaRPr/>
            </a:p>
          </p:txBody>
        </p:sp>
      </p:grpSp>
      <p:sp>
        <p:nvSpPr>
          <p:cNvPr id="5" name="object 5"/>
          <p:cNvSpPr txBox="1"/>
          <p:nvPr/>
        </p:nvSpPr>
        <p:spPr>
          <a:xfrm>
            <a:off x="1998066" y="2965451"/>
            <a:ext cx="7845425" cy="2998257"/>
          </a:xfrm>
          <a:prstGeom prst="rect">
            <a:avLst/>
          </a:prstGeom>
        </p:spPr>
        <p:txBody>
          <a:bodyPr vert="horz" wrap="square" lIns="0" tIns="12700" rIns="0" bIns="0" rtlCol="0">
            <a:spAutoFit/>
          </a:bodyPr>
          <a:lstStyle/>
          <a:p>
            <a:pPr marL="12700">
              <a:spcBef>
                <a:spcPts val="100"/>
              </a:spcBef>
            </a:pPr>
            <a:r>
              <a:rPr sz="2400" b="1" spc="-5" dirty="0">
                <a:solidFill>
                  <a:srgbClr val="FFFFFF"/>
                </a:solidFill>
                <a:latin typeface="Arial"/>
                <a:cs typeface="Arial"/>
              </a:rPr>
              <a:t>FLORA</a:t>
            </a:r>
            <a:r>
              <a:rPr sz="2400" b="1" spc="-100" dirty="0">
                <a:solidFill>
                  <a:srgbClr val="FFFFFF"/>
                </a:solidFill>
                <a:latin typeface="Arial"/>
                <a:cs typeface="Arial"/>
              </a:rPr>
              <a:t> </a:t>
            </a:r>
            <a:r>
              <a:rPr sz="2400" b="1" spc="-5" dirty="0">
                <a:solidFill>
                  <a:srgbClr val="FFFFFF"/>
                </a:solidFill>
                <a:latin typeface="Arial"/>
                <a:cs typeface="Arial"/>
              </a:rPr>
              <a:t>RESIDENTE:</a:t>
            </a:r>
            <a:endParaRPr sz="2400">
              <a:latin typeface="Arial"/>
              <a:cs typeface="Arial"/>
            </a:endParaRPr>
          </a:p>
          <a:p>
            <a:pPr>
              <a:spcBef>
                <a:spcPts val="5"/>
              </a:spcBef>
            </a:pPr>
            <a:endParaRPr sz="2500">
              <a:latin typeface="Arial"/>
              <a:cs typeface="Arial"/>
            </a:endParaRPr>
          </a:p>
          <a:p>
            <a:pPr marL="12700" marR="5080"/>
            <a:r>
              <a:rPr sz="2400" b="1" dirty="0">
                <a:solidFill>
                  <a:srgbClr val="FFFFFF"/>
                </a:solidFill>
                <a:latin typeface="Arial"/>
                <a:cs typeface="Arial"/>
              </a:rPr>
              <a:t>- </a:t>
            </a:r>
            <a:r>
              <a:rPr sz="2400" b="1" spc="-5" dirty="0">
                <a:solidFill>
                  <a:srgbClr val="FFFFFF"/>
                </a:solidFill>
                <a:latin typeface="Arial"/>
                <a:cs typeface="Arial"/>
              </a:rPr>
              <a:t>Organismos que viven y se </a:t>
            </a:r>
            <a:r>
              <a:rPr sz="2400" b="1" dirty="0">
                <a:solidFill>
                  <a:srgbClr val="FFFFFF"/>
                </a:solidFill>
                <a:latin typeface="Arial"/>
                <a:cs typeface="Arial"/>
              </a:rPr>
              <a:t>multiplican </a:t>
            </a:r>
            <a:r>
              <a:rPr sz="2400" b="1" spc="-5" dirty="0">
                <a:solidFill>
                  <a:srgbClr val="FFFFFF"/>
                </a:solidFill>
                <a:latin typeface="Arial"/>
                <a:cs typeface="Arial"/>
              </a:rPr>
              <a:t>en la </a:t>
            </a:r>
            <a:r>
              <a:rPr sz="2400" b="1" dirty="0">
                <a:solidFill>
                  <a:srgbClr val="FFFFFF"/>
                </a:solidFill>
                <a:latin typeface="Arial"/>
                <a:cs typeface="Arial"/>
              </a:rPr>
              <a:t>piel,  </a:t>
            </a:r>
            <a:r>
              <a:rPr sz="2400" b="1" spc="-5" dirty="0">
                <a:solidFill>
                  <a:srgbClr val="FFFFFF"/>
                </a:solidFill>
                <a:latin typeface="Arial"/>
                <a:cs typeface="Arial"/>
              </a:rPr>
              <a:t>varían de </a:t>
            </a:r>
            <a:r>
              <a:rPr sz="2400" b="1" dirty="0">
                <a:solidFill>
                  <a:srgbClr val="FFFFFF"/>
                </a:solidFill>
                <a:latin typeface="Arial"/>
                <a:cs typeface="Arial"/>
              </a:rPr>
              <a:t>una </a:t>
            </a:r>
            <a:r>
              <a:rPr sz="2400" b="1" spc="-5" dirty="0">
                <a:solidFill>
                  <a:srgbClr val="FFFFFF"/>
                </a:solidFill>
                <a:latin typeface="Arial"/>
                <a:cs typeface="Arial"/>
              </a:rPr>
              <a:t>persona a otra, baja virulencia muy raro  causan</a:t>
            </a:r>
            <a:r>
              <a:rPr sz="2400" b="1" dirty="0">
                <a:solidFill>
                  <a:srgbClr val="FFFFFF"/>
                </a:solidFill>
                <a:latin typeface="Arial"/>
                <a:cs typeface="Arial"/>
              </a:rPr>
              <a:t> </a:t>
            </a:r>
            <a:r>
              <a:rPr sz="2400" b="1" spc="-5" dirty="0">
                <a:solidFill>
                  <a:srgbClr val="FFFFFF"/>
                </a:solidFill>
                <a:latin typeface="Arial"/>
                <a:cs typeface="Arial"/>
              </a:rPr>
              <a:t>infecciones.</a:t>
            </a:r>
            <a:endParaRPr sz="2400">
              <a:latin typeface="Arial"/>
              <a:cs typeface="Arial"/>
            </a:endParaRPr>
          </a:p>
          <a:p>
            <a:pPr>
              <a:spcBef>
                <a:spcPts val="10"/>
              </a:spcBef>
            </a:pPr>
            <a:endParaRPr sz="2500">
              <a:latin typeface="Arial"/>
              <a:cs typeface="Arial"/>
            </a:endParaRPr>
          </a:p>
          <a:p>
            <a:pPr marL="12700"/>
            <a:r>
              <a:rPr sz="2400" dirty="0">
                <a:solidFill>
                  <a:srgbClr val="FFFFFF"/>
                </a:solidFill>
                <a:latin typeface="Arial"/>
                <a:cs typeface="Arial"/>
              </a:rPr>
              <a:t>- </a:t>
            </a:r>
            <a:r>
              <a:rPr sz="2400" spc="-5" dirty="0">
                <a:solidFill>
                  <a:srgbClr val="FFFFFF"/>
                </a:solidFill>
                <a:latin typeface="Arial"/>
                <a:cs typeface="Arial"/>
              </a:rPr>
              <a:t>Microorganismos </a:t>
            </a:r>
            <a:r>
              <a:rPr sz="2400" dirty="0">
                <a:solidFill>
                  <a:srgbClr val="FFFFFF"/>
                </a:solidFill>
                <a:latin typeface="Arial"/>
                <a:cs typeface="Arial"/>
              </a:rPr>
              <a:t>- </a:t>
            </a:r>
            <a:r>
              <a:rPr sz="2400" spc="-5" dirty="0">
                <a:solidFill>
                  <a:srgbClr val="FFFFFF"/>
                </a:solidFill>
                <a:latin typeface="Arial"/>
                <a:cs typeface="Arial"/>
              </a:rPr>
              <a:t>flora residente se incluyen</a:t>
            </a:r>
            <a:r>
              <a:rPr sz="2400" spc="85" dirty="0">
                <a:solidFill>
                  <a:srgbClr val="FFFFFF"/>
                </a:solidFill>
                <a:latin typeface="Arial"/>
                <a:cs typeface="Arial"/>
              </a:rPr>
              <a:t> </a:t>
            </a:r>
            <a:r>
              <a:rPr sz="2400" spc="-5" dirty="0">
                <a:solidFill>
                  <a:srgbClr val="FFFFFF"/>
                </a:solidFill>
                <a:latin typeface="Arial"/>
                <a:cs typeface="Arial"/>
              </a:rPr>
              <a:t>los</a:t>
            </a:r>
            <a:endParaRPr sz="2400">
              <a:latin typeface="Arial"/>
              <a:cs typeface="Arial"/>
            </a:endParaRPr>
          </a:p>
          <a:p>
            <a:pPr marL="12700"/>
            <a:r>
              <a:rPr sz="2400" i="1" spc="-5" dirty="0">
                <a:solidFill>
                  <a:srgbClr val="FFFFFF"/>
                </a:solidFill>
                <a:latin typeface="Arial"/>
                <a:cs typeface="Arial"/>
              </a:rPr>
              <a:t>estafilococos coagulasa negativa </a:t>
            </a:r>
            <a:r>
              <a:rPr sz="2400" i="1" dirty="0">
                <a:solidFill>
                  <a:srgbClr val="FFFFFF"/>
                </a:solidFill>
                <a:latin typeface="Arial"/>
                <a:cs typeface="Arial"/>
              </a:rPr>
              <a:t>y</a:t>
            </a:r>
            <a:r>
              <a:rPr sz="2400" i="1" spc="80" dirty="0">
                <a:solidFill>
                  <a:srgbClr val="FFFFFF"/>
                </a:solidFill>
                <a:latin typeface="Arial"/>
                <a:cs typeface="Arial"/>
              </a:rPr>
              <a:t> </a:t>
            </a:r>
            <a:r>
              <a:rPr sz="2400" i="1" spc="-5" dirty="0">
                <a:solidFill>
                  <a:srgbClr val="FFFFFF"/>
                </a:solidFill>
                <a:latin typeface="Arial"/>
                <a:cs typeface="Arial"/>
              </a:rPr>
              <a:t>“dipteroides”.</a:t>
            </a:r>
            <a:endParaRPr sz="2400">
              <a:latin typeface="Arial"/>
              <a:cs typeface="Arial"/>
            </a:endParaRPr>
          </a:p>
        </p:txBody>
      </p:sp>
      <p:sp>
        <p:nvSpPr>
          <p:cNvPr id="6" name="object 6"/>
          <p:cNvSpPr/>
          <p:nvPr/>
        </p:nvSpPr>
        <p:spPr>
          <a:xfrm>
            <a:off x="3432049" y="333756"/>
            <a:ext cx="4931663" cy="2446020"/>
          </a:xfrm>
          <a:prstGeom prst="rect">
            <a:avLst/>
          </a:prstGeom>
          <a:blipFill>
            <a:blip r:embed="rId2" cstate="print"/>
            <a:stretch>
              <a:fillRect/>
            </a:stretch>
          </a:blipFill>
        </p:spPr>
        <p:txBody>
          <a:bodyPr wrap="square" lIns="0" tIns="0" rIns="0" bIns="0" rtlCol="0"/>
          <a:lstStyle/>
          <a:p>
            <a:endParaRPr/>
          </a:p>
        </p:txBody>
      </p:sp>
      <p:grpSp>
        <p:nvGrpSpPr>
          <p:cNvPr id="7"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1"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379732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0139" y="2183893"/>
            <a:ext cx="2823972" cy="2456687"/>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4652772" y="702373"/>
            <a:ext cx="7539228" cy="6019800"/>
            <a:chOff x="3128772" y="402336"/>
            <a:chExt cx="5887720" cy="6019800"/>
          </a:xfrm>
        </p:grpSpPr>
        <p:sp>
          <p:nvSpPr>
            <p:cNvPr id="4" name="object 4"/>
            <p:cNvSpPr/>
            <p:nvPr/>
          </p:nvSpPr>
          <p:spPr>
            <a:xfrm>
              <a:off x="3138678" y="412242"/>
              <a:ext cx="5867400" cy="6000115"/>
            </a:xfrm>
            <a:custGeom>
              <a:avLst/>
              <a:gdLst/>
              <a:ahLst/>
              <a:cxnLst/>
              <a:rect l="l" t="t" r="r" b="b"/>
              <a:pathLst>
                <a:path w="5867400" h="6000115">
                  <a:moveTo>
                    <a:pt x="5867400" y="0"/>
                  </a:moveTo>
                  <a:lnTo>
                    <a:pt x="0" y="0"/>
                  </a:lnTo>
                  <a:lnTo>
                    <a:pt x="0" y="5999988"/>
                  </a:lnTo>
                  <a:lnTo>
                    <a:pt x="5867400" y="5999988"/>
                  </a:lnTo>
                  <a:lnTo>
                    <a:pt x="5867400" y="0"/>
                  </a:lnTo>
                  <a:close/>
                </a:path>
              </a:pathLst>
            </a:custGeom>
            <a:solidFill>
              <a:srgbClr val="539F20"/>
            </a:solidFill>
          </p:spPr>
          <p:txBody>
            <a:bodyPr wrap="square" lIns="0" tIns="0" rIns="0" bIns="0" rtlCol="0"/>
            <a:lstStyle/>
            <a:p>
              <a:endParaRPr/>
            </a:p>
          </p:txBody>
        </p:sp>
        <p:sp>
          <p:nvSpPr>
            <p:cNvPr id="5" name="object 5"/>
            <p:cNvSpPr/>
            <p:nvPr/>
          </p:nvSpPr>
          <p:spPr>
            <a:xfrm>
              <a:off x="3138678" y="412242"/>
              <a:ext cx="5867400" cy="6000115"/>
            </a:xfrm>
            <a:custGeom>
              <a:avLst/>
              <a:gdLst/>
              <a:ahLst/>
              <a:cxnLst/>
              <a:rect l="l" t="t" r="r" b="b"/>
              <a:pathLst>
                <a:path w="5867400" h="6000115">
                  <a:moveTo>
                    <a:pt x="0" y="5999988"/>
                  </a:moveTo>
                  <a:lnTo>
                    <a:pt x="5867400" y="5999988"/>
                  </a:lnTo>
                  <a:lnTo>
                    <a:pt x="5867400" y="0"/>
                  </a:lnTo>
                  <a:lnTo>
                    <a:pt x="0" y="0"/>
                  </a:lnTo>
                  <a:lnTo>
                    <a:pt x="0" y="5999988"/>
                  </a:lnTo>
                  <a:close/>
                </a:path>
              </a:pathLst>
            </a:custGeom>
            <a:ln w="19812">
              <a:solidFill>
                <a:srgbClr val="3A7415"/>
              </a:solidFill>
            </a:ln>
          </p:spPr>
          <p:txBody>
            <a:bodyPr wrap="square" lIns="0" tIns="0" rIns="0" bIns="0" rtlCol="0"/>
            <a:lstStyle/>
            <a:p>
              <a:endParaRPr/>
            </a:p>
          </p:txBody>
        </p:sp>
      </p:grpSp>
      <p:sp>
        <p:nvSpPr>
          <p:cNvPr id="6" name="object 6"/>
          <p:cNvSpPr txBox="1"/>
          <p:nvPr/>
        </p:nvSpPr>
        <p:spPr>
          <a:xfrm>
            <a:off x="4731864" y="1035091"/>
            <a:ext cx="7299820" cy="3967753"/>
          </a:xfrm>
          <a:prstGeom prst="rect">
            <a:avLst/>
          </a:prstGeom>
        </p:spPr>
        <p:txBody>
          <a:bodyPr vert="horz" wrap="square" lIns="0" tIns="12700" rIns="0" bIns="0" rtlCol="0">
            <a:spAutoFit/>
          </a:bodyPr>
          <a:lstStyle/>
          <a:p>
            <a:pPr marL="12700">
              <a:spcBef>
                <a:spcPts val="100"/>
              </a:spcBef>
            </a:pPr>
            <a:r>
              <a:rPr sz="2400" b="1" spc="-5" dirty="0">
                <a:solidFill>
                  <a:srgbClr val="FFFFFF"/>
                </a:solidFill>
                <a:latin typeface="Arial"/>
                <a:cs typeface="Arial"/>
              </a:rPr>
              <a:t>FLORA</a:t>
            </a:r>
            <a:r>
              <a:rPr sz="2400" b="1" spc="-105" dirty="0">
                <a:solidFill>
                  <a:srgbClr val="FFFFFF"/>
                </a:solidFill>
                <a:latin typeface="Arial"/>
                <a:cs typeface="Arial"/>
              </a:rPr>
              <a:t> </a:t>
            </a:r>
            <a:r>
              <a:rPr sz="2400" b="1" spc="-10" dirty="0">
                <a:solidFill>
                  <a:srgbClr val="FFFFFF"/>
                </a:solidFill>
                <a:latin typeface="Arial"/>
                <a:cs typeface="Arial"/>
              </a:rPr>
              <a:t>TRANSITORIA:</a:t>
            </a:r>
            <a:endParaRPr sz="2400" dirty="0">
              <a:latin typeface="Arial"/>
              <a:cs typeface="Arial"/>
            </a:endParaRPr>
          </a:p>
          <a:p>
            <a:pPr marL="12700" marR="5715" algn="just">
              <a:buSzPct val="95833"/>
              <a:buFont typeface="Wingdings"/>
              <a:buChar char=""/>
              <a:tabLst>
                <a:tab pos="255904" algn="l"/>
              </a:tabLst>
            </a:pPr>
            <a:r>
              <a:rPr sz="2400" b="1" spc="-5" dirty="0">
                <a:solidFill>
                  <a:srgbClr val="FFFFFF"/>
                </a:solidFill>
                <a:latin typeface="Arial"/>
                <a:cs typeface="Arial"/>
              </a:rPr>
              <a:t>Organismos que </a:t>
            </a:r>
            <a:r>
              <a:rPr sz="2400" b="1" spc="-10" dirty="0">
                <a:solidFill>
                  <a:srgbClr val="FFFFFF"/>
                </a:solidFill>
                <a:latin typeface="Arial"/>
                <a:cs typeface="Arial"/>
              </a:rPr>
              <a:t>se </a:t>
            </a:r>
            <a:r>
              <a:rPr sz="2400" b="1" spc="-5" dirty="0">
                <a:solidFill>
                  <a:srgbClr val="FFFFFF"/>
                </a:solidFill>
                <a:latin typeface="Arial"/>
                <a:cs typeface="Arial"/>
              </a:rPr>
              <a:t>han adquirido  </a:t>
            </a:r>
            <a:r>
              <a:rPr sz="2400" b="1" dirty="0">
                <a:solidFill>
                  <a:srgbClr val="FFFFFF"/>
                </a:solidFill>
                <a:latin typeface="Arial"/>
                <a:cs typeface="Arial"/>
              </a:rPr>
              <a:t>recientemente </a:t>
            </a:r>
            <a:r>
              <a:rPr sz="2400" b="1" spc="-5" dirty="0">
                <a:solidFill>
                  <a:srgbClr val="FFFFFF"/>
                </a:solidFill>
                <a:latin typeface="Arial"/>
                <a:cs typeface="Arial"/>
              </a:rPr>
              <a:t>por </a:t>
            </a:r>
            <a:r>
              <a:rPr sz="2400" b="1" spc="-10" dirty="0">
                <a:solidFill>
                  <a:srgbClr val="FFFFFF"/>
                </a:solidFill>
                <a:latin typeface="Arial"/>
                <a:cs typeface="Arial"/>
              </a:rPr>
              <a:t>el </a:t>
            </a:r>
            <a:r>
              <a:rPr sz="2400" b="1" spc="-5" dirty="0">
                <a:solidFill>
                  <a:srgbClr val="FFFFFF"/>
                </a:solidFill>
                <a:latin typeface="Arial"/>
                <a:cs typeface="Arial"/>
              </a:rPr>
              <a:t>contacto con otra  persona </a:t>
            </a:r>
            <a:r>
              <a:rPr sz="2400" b="1" dirty="0">
                <a:solidFill>
                  <a:srgbClr val="FFFFFF"/>
                </a:solidFill>
                <a:latin typeface="Arial"/>
                <a:cs typeface="Arial"/>
              </a:rPr>
              <a:t>u</a:t>
            </a:r>
            <a:r>
              <a:rPr sz="2400" b="1" spc="-10" dirty="0">
                <a:solidFill>
                  <a:srgbClr val="FFFFFF"/>
                </a:solidFill>
                <a:latin typeface="Arial"/>
                <a:cs typeface="Arial"/>
              </a:rPr>
              <a:t> </a:t>
            </a:r>
            <a:r>
              <a:rPr sz="2400" b="1" dirty="0">
                <a:solidFill>
                  <a:srgbClr val="FFFFFF"/>
                </a:solidFill>
                <a:latin typeface="Arial"/>
                <a:cs typeface="Arial"/>
              </a:rPr>
              <a:t>objeto.</a:t>
            </a:r>
            <a:endParaRPr sz="2400" dirty="0">
              <a:latin typeface="Arial"/>
              <a:cs typeface="Arial"/>
            </a:endParaRPr>
          </a:p>
          <a:p>
            <a:pPr>
              <a:spcBef>
                <a:spcPts val="10"/>
              </a:spcBef>
              <a:buClr>
                <a:srgbClr val="FFFFFF"/>
              </a:buClr>
              <a:buFont typeface="Wingdings"/>
              <a:buChar char=""/>
            </a:pPr>
            <a:endParaRPr sz="2500" dirty="0">
              <a:latin typeface="Arial"/>
              <a:cs typeface="Arial"/>
            </a:endParaRPr>
          </a:p>
          <a:p>
            <a:pPr algn="just"/>
            <a:r>
              <a:rPr sz="2000" spc="-5" dirty="0">
                <a:solidFill>
                  <a:srgbClr val="FFFFFF"/>
                </a:solidFill>
                <a:latin typeface="Arial"/>
                <a:cs typeface="Arial"/>
              </a:rPr>
              <a:t>Se adquieren a </a:t>
            </a:r>
            <a:r>
              <a:rPr sz="2000" dirty="0">
                <a:solidFill>
                  <a:srgbClr val="FFFFFF"/>
                </a:solidFill>
                <a:latin typeface="Arial"/>
                <a:cs typeface="Arial"/>
              </a:rPr>
              <a:t>través </a:t>
            </a:r>
            <a:r>
              <a:rPr sz="2000" spc="-5" dirty="0">
                <a:solidFill>
                  <a:srgbClr val="FFFFFF"/>
                </a:solidFill>
                <a:latin typeface="Arial"/>
                <a:cs typeface="Arial"/>
              </a:rPr>
              <a:t>del </a:t>
            </a:r>
            <a:r>
              <a:rPr sz="2000" dirty="0">
                <a:solidFill>
                  <a:srgbClr val="FFFFFF"/>
                </a:solidFill>
                <a:latin typeface="Arial"/>
                <a:cs typeface="Arial"/>
              </a:rPr>
              <a:t>contacto </a:t>
            </a:r>
            <a:r>
              <a:rPr sz="2000" spc="-5" dirty="0">
                <a:solidFill>
                  <a:srgbClr val="FFFFFF"/>
                </a:solidFill>
                <a:latin typeface="Arial"/>
                <a:cs typeface="Arial"/>
              </a:rPr>
              <a:t>con  pacientes o personal infectados o  </a:t>
            </a:r>
            <a:r>
              <a:rPr sz="2000" dirty="0">
                <a:solidFill>
                  <a:srgbClr val="FFFFFF"/>
                </a:solidFill>
                <a:latin typeface="Arial"/>
                <a:cs typeface="Arial"/>
              </a:rPr>
              <a:t>colonizados </a:t>
            </a:r>
            <a:r>
              <a:rPr sz="2000" spc="-5" dirty="0">
                <a:solidFill>
                  <a:srgbClr val="FFFFFF"/>
                </a:solidFill>
                <a:latin typeface="Arial"/>
                <a:cs typeface="Arial"/>
              </a:rPr>
              <a:t>que sobreviven desde </a:t>
            </a:r>
            <a:r>
              <a:rPr sz="2000" spc="-10" dirty="0">
                <a:solidFill>
                  <a:srgbClr val="FFFFFF"/>
                </a:solidFill>
                <a:latin typeface="Arial"/>
                <a:cs typeface="Arial"/>
              </a:rPr>
              <a:t>unos  </a:t>
            </a:r>
            <a:r>
              <a:rPr sz="2000" spc="-5" dirty="0">
                <a:solidFill>
                  <a:srgbClr val="FFFFFF"/>
                </a:solidFill>
                <a:latin typeface="Arial"/>
                <a:cs typeface="Arial"/>
              </a:rPr>
              <a:t>minutos </a:t>
            </a:r>
            <a:r>
              <a:rPr sz="2000" dirty="0">
                <a:solidFill>
                  <a:srgbClr val="FFFFFF"/>
                </a:solidFill>
                <a:latin typeface="Arial"/>
                <a:cs typeface="Arial"/>
              </a:rPr>
              <a:t>hasta </a:t>
            </a:r>
            <a:r>
              <a:rPr sz="2000" spc="-5" dirty="0">
                <a:solidFill>
                  <a:srgbClr val="FFFFFF"/>
                </a:solidFill>
                <a:latin typeface="Arial"/>
                <a:cs typeface="Arial"/>
              </a:rPr>
              <a:t>varias horas o</a:t>
            </a:r>
            <a:r>
              <a:rPr sz="2000" spc="15" dirty="0">
                <a:solidFill>
                  <a:srgbClr val="FFFFFF"/>
                </a:solidFill>
                <a:latin typeface="Arial"/>
                <a:cs typeface="Arial"/>
              </a:rPr>
              <a:t> </a:t>
            </a:r>
            <a:r>
              <a:rPr sz="2000" dirty="0" err="1">
                <a:solidFill>
                  <a:srgbClr val="FFFFFF"/>
                </a:solidFill>
                <a:latin typeface="Arial"/>
                <a:cs typeface="Arial"/>
              </a:rPr>
              <a:t>días</a:t>
            </a:r>
            <a:r>
              <a:rPr sz="2000" dirty="0" smtClean="0">
                <a:solidFill>
                  <a:srgbClr val="FFFFFF"/>
                </a:solidFill>
                <a:latin typeface="Arial"/>
                <a:cs typeface="Arial"/>
              </a:rPr>
              <a:t>.</a:t>
            </a:r>
            <a:endParaRPr lang="es-EC" sz="2000" dirty="0"/>
          </a:p>
          <a:p>
            <a:pPr algn="just"/>
            <a:r>
              <a:rPr lang="es-EC" sz="2000" dirty="0">
                <a:latin typeface="Arial" panose="020B0604020202020204" pitchFamily="34" charset="0"/>
                <a:cs typeface="Arial" panose="020B0604020202020204" pitchFamily="34" charset="0"/>
              </a:rPr>
              <a:t>La flora transitoria es fácilmente removida con el uso de la técnica ADECUADA de lavado de manos. </a:t>
            </a:r>
          </a:p>
          <a:p>
            <a:pPr marL="12700" marR="5080" algn="just">
              <a:buSzPct val="95833"/>
              <a:buFont typeface="Wingdings"/>
              <a:buChar char=""/>
              <a:tabLst>
                <a:tab pos="255904" algn="l"/>
              </a:tabLst>
            </a:pPr>
            <a:endParaRPr lang="es-EC" dirty="0" smtClean="0">
              <a:solidFill>
                <a:srgbClr val="FFFFFF"/>
              </a:solidFill>
              <a:latin typeface="Arial"/>
              <a:cs typeface="Arial"/>
            </a:endParaRPr>
          </a:p>
          <a:p>
            <a:pPr marL="12700" marR="5080" algn="just">
              <a:buSzPct val="95833"/>
              <a:buFont typeface="Wingdings"/>
              <a:buChar char=""/>
              <a:tabLst>
                <a:tab pos="255904" algn="l"/>
              </a:tabLst>
            </a:pPr>
            <a:endParaRPr dirty="0">
              <a:latin typeface="Arial"/>
              <a:cs typeface="Arial"/>
            </a:endParaRPr>
          </a:p>
        </p:txBody>
      </p:sp>
      <p:sp>
        <p:nvSpPr>
          <p:cNvPr id="8" name="object 8"/>
          <p:cNvSpPr txBox="1"/>
          <p:nvPr/>
        </p:nvSpPr>
        <p:spPr>
          <a:xfrm>
            <a:off x="4703290" y="4616361"/>
            <a:ext cx="7488710" cy="2241639"/>
          </a:xfrm>
          <a:prstGeom prst="rect">
            <a:avLst/>
          </a:prstGeom>
        </p:spPr>
        <p:txBody>
          <a:bodyPr vert="horz" wrap="square" lIns="0" tIns="12700" rIns="0" bIns="0" rtlCol="0">
            <a:spAutoFit/>
          </a:bodyPr>
          <a:lstStyle/>
          <a:p>
            <a:pPr marL="243204" marR="6350" indent="-243204" algn="just">
              <a:spcBef>
                <a:spcPts val="100"/>
              </a:spcBef>
              <a:buSzPct val="95833"/>
              <a:buFont typeface="Wingdings"/>
              <a:buChar char=""/>
              <a:tabLst>
                <a:tab pos="243204" algn="l"/>
                <a:tab pos="3001010" algn="l"/>
                <a:tab pos="3637915" algn="l"/>
                <a:tab pos="4530725" algn="l"/>
              </a:tabLst>
            </a:pPr>
            <a:r>
              <a:rPr sz="2400" spc="-5" dirty="0">
                <a:solidFill>
                  <a:srgbClr val="FFFFFF"/>
                </a:solidFill>
                <a:latin typeface="Arial"/>
                <a:cs typeface="Arial"/>
              </a:rPr>
              <a:t>Microor</a:t>
            </a:r>
            <a:r>
              <a:rPr sz="2400" spc="5" dirty="0">
                <a:solidFill>
                  <a:srgbClr val="FFFFFF"/>
                </a:solidFill>
                <a:latin typeface="Arial"/>
                <a:cs typeface="Arial"/>
              </a:rPr>
              <a:t>g</a:t>
            </a:r>
            <a:r>
              <a:rPr sz="2400" spc="-5" dirty="0">
                <a:solidFill>
                  <a:srgbClr val="FFFFFF"/>
                </a:solidFill>
                <a:latin typeface="Arial"/>
                <a:cs typeface="Arial"/>
              </a:rPr>
              <a:t>anismos</a:t>
            </a:r>
            <a:r>
              <a:rPr sz="2400" dirty="0">
                <a:solidFill>
                  <a:srgbClr val="FFFFFF"/>
                </a:solidFill>
                <a:latin typeface="Arial"/>
                <a:cs typeface="Arial"/>
              </a:rPr>
              <a:t>:	</a:t>
            </a:r>
            <a:r>
              <a:rPr sz="2400" i="1" spc="-5" dirty="0" smtClean="0">
                <a:solidFill>
                  <a:srgbClr val="FFFFFF"/>
                </a:solidFill>
                <a:latin typeface="Arial"/>
                <a:cs typeface="Arial"/>
              </a:rPr>
              <a:t>E</a:t>
            </a:r>
            <a:r>
              <a:rPr lang="es-EC" sz="2400" i="1" dirty="0" err="1" smtClean="0">
                <a:solidFill>
                  <a:srgbClr val="FFFFFF"/>
                </a:solidFill>
                <a:latin typeface="Arial"/>
                <a:cs typeface="Arial"/>
              </a:rPr>
              <a:t>scherichia</a:t>
            </a:r>
            <a:r>
              <a:rPr sz="2400" i="1" spc="-5" dirty="0" smtClean="0">
                <a:solidFill>
                  <a:srgbClr val="FFFFFF"/>
                </a:solidFill>
                <a:latin typeface="Arial"/>
                <a:cs typeface="Arial"/>
              </a:rPr>
              <a:t>coli</a:t>
            </a:r>
            <a:r>
              <a:rPr sz="2400" i="1" dirty="0" smtClean="0">
                <a:solidFill>
                  <a:srgbClr val="FFFFFF"/>
                </a:solidFill>
                <a:latin typeface="Arial"/>
                <a:cs typeface="Arial"/>
              </a:rPr>
              <a:t>,</a:t>
            </a:r>
            <a:r>
              <a:rPr lang="es-EC" sz="2400" i="1" spc="-5" dirty="0" smtClean="0">
                <a:solidFill>
                  <a:srgbClr val="FFFFFF"/>
                </a:solidFill>
                <a:latin typeface="Arial"/>
                <a:cs typeface="Arial"/>
              </a:rPr>
              <a:t> </a:t>
            </a:r>
            <a:r>
              <a:rPr lang="es-EC" sz="2400" i="1" spc="-5" dirty="0" err="1" smtClean="0">
                <a:solidFill>
                  <a:srgbClr val="FFFFFF"/>
                </a:solidFill>
                <a:latin typeface="Arial"/>
                <a:cs typeface="Arial"/>
              </a:rPr>
              <a:t>Pseudomonas</a:t>
            </a:r>
            <a:r>
              <a:rPr lang="es-EC" sz="2400" i="1" spc="-5" dirty="0" smtClean="0">
                <a:solidFill>
                  <a:srgbClr val="FFFFFF"/>
                </a:solidFill>
                <a:latin typeface="Arial"/>
                <a:cs typeface="Arial"/>
              </a:rPr>
              <a:t>, </a:t>
            </a:r>
            <a:r>
              <a:rPr lang="es-EC" sz="2400" i="1" spc="-5" dirty="0" err="1" smtClean="0">
                <a:solidFill>
                  <a:srgbClr val="FFFFFF"/>
                </a:solidFill>
                <a:latin typeface="Arial"/>
                <a:cs typeface="Arial"/>
              </a:rPr>
              <a:t>Staphylococcus</a:t>
            </a:r>
            <a:r>
              <a:rPr lang="es-EC" sz="2400" dirty="0" smtClean="0">
                <a:latin typeface="Arial"/>
                <a:cs typeface="Arial"/>
              </a:rPr>
              <a:t> </a:t>
            </a:r>
            <a:r>
              <a:rPr sz="2400" i="1" spc="-5" dirty="0" err="1" smtClean="0">
                <a:solidFill>
                  <a:srgbClr val="FFFFFF"/>
                </a:solidFill>
                <a:latin typeface="Arial"/>
                <a:cs typeface="Arial"/>
              </a:rPr>
              <a:t>aureu</a:t>
            </a:r>
            <a:r>
              <a:rPr sz="2400" i="1" spc="-15" dirty="0" err="1" smtClean="0">
                <a:solidFill>
                  <a:srgbClr val="FFFFFF"/>
                </a:solidFill>
                <a:latin typeface="Arial"/>
                <a:cs typeface="Arial"/>
              </a:rPr>
              <a:t>s</a:t>
            </a:r>
            <a:r>
              <a:rPr sz="2400" i="1" dirty="0" smtClean="0">
                <a:solidFill>
                  <a:srgbClr val="FFFFFF"/>
                </a:solidFill>
                <a:latin typeface="Arial"/>
                <a:cs typeface="Arial"/>
              </a:rPr>
              <a:t>,</a:t>
            </a:r>
            <a:r>
              <a:rPr lang="es-EC" sz="2400" i="1" dirty="0" smtClean="0">
                <a:solidFill>
                  <a:srgbClr val="FFFFFF"/>
                </a:solidFill>
                <a:latin typeface="Arial"/>
                <a:cs typeface="Arial"/>
              </a:rPr>
              <a:t> </a:t>
            </a:r>
            <a:r>
              <a:rPr lang="es-EC" sz="2400" i="1" spc="-5" dirty="0" err="1">
                <a:solidFill>
                  <a:srgbClr val="FFFFFF"/>
                </a:solidFill>
                <a:latin typeface="Arial"/>
                <a:cs typeface="Arial"/>
              </a:rPr>
              <a:t>Bacillus</a:t>
            </a:r>
            <a:r>
              <a:rPr lang="es-EC" sz="2400" i="1" spc="-5" dirty="0">
                <a:solidFill>
                  <a:srgbClr val="FFFFFF"/>
                </a:solidFill>
                <a:latin typeface="Arial"/>
                <a:cs typeface="Arial"/>
              </a:rPr>
              <a:t> </a:t>
            </a:r>
            <a:r>
              <a:rPr lang="es-EC" sz="2400" i="1" dirty="0" err="1">
                <a:solidFill>
                  <a:srgbClr val="FFFFFF"/>
                </a:solidFill>
                <a:latin typeface="Arial"/>
                <a:cs typeface="Arial"/>
              </a:rPr>
              <a:t>gram</a:t>
            </a:r>
            <a:r>
              <a:rPr lang="es-EC" sz="2400" i="1" dirty="0">
                <a:solidFill>
                  <a:srgbClr val="FFFFFF"/>
                </a:solidFill>
                <a:latin typeface="Arial"/>
                <a:cs typeface="Arial"/>
              </a:rPr>
              <a:t> </a:t>
            </a:r>
            <a:r>
              <a:rPr lang="es-EC" sz="2400" i="1" spc="-5" dirty="0">
                <a:solidFill>
                  <a:srgbClr val="FFFFFF"/>
                </a:solidFill>
                <a:latin typeface="Arial"/>
                <a:cs typeface="Arial"/>
              </a:rPr>
              <a:t>negativos- </a:t>
            </a:r>
            <a:r>
              <a:rPr lang="es-EC" sz="2400" i="1" spc="-10" dirty="0" err="1">
                <a:solidFill>
                  <a:srgbClr val="FFFFFF"/>
                </a:solidFill>
                <a:latin typeface="Arial"/>
                <a:cs typeface="Arial"/>
              </a:rPr>
              <a:t>acinetobacter</a:t>
            </a:r>
            <a:r>
              <a:rPr lang="es-EC" sz="2400" i="1" spc="-10" dirty="0">
                <a:solidFill>
                  <a:srgbClr val="FFFFFF"/>
                </a:solidFill>
                <a:latin typeface="Arial"/>
                <a:cs typeface="Arial"/>
              </a:rPr>
              <a:t>,  </a:t>
            </a:r>
            <a:r>
              <a:rPr lang="es-EC" sz="2400" i="1" dirty="0" err="1">
                <a:solidFill>
                  <a:srgbClr val="FFFFFF"/>
                </a:solidFill>
                <a:latin typeface="Arial"/>
                <a:cs typeface="Arial"/>
              </a:rPr>
              <a:t>Klebsiella</a:t>
            </a:r>
            <a:r>
              <a:rPr lang="es-EC" sz="2400" i="1" dirty="0">
                <a:solidFill>
                  <a:srgbClr val="FFFFFF"/>
                </a:solidFill>
                <a:latin typeface="Arial"/>
                <a:cs typeface="Arial"/>
              </a:rPr>
              <a:t> </a:t>
            </a:r>
            <a:r>
              <a:rPr lang="es-EC" sz="2400" i="1" dirty="0" err="1">
                <a:solidFill>
                  <a:srgbClr val="FFFFFF"/>
                </a:solidFill>
                <a:latin typeface="Arial"/>
                <a:cs typeface="Arial"/>
              </a:rPr>
              <a:t>pneumoniae</a:t>
            </a:r>
            <a:r>
              <a:rPr lang="es-EC" sz="2400" i="1" dirty="0">
                <a:solidFill>
                  <a:srgbClr val="FFFFFF"/>
                </a:solidFill>
                <a:latin typeface="Arial"/>
                <a:cs typeface="Arial"/>
              </a:rPr>
              <a:t> y </a:t>
            </a:r>
            <a:r>
              <a:rPr lang="es-EC" sz="2400" i="1" spc="-5" dirty="0" err="1">
                <a:solidFill>
                  <a:srgbClr val="FFFFFF"/>
                </a:solidFill>
                <a:latin typeface="Arial"/>
                <a:cs typeface="Arial"/>
              </a:rPr>
              <a:t>enterococci</a:t>
            </a:r>
            <a:r>
              <a:rPr lang="es-EC" sz="2400" i="1" spc="-5" dirty="0">
                <a:solidFill>
                  <a:srgbClr val="FFFFFF"/>
                </a:solidFill>
                <a:latin typeface="Arial"/>
                <a:cs typeface="Arial"/>
              </a:rPr>
              <a:t> </a:t>
            </a:r>
            <a:r>
              <a:rPr lang="es-EC" sz="2400" spc="-5" dirty="0">
                <a:solidFill>
                  <a:srgbClr val="FFFFFF"/>
                </a:solidFill>
                <a:latin typeface="Arial"/>
                <a:cs typeface="Arial"/>
              </a:rPr>
              <a:t>se  </a:t>
            </a:r>
            <a:r>
              <a:rPr lang="es-EC" sz="2400" dirty="0">
                <a:solidFill>
                  <a:srgbClr val="FFFFFF"/>
                </a:solidFill>
                <a:latin typeface="Arial"/>
                <a:cs typeface="Arial"/>
              </a:rPr>
              <a:t>encuentran temporalmente </a:t>
            </a:r>
            <a:r>
              <a:rPr lang="es-EC" sz="2400" spc="-5" dirty="0">
                <a:solidFill>
                  <a:srgbClr val="FFFFFF"/>
                </a:solidFill>
                <a:latin typeface="Arial"/>
                <a:cs typeface="Arial"/>
              </a:rPr>
              <a:t>en manos </a:t>
            </a:r>
            <a:r>
              <a:rPr lang="es-EC" sz="2400" spc="-10" dirty="0">
                <a:solidFill>
                  <a:srgbClr val="FFFFFF"/>
                </a:solidFill>
                <a:latin typeface="Arial"/>
                <a:cs typeface="Arial"/>
              </a:rPr>
              <a:t>de  </a:t>
            </a:r>
            <a:r>
              <a:rPr lang="es-EC" sz="2400" spc="-5" dirty="0">
                <a:solidFill>
                  <a:srgbClr val="FFFFFF"/>
                </a:solidFill>
                <a:latin typeface="Arial"/>
                <a:cs typeface="Arial"/>
              </a:rPr>
              <a:t>los trabajadores de la</a:t>
            </a:r>
            <a:r>
              <a:rPr lang="es-EC" sz="2400" spc="55" dirty="0">
                <a:solidFill>
                  <a:srgbClr val="FFFFFF"/>
                </a:solidFill>
                <a:latin typeface="Arial"/>
                <a:cs typeface="Arial"/>
              </a:rPr>
              <a:t> </a:t>
            </a:r>
            <a:r>
              <a:rPr lang="es-EC" sz="2400" spc="-5" dirty="0">
                <a:solidFill>
                  <a:srgbClr val="FFFFFF"/>
                </a:solidFill>
                <a:latin typeface="Arial"/>
                <a:cs typeface="Arial"/>
              </a:rPr>
              <a:t>salud.</a:t>
            </a:r>
            <a:endParaRPr lang="es-EC" sz="2400" dirty="0">
              <a:latin typeface="Arial"/>
              <a:cs typeface="Arial"/>
            </a:endParaRPr>
          </a:p>
          <a:p>
            <a:pPr marL="243204" marR="6350" indent="-243204" algn="just">
              <a:spcBef>
                <a:spcPts val="100"/>
              </a:spcBef>
              <a:buSzPct val="95833"/>
              <a:buFont typeface="Wingdings"/>
              <a:buChar char=""/>
              <a:tabLst>
                <a:tab pos="243204" algn="l"/>
                <a:tab pos="3001010" algn="l"/>
                <a:tab pos="3637915" algn="l"/>
                <a:tab pos="4530725" algn="l"/>
              </a:tabLst>
            </a:pPr>
            <a:endParaRPr sz="2400" dirty="0">
              <a:latin typeface="Arial"/>
              <a:cs typeface="Arial"/>
            </a:endParaRPr>
          </a:p>
        </p:txBody>
      </p:sp>
      <p:grpSp>
        <p:nvGrpSpPr>
          <p:cNvPr id="10" name="object 10"/>
          <p:cNvGrpSpPr/>
          <p:nvPr/>
        </p:nvGrpSpPr>
        <p:grpSpPr>
          <a:xfrm>
            <a:off x="2557272" y="4860035"/>
            <a:ext cx="1821180" cy="812800"/>
            <a:chOff x="1033272" y="4860035"/>
            <a:chExt cx="1821180" cy="812800"/>
          </a:xfrm>
        </p:grpSpPr>
        <p:sp>
          <p:nvSpPr>
            <p:cNvPr id="11" name="object 11"/>
            <p:cNvSpPr/>
            <p:nvPr/>
          </p:nvSpPr>
          <p:spPr>
            <a:xfrm>
              <a:off x="1043178" y="4869941"/>
              <a:ext cx="1801495" cy="792480"/>
            </a:xfrm>
            <a:custGeom>
              <a:avLst/>
              <a:gdLst/>
              <a:ahLst/>
              <a:cxnLst/>
              <a:rect l="l" t="t" r="r" b="b"/>
              <a:pathLst>
                <a:path w="1801495" h="792479">
                  <a:moveTo>
                    <a:pt x="1405128" y="0"/>
                  </a:moveTo>
                  <a:lnTo>
                    <a:pt x="1405128" y="198119"/>
                  </a:lnTo>
                  <a:lnTo>
                    <a:pt x="0" y="198119"/>
                  </a:lnTo>
                  <a:lnTo>
                    <a:pt x="198119" y="396239"/>
                  </a:lnTo>
                  <a:lnTo>
                    <a:pt x="0" y="594359"/>
                  </a:lnTo>
                  <a:lnTo>
                    <a:pt x="1405128" y="594359"/>
                  </a:lnTo>
                  <a:lnTo>
                    <a:pt x="1405128" y="792479"/>
                  </a:lnTo>
                  <a:lnTo>
                    <a:pt x="1801367" y="396239"/>
                  </a:lnTo>
                  <a:lnTo>
                    <a:pt x="1405128" y="0"/>
                  </a:lnTo>
                  <a:close/>
                </a:path>
              </a:pathLst>
            </a:custGeom>
            <a:solidFill>
              <a:srgbClr val="90C225"/>
            </a:solidFill>
          </p:spPr>
          <p:txBody>
            <a:bodyPr wrap="square" lIns="0" tIns="0" rIns="0" bIns="0" rtlCol="0"/>
            <a:lstStyle/>
            <a:p>
              <a:endParaRPr/>
            </a:p>
          </p:txBody>
        </p:sp>
        <p:sp>
          <p:nvSpPr>
            <p:cNvPr id="12" name="object 12"/>
            <p:cNvSpPr/>
            <p:nvPr/>
          </p:nvSpPr>
          <p:spPr>
            <a:xfrm>
              <a:off x="1043178" y="4869941"/>
              <a:ext cx="1801495" cy="792480"/>
            </a:xfrm>
            <a:custGeom>
              <a:avLst/>
              <a:gdLst/>
              <a:ahLst/>
              <a:cxnLst/>
              <a:rect l="l" t="t" r="r" b="b"/>
              <a:pathLst>
                <a:path w="1801495" h="792479">
                  <a:moveTo>
                    <a:pt x="0" y="198119"/>
                  </a:moveTo>
                  <a:lnTo>
                    <a:pt x="1405128" y="198119"/>
                  </a:lnTo>
                  <a:lnTo>
                    <a:pt x="1405128" y="0"/>
                  </a:lnTo>
                  <a:lnTo>
                    <a:pt x="1801367" y="396239"/>
                  </a:lnTo>
                  <a:lnTo>
                    <a:pt x="1405128" y="792479"/>
                  </a:lnTo>
                  <a:lnTo>
                    <a:pt x="1405128" y="594359"/>
                  </a:lnTo>
                  <a:lnTo>
                    <a:pt x="0" y="594359"/>
                  </a:lnTo>
                  <a:lnTo>
                    <a:pt x="198119" y="396239"/>
                  </a:lnTo>
                  <a:lnTo>
                    <a:pt x="0" y="198119"/>
                  </a:lnTo>
                  <a:close/>
                </a:path>
              </a:pathLst>
            </a:custGeom>
            <a:ln w="19812">
              <a:solidFill>
                <a:srgbClr val="688E18"/>
              </a:solidFill>
            </a:ln>
          </p:spPr>
          <p:txBody>
            <a:bodyPr wrap="square" lIns="0" tIns="0" rIns="0" bIns="0" rtlCol="0"/>
            <a:lstStyle/>
            <a:p>
              <a:endParaRPr/>
            </a:p>
          </p:txBody>
        </p:sp>
      </p:grpSp>
      <p:grpSp>
        <p:nvGrpSpPr>
          <p:cNvPr id="13" name="object 13"/>
          <p:cNvGrpSpPr/>
          <p:nvPr/>
        </p:nvGrpSpPr>
        <p:grpSpPr>
          <a:xfrm>
            <a:off x="2511552" y="1043940"/>
            <a:ext cx="1819910" cy="810895"/>
            <a:chOff x="987552" y="1043939"/>
            <a:chExt cx="1819910" cy="810895"/>
          </a:xfrm>
        </p:grpSpPr>
        <p:sp>
          <p:nvSpPr>
            <p:cNvPr id="14" name="object 14"/>
            <p:cNvSpPr/>
            <p:nvPr/>
          </p:nvSpPr>
          <p:spPr>
            <a:xfrm>
              <a:off x="997458" y="1053845"/>
              <a:ext cx="1800225" cy="791210"/>
            </a:xfrm>
            <a:custGeom>
              <a:avLst/>
              <a:gdLst/>
              <a:ahLst/>
              <a:cxnLst/>
              <a:rect l="l" t="t" r="r" b="b"/>
              <a:pathLst>
                <a:path w="1800225" h="791210">
                  <a:moveTo>
                    <a:pt x="1404366" y="0"/>
                  </a:moveTo>
                  <a:lnTo>
                    <a:pt x="1404366" y="197738"/>
                  </a:lnTo>
                  <a:lnTo>
                    <a:pt x="0" y="197738"/>
                  </a:lnTo>
                  <a:lnTo>
                    <a:pt x="197738" y="395477"/>
                  </a:lnTo>
                  <a:lnTo>
                    <a:pt x="0" y="593216"/>
                  </a:lnTo>
                  <a:lnTo>
                    <a:pt x="1404366" y="593216"/>
                  </a:lnTo>
                  <a:lnTo>
                    <a:pt x="1404366" y="790955"/>
                  </a:lnTo>
                  <a:lnTo>
                    <a:pt x="1799843" y="395477"/>
                  </a:lnTo>
                  <a:lnTo>
                    <a:pt x="1404366" y="0"/>
                  </a:lnTo>
                  <a:close/>
                </a:path>
              </a:pathLst>
            </a:custGeom>
            <a:solidFill>
              <a:srgbClr val="90C225"/>
            </a:solidFill>
          </p:spPr>
          <p:txBody>
            <a:bodyPr wrap="square" lIns="0" tIns="0" rIns="0" bIns="0" rtlCol="0"/>
            <a:lstStyle/>
            <a:p>
              <a:endParaRPr/>
            </a:p>
          </p:txBody>
        </p:sp>
        <p:sp>
          <p:nvSpPr>
            <p:cNvPr id="15" name="object 15"/>
            <p:cNvSpPr/>
            <p:nvPr/>
          </p:nvSpPr>
          <p:spPr>
            <a:xfrm>
              <a:off x="997458" y="1053845"/>
              <a:ext cx="1800225" cy="791210"/>
            </a:xfrm>
            <a:custGeom>
              <a:avLst/>
              <a:gdLst/>
              <a:ahLst/>
              <a:cxnLst/>
              <a:rect l="l" t="t" r="r" b="b"/>
              <a:pathLst>
                <a:path w="1800225" h="791210">
                  <a:moveTo>
                    <a:pt x="0" y="197738"/>
                  </a:moveTo>
                  <a:lnTo>
                    <a:pt x="1404366" y="197738"/>
                  </a:lnTo>
                  <a:lnTo>
                    <a:pt x="1404366" y="0"/>
                  </a:lnTo>
                  <a:lnTo>
                    <a:pt x="1799843" y="395477"/>
                  </a:lnTo>
                  <a:lnTo>
                    <a:pt x="1404366" y="790955"/>
                  </a:lnTo>
                  <a:lnTo>
                    <a:pt x="1404366" y="593216"/>
                  </a:lnTo>
                  <a:lnTo>
                    <a:pt x="0" y="593216"/>
                  </a:lnTo>
                  <a:lnTo>
                    <a:pt x="197738" y="395477"/>
                  </a:lnTo>
                  <a:lnTo>
                    <a:pt x="0" y="197738"/>
                  </a:lnTo>
                  <a:close/>
                </a:path>
              </a:pathLst>
            </a:custGeom>
            <a:ln w="19812">
              <a:solidFill>
                <a:srgbClr val="688E18"/>
              </a:solidFill>
            </a:ln>
          </p:spPr>
          <p:txBody>
            <a:bodyPr wrap="square" lIns="0" tIns="0" rIns="0" bIns="0" rtlCol="0"/>
            <a:lstStyle/>
            <a:p>
              <a:endParaRPr/>
            </a:p>
          </p:txBody>
        </p:sp>
      </p:grpSp>
      <p:grpSp>
        <p:nvGrpSpPr>
          <p:cNvPr id="16"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17"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8"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9"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20"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rotWithShape="1">
          <a:blip r:embed="rId3"/>
          <a:srcRect t="11719" r="8073"/>
          <a:stretch/>
        </p:blipFill>
        <p:spPr>
          <a:xfrm>
            <a:off x="10510837" y="0"/>
            <a:ext cx="1681163" cy="1614487"/>
          </a:xfrm>
          <a:prstGeom prst="rect">
            <a:avLst/>
          </a:prstGeom>
          <a:noFill/>
          <a:ln cap="flat">
            <a:noFill/>
          </a:ln>
        </p:spPr>
      </p:pic>
    </p:spTree>
    <p:extLst>
      <p:ext uri="{BB962C8B-B14F-4D97-AF65-F5344CB8AC3E}">
        <p14:creationId xmlns:p14="http://schemas.microsoft.com/office/powerpoint/2010/main" val="2852980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VADO CLINICO REMOVER Y  DESTRUIR LA  FLORA  TRANSITORIA. JABÓN CON  ANTISÉPTICO  (TRICLOSAN o  CLORHEXIDINA AL  2%) ...."/>
          <p:cNvPicPr>
            <a:picLocks noChangeAspect="1" noChangeArrowheads="1"/>
          </p:cNvPicPr>
          <p:nvPr/>
        </p:nvPicPr>
        <p:blipFill rotWithShape="1">
          <a:blip r:embed="rId2">
            <a:extLst>
              <a:ext uri="{28A0092B-C50C-407E-A947-70E740481C1C}">
                <a14:useLocalDpi xmlns:a14="http://schemas.microsoft.com/office/drawing/2010/main" val="0"/>
              </a:ext>
            </a:extLst>
          </a:blip>
          <a:srcRect t="1865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4"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7"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rotWithShape="1">
          <a:blip r:embed="rId3"/>
          <a:srcRect t="10937" r="9635"/>
          <a:stretch/>
        </p:blipFill>
        <p:spPr>
          <a:xfrm>
            <a:off x="10756856" y="0"/>
            <a:ext cx="1435143" cy="1414463"/>
          </a:xfrm>
          <a:prstGeom prst="rect">
            <a:avLst/>
          </a:prstGeom>
          <a:noFill/>
          <a:ln cap="flat">
            <a:noFill/>
          </a:ln>
        </p:spPr>
      </p:pic>
    </p:spTree>
    <p:extLst>
      <p:ext uri="{BB962C8B-B14F-4D97-AF65-F5344CB8AC3E}">
        <p14:creationId xmlns:p14="http://schemas.microsoft.com/office/powerpoint/2010/main" val="1064855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
        <p:nvSpPr>
          <p:cNvPr id="2" name="Título 1"/>
          <p:cNvSpPr>
            <a:spLocks noGrp="1"/>
          </p:cNvSpPr>
          <p:nvPr>
            <p:ph type="title"/>
          </p:nvPr>
        </p:nvSpPr>
        <p:spPr>
          <a:xfrm>
            <a:off x="1433441" y="0"/>
            <a:ext cx="9601196" cy="1303867"/>
          </a:xfrm>
        </p:spPr>
        <p:txBody>
          <a:bodyPr/>
          <a:lstStyle/>
          <a:p>
            <a:pPr algn="ctr"/>
            <a:r>
              <a:rPr lang="es-EC" sz="5400" dirty="0" smtClean="0">
                <a:latin typeface="Times New Roman" panose="02020603050405020304" pitchFamily="18" charset="0"/>
                <a:cs typeface="Times New Roman" panose="02020603050405020304" pitchFamily="18" charset="0"/>
              </a:rPr>
              <a:t>Lavado </a:t>
            </a:r>
            <a:r>
              <a:rPr lang="es-EC" sz="5400" dirty="0">
                <a:latin typeface="Times New Roman" panose="02020603050405020304" pitchFamily="18" charset="0"/>
                <a:cs typeface="Times New Roman" panose="02020603050405020304" pitchFamily="18" charset="0"/>
              </a:rPr>
              <a:t>de </a:t>
            </a:r>
            <a:r>
              <a:rPr lang="es-EC" sz="5400" dirty="0" smtClean="0">
                <a:latin typeface="Times New Roman" panose="02020603050405020304" pitchFamily="18" charset="0"/>
                <a:cs typeface="Times New Roman" panose="02020603050405020304" pitchFamily="18" charset="0"/>
              </a:rPr>
              <a:t>Manos CLÍNICO</a:t>
            </a:r>
            <a:endParaRPr lang="es-EC" sz="5400" dirty="0"/>
          </a:p>
        </p:txBody>
      </p:sp>
      <p:sp>
        <p:nvSpPr>
          <p:cNvPr id="3" name="Marcador de contenido 2"/>
          <p:cNvSpPr>
            <a:spLocks noGrp="1"/>
          </p:cNvSpPr>
          <p:nvPr>
            <p:ph idx="1"/>
          </p:nvPr>
        </p:nvSpPr>
        <p:spPr>
          <a:xfrm>
            <a:off x="779575" y="1303583"/>
            <a:ext cx="10732247" cy="5125792"/>
          </a:xfrm>
        </p:spPr>
        <p:txBody>
          <a:bodyPr>
            <a:noAutofit/>
          </a:bodyPr>
          <a:lstStyle/>
          <a:p>
            <a:pPr algn="just"/>
            <a:r>
              <a:rPr lang="es-EC" sz="3200" b="1" dirty="0">
                <a:solidFill>
                  <a:schemeClr val="tx1"/>
                </a:solidFill>
                <a:latin typeface="Times New Roman" panose="02020603050405020304" pitchFamily="18" charset="0"/>
                <a:cs typeface="Times New Roman" panose="02020603050405020304" pitchFamily="18" charset="0"/>
              </a:rPr>
              <a:t>Lavado Clínico</a:t>
            </a:r>
          </a:p>
          <a:p>
            <a:pPr marL="0" indent="0" algn="just">
              <a:buNone/>
            </a:pPr>
            <a:r>
              <a:rPr lang="es-EC" sz="3200" dirty="0">
                <a:solidFill>
                  <a:schemeClr val="tx1"/>
                </a:solidFill>
                <a:latin typeface="Times New Roman" panose="02020603050405020304" pitchFamily="18" charset="0"/>
                <a:cs typeface="Times New Roman" panose="02020603050405020304" pitchFamily="18" charset="0"/>
              </a:rPr>
              <a:t>Es el lavado de que se realiza antes y después de la atención de pacientes, en la que no se haya realizado ningún procedimiento invasivo complejo.</a:t>
            </a:r>
          </a:p>
          <a:p>
            <a:pPr marL="0" indent="0" algn="just">
              <a:buNone/>
            </a:pPr>
            <a:r>
              <a:rPr lang="es-EC" sz="3200" dirty="0">
                <a:solidFill>
                  <a:schemeClr val="tx1"/>
                </a:solidFill>
                <a:latin typeface="Times New Roman" panose="02020603050405020304" pitchFamily="18" charset="0"/>
                <a:cs typeface="Times New Roman" panose="02020603050405020304" pitchFamily="18" charset="0"/>
              </a:rPr>
              <a:t>Su duración es de </a:t>
            </a:r>
            <a:r>
              <a:rPr lang="es-EC" sz="3200" dirty="0" smtClean="0">
                <a:latin typeface="Times New Roman" panose="02020603050405020304" pitchFamily="18" charset="0"/>
                <a:cs typeface="Times New Roman" panose="02020603050405020304" pitchFamily="18" charset="0"/>
              </a:rPr>
              <a:t>40</a:t>
            </a:r>
            <a:r>
              <a:rPr lang="es-EC" sz="3200" dirty="0" smtClean="0">
                <a:solidFill>
                  <a:schemeClr val="tx1"/>
                </a:solidFill>
                <a:latin typeface="Times New Roman" panose="02020603050405020304" pitchFamily="18" charset="0"/>
                <a:cs typeface="Times New Roman" panose="02020603050405020304" pitchFamily="18" charset="0"/>
              </a:rPr>
              <a:t> </a:t>
            </a:r>
            <a:r>
              <a:rPr lang="es-EC" sz="3200" dirty="0">
                <a:solidFill>
                  <a:schemeClr val="tx1"/>
                </a:solidFill>
                <a:latin typeface="Times New Roman" panose="02020603050405020304" pitchFamily="18" charset="0"/>
                <a:cs typeface="Times New Roman" panose="02020603050405020304" pitchFamily="18" charset="0"/>
              </a:rPr>
              <a:t>a </a:t>
            </a:r>
            <a:r>
              <a:rPr lang="es-EC" sz="3200" dirty="0" smtClean="0">
                <a:solidFill>
                  <a:schemeClr val="tx1"/>
                </a:solidFill>
                <a:latin typeface="Times New Roman" panose="02020603050405020304" pitchFamily="18" charset="0"/>
                <a:cs typeface="Times New Roman" panose="02020603050405020304" pitchFamily="18" charset="0"/>
              </a:rPr>
              <a:t>60 </a:t>
            </a:r>
            <a:r>
              <a:rPr lang="es-EC" sz="3200" dirty="0">
                <a:solidFill>
                  <a:schemeClr val="tx1"/>
                </a:solidFill>
                <a:latin typeface="Times New Roman" panose="02020603050405020304" pitchFamily="18" charset="0"/>
                <a:cs typeface="Times New Roman" panose="02020603050405020304" pitchFamily="18" charset="0"/>
              </a:rPr>
              <a:t>segundos</a:t>
            </a:r>
          </a:p>
          <a:p>
            <a:r>
              <a:rPr lang="es-EC" sz="3200" b="1" dirty="0">
                <a:solidFill>
                  <a:schemeClr val="tx1"/>
                </a:solidFill>
                <a:latin typeface="Times New Roman" panose="02020603050405020304" pitchFamily="18" charset="0"/>
                <a:cs typeface="Times New Roman" panose="02020603050405020304" pitchFamily="18" charset="0"/>
              </a:rPr>
              <a:t>Material</a:t>
            </a:r>
            <a:r>
              <a:rPr lang="es-EC" sz="3200" dirty="0">
                <a:solidFill>
                  <a:schemeClr val="tx1"/>
                </a:solidFill>
                <a:latin typeface="Times New Roman" panose="02020603050405020304" pitchFamily="18" charset="0"/>
                <a:cs typeface="Times New Roman" panose="02020603050405020304" pitchFamily="18" charset="0"/>
              </a:rPr>
              <a:t/>
            </a:r>
            <a:br>
              <a:rPr lang="es-EC" sz="3200" dirty="0">
                <a:solidFill>
                  <a:schemeClr val="tx1"/>
                </a:solidFill>
                <a:latin typeface="Times New Roman" panose="02020603050405020304" pitchFamily="18" charset="0"/>
                <a:cs typeface="Times New Roman" panose="02020603050405020304" pitchFamily="18" charset="0"/>
              </a:rPr>
            </a:br>
            <a:r>
              <a:rPr lang="es-ES" sz="3200" dirty="0"/>
              <a:t>1. Agua corriente </a:t>
            </a:r>
          </a:p>
          <a:p>
            <a:pPr marL="0" indent="0">
              <a:buNone/>
            </a:pPr>
            <a:r>
              <a:rPr lang="es-ES" sz="3200" dirty="0" smtClean="0"/>
              <a:t>   2</a:t>
            </a:r>
            <a:r>
              <a:rPr lang="es-ES" sz="3200" dirty="0"/>
              <a:t>. </a:t>
            </a:r>
            <a:r>
              <a:rPr lang="es-ES" sz="3200" dirty="0" smtClean="0"/>
              <a:t>Jabón </a:t>
            </a:r>
            <a:r>
              <a:rPr lang="es-ES" sz="3200" dirty="0" err="1" smtClean="0"/>
              <a:t>lquido</a:t>
            </a:r>
            <a:endParaRPr lang="es-ES" sz="3200" dirty="0" smtClean="0"/>
          </a:p>
          <a:p>
            <a:pPr marL="0" indent="0">
              <a:buNone/>
            </a:pPr>
            <a:r>
              <a:rPr lang="es-ES" sz="3200" dirty="0" smtClean="0"/>
              <a:t>   3. Toallas de papel </a:t>
            </a:r>
          </a:p>
          <a:p>
            <a:pPr marL="0" indent="0">
              <a:buNone/>
            </a:pPr>
            <a:endParaRPr lang="es-ES" sz="3200" dirty="0"/>
          </a:p>
          <a:p>
            <a:pPr marL="0" indent="0">
              <a:buNone/>
            </a:pPr>
            <a:endParaRPr lang="es-EC" sz="3200" dirty="0"/>
          </a:p>
          <a:p>
            <a:pPr marL="0" indent="0" algn="just">
              <a:buNone/>
            </a:pPr>
            <a:endParaRPr lang="es-EC" sz="3200" dirty="0">
              <a:latin typeface="Times New Roman" panose="02020603050405020304" pitchFamily="18" charset="0"/>
              <a:cs typeface="Times New Roman" panose="02020603050405020304" pitchFamily="18" charset="0"/>
            </a:endParaRPr>
          </a:p>
        </p:txBody>
      </p:sp>
      <p:pic>
        <p:nvPicPr>
          <p:cNvPr id="8"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968761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5350" y="193675"/>
            <a:ext cx="10515600" cy="1325563"/>
          </a:xfrm>
        </p:spPr>
        <p:txBody>
          <a:bodyPr/>
          <a:lstStyle/>
          <a:p>
            <a:r>
              <a:rPr lang="es-EC" sz="4400" dirty="0" smtClean="0">
                <a:latin typeface="Times New Roman" panose="02020603050405020304" pitchFamily="18" charset="0"/>
                <a:cs typeface="Times New Roman" panose="02020603050405020304" pitchFamily="18" charset="0"/>
              </a:rPr>
              <a:t>P</a:t>
            </a:r>
            <a:r>
              <a:rPr lang="es-ES" dirty="0" smtClean="0"/>
              <a:t>RINCI</a:t>
            </a:r>
            <a:r>
              <a:rPr lang="es-EC" sz="4400" dirty="0" smtClean="0">
                <a:latin typeface="Times New Roman" panose="02020603050405020304" pitchFamily="18" charset="0"/>
                <a:cs typeface="Times New Roman" panose="02020603050405020304" pitchFamily="18" charset="0"/>
              </a:rPr>
              <a:t>PIOS</a:t>
            </a:r>
            <a:r>
              <a:rPr lang="es-ES" dirty="0" smtClean="0"/>
              <a:t>:</a:t>
            </a:r>
            <a:endParaRPr lang="es-ES" dirty="0"/>
          </a:p>
        </p:txBody>
      </p:sp>
      <p:sp>
        <p:nvSpPr>
          <p:cNvPr id="3" name="Marcador de contenido 2"/>
          <p:cNvSpPr>
            <a:spLocks noGrp="1"/>
          </p:cNvSpPr>
          <p:nvPr>
            <p:ph idx="1"/>
          </p:nvPr>
        </p:nvSpPr>
        <p:spPr>
          <a:xfrm>
            <a:off x="688170" y="1271935"/>
            <a:ext cx="8946541" cy="4195481"/>
          </a:xfrm>
        </p:spPr>
        <p:txBody>
          <a:bodyPr>
            <a:noAutofit/>
          </a:bodyPr>
          <a:lstStyle/>
          <a:p>
            <a:pPr>
              <a:lnSpc>
                <a:spcPct val="200000"/>
              </a:lnSpc>
            </a:pPr>
            <a:r>
              <a:rPr lang="es-ES" sz="2400" b="1" dirty="0" smtClean="0"/>
              <a:t>Uñas </a:t>
            </a:r>
            <a:r>
              <a:rPr lang="es-ES" sz="2400" b="1" dirty="0"/>
              <a:t>cortas y limpias, sin esmalte. </a:t>
            </a:r>
          </a:p>
          <a:p>
            <a:pPr>
              <a:lnSpc>
                <a:spcPct val="200000"/>
              </a:lnSpc>
            </a:pPr>
            <a:r>
              <a:rPr lang="es-ES" sz="2400" b="1" dirty="0"/>
              <a:t>Retirar las joyas de las manos. </a:t>
            </a:r>
          </a:p>
          <a:p>
            <a:pPr>
              <a:lnSpc>
                <a:spcPct val="200000"/>
              </a:lnSpc>
            </a:pPr>
            <a:r>
              <a:rPr lang="es-ES" sz="2400" b="1" dirty="0"/>
              <a:t>Las mangas deben estar sobre el codo. </a:t>
            </a:r>
            <a:endParaRPr lang="es-ES" sz="2400" b="1" dirty="0" smtClean="0"/>
          </a:p>
          <a:p>
            <a:pPr>
              <a:lnSpc>
                <a:spcPct val="200000"/>
              </a:lnSpc>
            </a:pPr>
            <a:r>
              <a:rPr lang="es-ES" sz="2400" b="1" dirty="0" smtClean="0"/>
              <a:t>El </a:t>
            </a:r>
            <a:r>
              <a:rPr lang="es-ES" sz="2400" b="1" dirty="0"/>
              <a:t>uso de guantes no reemplaza el lavado de manos. </a:t>
            </a:r>
            <a:endParaRPr lang="es-ES" sz="2400" b="1" dirty="0" smtClean="0"/>
          </a:p>
          <a:p>
            <a:pPr>
              <a:lnSpc>
                <a:spcPct val="200000"/>
              </a:lnSpc>
            </a:pPr>
            <a:r>
              <a:rPr lang="es-ES" sz="2400" b="1" dirty="0" smtClean="0"/>
              <a:t>El </a:t>
            </a:r>
            <a:r>
              <a:rPr lang="es-ES" sz="2400" b="1" dirty="0"/>
              <a:t>lavado de manos debe durar de </a:t>
            </a:r>
            <a:r>
              <a:rPr lang="es-ES" sz="2400" b="1" dirty="0" smtClean="0"/>
              <a:t>40” </a:t>
            </a:r>
            <a:r>
              <a:rPr lang="es-ES" sz="2400" b="1" dirty="0"/>
              <a:t>a </a:t>
            </a:r>
            <a:r>
              <a:rPr lang="es-ES" sz="2400" b="1" dirty="0" smtClean="0"/>
              <a:t>60”. </a:t>
            </a:r>
            <a:endParaRPr lang="es-ES" sz="2400" b="1" dirty="0"/>
          </a:p>
        </p:txBody>
      </p:sp>
      <p:grpSp>
        <p:nvGrpSpPr>
          <p:cNvPr id="4"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8"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2387863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951C3318-9D25-CD8C-9AFF-2245B8E30B89}"/>
              </a:ext>
            </a:extLst>
          </p:cNvPr>
          <p:cNvPicPr>
            <a:picLocks noChangeAspect="1"/>
          </p:cNvPicPr>
          <p:nvPr/>
        </p:nvPicPr>
        <p:blipFill>
          <a:blip r:embed="rId2"/>
          <a:stretch>
            <a:fillRect/>
          </a:stretch>
        </p:blipFill>
        <p:spPr>
          <a:xfrm>
            <a:off x="11102" y="341141"/>
            <a:ext cx="12169795" cy="6175717"/>
          </a:xfrm>
          <a:prstGeom prst="rect">
            <a:avLst/>
          </a:prstGeom>
        </p:spPr>
      </p:pic>
      <p:grpSp>
        <p:nvGrpSpPr>
          <p:cNvPr id="3"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4"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7"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1785296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gunda evidencia. Lavado de manos."/>
          <p:cNvPicPr>
            <a:picLocks noChangeAspect="1" noChangeArrowheads="1"/>
          </p:cNvPicPr>
          <p:nvPr/>
        </p:nvPicPr>
        <p:blipFill rotWithShape="1">
          <a:blip r:embed="rId2">
            <a:extLst>
              <a:ext uri="{28A0092B-C50C-407E-A947-70E740481C1C}">
                <a14:useLocalDpi xmlns:a14="http://schemas.microsoft.com/office/drawing/2010/main" val="0"/>
              </a:ext>
            </a:extLst>
          </a:blip>
          <a:srcRect b="47530"/>
          <a:stretch/>
        </p:blipFill>
        <p:spPr bwMode="auto">
          <a:xfrm>
            <a:off x="979823" y="0"/>
            <a:ext cx="1022540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4"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7"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3916097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gunda evidencia. Lavado de manos."/>
          <p:cNvPicPr>
            <a:picLocks noChangeAspect="1" noChangeArrowheads="1"/>
          </p:cNvPicPr>
          <p:nvPr/>
        </p:nvPicPr>
        <p:blipFill rotWithShape="1">
          <a:blip r:embed="rId2">
            <a:extLst>
              <a:ext uri="{28A0092B-C50C-407E-A947-70E740481C1C}">
                <a14:useLocalDpi xmlns:a14="http://schemas.microsoft.com/office/drawing/2010/main" val="0"/>
              </a:ext>
            </a:extLst>
          </a:blip>
          <a:srcRect t="52152"/>
          <a:stretch/>
        </p:blipFill>
        <p:spPr bwMode="auto">
          <a:xfrm>
            <a:off x="580578" y="1"/>
            <a:ext cx="1121318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4"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7"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2568184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74507" cy="6858001"/>
          </a:xfrm>
          <a:prstGeom prst="rect">
            <a:avLst/>
          </a:prstGeom>
        </p:spPr>
      </p:pic>
      <p:pic>
        <p:nvPicPr>
          <p:cNvPr id="3" name="object 3"/>
          <p:cNvPicPr/>
          <p:nvPr/>
        </p:nvPicPr>
        <p:blipFill>
          <a:blip r:embed="rId3" cstate="print"/>
          <a:stretch>
            <a:fillRect/>
          </a:stretch>
        </p:blipFill>
        <p:spPr>
          <a:xfrm>
            <a:off x="7853281" y="2292824"/>
            <a:ext cx="4338719" cy="4565176"/>
          </a:xfrm>
          <a:prstGeom prst="rect">
            <a:avLst/>
          </a:prstGeom>
        </p:spPr>
      </p:pic>
      <p:sp>
        <p:nvSpPr>
          <p:cNvPr id="4" name="CuadroTexto 3"/>
          <p:cNvSpPr txBox="1"/>
          <p:nvPr/>
        </p:nvSpPr>
        <p:spPr>
          <a:xfrm>
            <a:off x="7214549" y="436089"/>
            <a:ext cx="3794078" cy="1569660"/>
          </a:xfrm>
          <a:prstGeom prst="rect">
            <a:avLst/>
          </a:prstGeom>
          <a:noFill/>
        </p:spPr>
        <p:txBody>
          <a:bodyPr wrap="square" rtlCol="0">
            <a:spAutoFit/>
          </a:bodyPr>
          <a:lstStyle/>
          <a:p>
            <a:pPr algn="ctr"/>
            <a:r>
              <a:rPr lang="es-EC" sz="3200" b="1" dirty="0" smtClean="0"/>
              <a:t>HIGIENIZACIÓN </a:t>
            </a:r>
          </a:p>
          <a:p>
            <a:pPr algn="ctr"/>
            <a:r>
              <a:rPr lang="es-EC" sz="3200" b="1" dirty="0" smtClean="0"/>
              <a:t>DE </a:t>
            </a:r>
          </a:p>
          <a:p>
            <a:pPr algn="ctr"/>
            <a:r>
              <a:rPr lang="es-EC" sz="3200" b="1" dirty="0" smtClean="0"/>
              <a:t>MANOS</a:t>
            </a:r>
            <a:endParaRPr lang="es-EC" sz="3200" b="1" dirty="0"/>
          </a:p>
        </p:txBody>
      </p:sp>
      <p:grpSp>
        <p:nvGrpSpPr>
          <p:cNvPr id="5"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9"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2030889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093D30CD-27BE-4C59-B206-F79749541636}"/>
              </a:ext>
            </a:extLst>
          </p:cNvPr>
          <p:cNvSpPr txBox="1"/>
          <p:nvPr/>
        </p:nvSpPr>
        <p:spPr>
          <a:xfrm>
            <a:off x="3458817" y="930653"/>
            <a:ext cx="6096000" cy="646331"/>
          </a:xfrm>
          <a:prstGeom prst="rect">
            <a:avLst/>
          </a:prstGeom>
          <a:noFill/>
        </p:spPr>
        <p:txBody>
          <a:bodyPr wrap="square">
            <a:spAutoFit/>
          </a:bodyPr>
          <a:lstStyle/>
          <a:p>
            <a:pPr algn="ctr">
              <a:spcBef>
                <a:spcPts val="1200"/>
              </a:spcBef>
              <a:spcAft>
                <a:spcPts val="1200"/>
              </a:spcAft>
            </a:pPr>
            <a:r>
              <a:rPr lang="es-MX" sz="3600" dirty="0">
                <a:effectLst/>
                <a:latin typeface="Arial" panose="020B0604020202020204" pitchFamily="34" charset="0"/>
                <a:ea typeface="Times New Roman" panose="02020603050405020304" pitchFamily="18" charset="0"/>
              </a:rPr>
              <a:t>GORRO </a:t>
            </a:r>
            <a:endParaRPr lang="es-EC" sz="5400" dirty="0">
              <a:effectLst/>
              <a:latin typeface="Times New Roman" panose="02020603050405020304" pitchFamily="18" charset="0"/>
              <a:ea typeface="Times New Roman" panose="02020603050405020304" pitchFamily="18" charset="0"/>
            </a:endParaRPr>
          </a:p>
        </p:txBody>
      </p:sp>
      <p:pic>
        <p:nvPicPr>
          <p:cNvPr id="2" name="Picture 2" descr="Gorro Quirúrgico Enfermera Tipo Acordeón Descartable | MercadoLibre">
            <a:extLst>
              <a:ext uri="{FF2B5EF4-FFF2-40B4-BE49-F238E27FC236}">
                <a16:creationId xmlns:a16="http://schemas.microsoft.com/office/drawing/2014/main" xmlns="" id="{15E74169-0935-458E-BA6C-2ECDDF983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307" y="2277511"/>
            <a:ext cx="5084693" cy="349567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xmlns="" id="{C0309311-9C2C-41E9-8A26-B49E4E476961}"/>
              </a:ext>
            </a:extLst>
          </p:cNvPr>
          <p:cNvSpPr txBox="1"/>
          <p:nvPr/>
        </p:nvSpPr>
        <p:spPr>
          <a:xfrm>
            <a:off x="6674955" y="2686520"/>
            <a:ext cx="5084693" cy="2677656"/>
          </a:xfrm>
          <a:prstGeom prst="rect">
            <a:avLst/>
          </a:prstGeom>
          <a:noFill/>
        </p:spPr>
        <p:txBody>
          <a:bodyPr wrap="square">
            <a:spAutoFit/>
          </a:bodyPr>
          <a:lstStyle/>
          <a:p>
            <a:pPr algn="just"/>
            <a:r>
              <a:rPr lang="es-MX" sz="2400" dirty="0">
                <a:effectLst/>
                <a:latin typeface="Arial" panose="020B0604020202020204" pitchFamily="34" charset="0"/>
                <a:ea typeface="Times New Roman" panose="02020603050405020304" pitchFamily="18" charset="0"/>
              </a:rPr>
              <a:t>El cabello facilita la retención y posterior dispersión de microorganismos que flotan en el aire de los establecimientos de salud; por lo que se considera como fuente de infección y vehículo de transmisión de microorganismo. </a:t>
            </a:r>
            <a:endParaRPr lang="es-MX" sz="2400" dirty="0"/>
          </a:p>
        </p:txBody>
      </p:sp>
      <p:grpSp>
        <p:nvGrpSpPr>
          <p:cNvPr id="8"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9"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1"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2"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416331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9A1C0703-C3B8-4EFD-BC40-D01C7A8BFBB3}"/>
              </a:ext>
            </a:extLst>
          </p:cNvPr>
          <p:cNvSpPr txBox="1"/>
          <p:nvPr/>
        </p:nvSpPr>
        <p:spPr>
          <a:xfrm>
            <a:off x="2831510" y="357337"/>
            <a:ext cx="8275320" cy="888448"/>
          </a:xfrm>
          <a:prstGeom prst="rect">
            <a:avLst/>
          </a:prstGeom>
          <a:noFill/>
        </p:spPr>
        <p:txBody>
          <a:bodyPr wrap="square">
            <a:spAutoFit/>
          </a:bodyPr>
          <a:lstStyle/>
          <a:p>
            <a:pPr marL="34925" marR="268605" indent="-6350" algn="ctr">
              <a:lnSpc>
                <a:spcPct val="103000"/>
              </a:lnSpc>
              <a:spcAft>
                <a:spcPts val="50"/>
              </a:spcAft>
            </a:pPr>
            <a:r>
              <a:rPr lang="es-MX" sz="3200" b="1" kern="0" dirty="0">
                <a:effectLst/>
                <a:latin typeface="Arial" panose="020B0604020202020204" pitchFamily="34" charset="0"/>
                <a:ea typeface="Times New Roman" panose="02020603050405020304" pitchFamily="18" charset="0"/>
              </a:rPr>
              <a:t>PROTECCIÓN RESPIRATORIA </a:t>
            </a:r>
            <a:r>
              <a:rPr lang="es-MX" sz="3200" b="0" kern="0" dirty="0">
                <a:effectLst/>
                <a:latin typeface="Arial" panose="020B0604020202020204" pitchFamily="34" charset="0"/>
                <a:ea typeface="Times New Roman" panose="02020603050405020304" pitchFamily="18" charset="0"/>
              </a:rPr>
              <a:t> </a:t>
            </a:r>
            <a:endParaRPr lang="es-MX" sz="3200" b="1" kern="0" dirty="0">
              <a:effectLst/>
              <a:latin typeface="Times New Roman" panose="02020603050405020304" pitchFamily="18" charset="0"/>
              <a:ea typeface="Times New Roman" panose="02020603050405020304" pitchFamily="18" charset="0"/>
            </a:endParaRPr>
          </a:p>
          <a:p>
            <a:pPr marL="38100" indent="-6350" algn="l">
              <a:lnSpc>
                <a:spcPct val="107000"/>
              </a:lnSpc>
              <a:spcAft>
                <a:spcPts val="75"/>
              </a:spcAft>
            </a:pPr>
            <a:r>
              <a:rPr lang="es-MX" sz="1800" dirty="0">
                <a:solidFill>
                  <a:srgbClr val="000000"/>
                </a:solidFill>
                <a:effectLst/>
                <a:latin typeface="Arial" panose="020B0604020202020204" pitchFamily="34" charset="0"/>
                <a:ea typeface="Times New Roman" panose="02020603050405020304" pitchFamily="18" charset="0"/>
              </a:rPr>
              <a:t> </a:t>
            </a:r>
            <a:endParaRPr lang="es-MX" sz="1800" dirty="0">
              <a:solidFill>
                <a:srgbClr val="000000"/>
              </a:solidFill>
              <a:effectLst/>
              <a:latin typeface="Times New Roman" panose="02020603050405020304" pitchFamily="18" charset="0"/>
              <a:ea typeface="Times New Roman" panose="02020603050405020304" pitchFamily="18" charset="0"/>
            </a:endParaRPr>
          </a:p>
        </p:txBody>
      </p:sp>
      <p:sp>
        <p:nvSpPr>
          <p:cNvPr id="7" name="CuadroTexto 6">
            <a:extLst>
              <a:ext uri="{FF2B5EF4-FFF2-40B4-BE49-F238E27FC236}">
                <a16:creationId xmlns:a16="http://schemas.microsoft.com/office/drawing/2014/main" xmlns="" id="{84BD8AC6-4BC8-4C83-B1C5-6CE16183D6DA}"/>
              </a:ext>
            </a:extLst>
          </p:cNvPr>
          <p:cNvSpPr txBox="1"/>
          <p:nvPr/>
        </p:nvSpPr>
        <p:spPr>
          <a:xfrm>
            <a:off x="2006811" y="1680099"/>
            <a:ext cx="9581818" cy="461665"/>
          </a:xfrm>
          <a:prstGeom prst="rect">
            <a:avLst/>
          </a:prstGeom>
          <a:noFill/>
        </p:spPr>
        <p:txBody>
          <a:bodyPr wrap="square">
            <a:spAutoFit/>
          </a:bodyPr>
          <a:lstStyle/>
          <a:p>
            <a:pPr algn="ctr"/>
            <a:r>
              <a:rPr lang="es-MX" sz="2400" dirty="0">
                <a:effectLst/>
                <a:latin typeface="Arial" panose="020B0604020202020204" pitchFamily="34" charset="0"/>
                <a:ea typeface="Times New Roman" panose="02020603050405020304" pitchFamily="18" charset="0"/>
              </a:rPr>
              <a:t>Previenen riesgo de enfermedades de transmisión por el aire </a:t>
            </a:r>
            <a:endParaRPr lang="es-MX" sz="2400" dirty="0"/>
          </a:p>
        </p:txBody>
      </p:sp>
      <p:pic>
        <p:nvPicPr>
          <p:cNvPr id="4098" name="Picture 2">
            <a:extLst>
              <a:ext uri="{FF2B5EF4-FFF2-40B4-BE49-F238E27FC236}">
                <a16:creationId xmlns:a16="http://schemas.microsoft.com/office/drawing/2014/main" xmlns="" id="{31B46978-EB1D-4B9F-8AD1-67925D46F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84" y="2213111"/>
            <a:ext cx="11159907" cy="452335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9"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1"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2"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2366729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B4C402F7-B5C6-4266-B182-6FD9B0B7425F}"/>
              </a:ext>
            </a:extLst>
          </p:cNvPr>
          <p:cNvSpPr txBox="1"/>
          <p:nvPr/>
        </p:nvSpPr>
        <p:spPr>
          <a:xfrm>
            <a:off x="2836628" y="929904"/>
            <a:ext cx="8412480" cy="584775"/>
          </a:xfrm>
          <a:prstGeom prst="rect">
            <a:avLst/>
          </a:prstGeom>
          <a:noFill/>
        </p:spPr>
        <p:txBody>
          <a:bodyPr wrap="square">
            <a:spAutoFit/>
          </a:bodyPr>
          <a:lstStyle/>
          <a:p>
            <a:pPr algn="ctr">
              <a:spcBef>
                <a:spcPts val="1200"/>
              </a:spcBef>
              <a:spcAft>
                <a:spcPts val="1200"/>
              </a:spcAft>
            </a:pPr>
            <a:r>
              <a:rPr lang="es-MX" sz="3200" dirty="0">
                <a:effectLst/>
                <a:latin typeface="Arial" panose="020B0604020202020204" pitchFamily="34" charset="0"/>
                <a:ea typeface="Times New Roman" panose="02020603050405020304" pitchFamily="18" charset="0"/>
              </a:rPr>
              <a:t>PROTECCIÓN OCULAR </a:t>
            </a:r>
            <a:endParaRPr lang="es-EC" sz="4400" dirty="0">
              <a:effectLst/>
              <a:latin typeface="Times New Roman" panose="02020603050405020304" pitchFamily="18" charset="0"/>
              <a:ea typeface="Times New Roman" panose="02020603050405020304" pitchFamily="18" charset="0"/>
            </a:endParaRPr>
          </a:p>
        </p:txBody>
      </p:sp>
      <p:sp>
        <p:nvSpPr>
          <p:cNvPr id="7" name="CuadroTexto 6">
            <a:extLst>
              <a:ext uri="{FF2B5EF4-FFF2-40B4-BE49-F238E27FC236}">
                <a16:creationId xmlns:a16="http://schemas.microsoft.com/office/drawing/2014/main" xmlns="" id="{2BBA58DD-5E78-4513-81EE-194EDF561E01}"/>
              </a:ext>
            </a:extLst>
          </p:cNvPr>
          <p:cNvSpPr txBox="1"/>
          <p:nvPr/>
        </p:nvSpPr>
        <p:spPr>
          <a:xfrm>
            <a:off x="530087" y="2003239"/>
            <a:ext cx="11131825" cy="830997"/>
          </a:xfrm>
          <a:prstGeom prst="rect">
            <a:avLst/>
          </a:prstGeom>
          <a:noFill/>
        </p:spPr>
        <p:txBody>
          <a:bodyPr wrap="square">
            <a:spAutoFit/>
          </a:bodyPr>
          <a:lstStyle/>
          <a:p>
            <a:pPr algn="ctr"/>
            <a:r>
              <a:rPr lang="es-MX" sz="2400" dirty="0">
                <a:effectLst/>
                <a:latin typeface="Arial" panose="020B0604020202020204" pitchFamily="34" charset="0"/>
                <a:ea typeface="Times New Roman" panose="02020603050405020304" pitchFamily="18" charset="0"/>
              </a:rPr>
              <a:t>Es obligatorio su uso durante procedimientos que generen salpicaduras, esquirlas, gotas o aerosoles, con el fin de proteger los ojos </a:t>
            </a:r>
            <a:endParaRPr lang="es-MX" sz="2400" dirty="0"/>
          </a:p>
        </p:txBody>
      </p:sp>
      <p:pic>
        <p:nvPicPr>
          <p:cNvPr id="5122" name="Picture 2" descr="Protección Ocular: cuida tu vista en el trabajo - Packsys Academy">
            <a:extLst>
              <a:ext uri="{FF2B5EF4-FFF2-40B4-BE49-F238E27FC236}">
                <a16:creationId xmlns:a16="http://schemas.microsoft.com/office/drawing/2014/main" xmlns="" id="{85B69844-5D86-4FFA-9AE9-E759EBD73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930" y="3121876"/>
            <a:ext cx="5400675" cy="31623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9"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1"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2"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2700320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8A30246D-8D4A-4320-A0AA-79549CB6FFDA}"/>
              </a:ext>
            </a:extLst>
          </p:cNvPr>
          <p:cNvSpPr txBox="1"/>
          <p:nvPr/>
        </p:nvSpPr>
        <p:spPr>
          <a:xfrm>
            <a:off x="3413760" y="982723"/>
            <a:ext cx="7147560" cy="584775"/>
          </a:xfrm>
          <a:prstGeom prst="rect">
            <a:avLst/>
          </a:prstGeom>
          <a:noFill/>
        </p:spPr>
        <p:txBody>
          <a:bodyPr wrap="square">
            <a:spAutoFit/>
          </a:bodyPr>
          <a:lstStyle/>
          <a:p>
            <a:pPr algn="ctr">
              <a:spcBef>
                <a:spcPts val="1200"/>
              </a:spcBef>
              <a:spcAft>
                <a:spcPts val="1200"/>
              </a:spcAft>
            </a:pPr>
            <a:r>
              <a:rPr lang="es-MX" sz="3200" dirty="0">
                <a:effectLst/>
                <a:latin typeface="Arial" panose="020B0604020202020204" pitchFamily="34" charset="0"/>
                <a:ea typeface="Times New Roman" panose="02020603050405020304" pitchFamily="18" charset="0"/>
              </a:rPr>
              <a:t>PROTECCIÓN CORPORAL (BATA)</a:t>
            </a:r>
            <a:endParaRPr lang="es-EC" sz="4400" dirty="0">
              <a:effectLst/>
              <a:latin typeface="Times New Roman" panose="02020603050405020304" pitchFamily="18" charset="0"/>
              <a:ea typeface="Times New Roman" panose="02020603050405020304" pitchFamily="18" charset="0"/>
            </a:endParaRPr>
          </a:p>
        </p:txBody>
      </p:sp>
      <p:sp>
        <p:nvSpPr>
          <p:cNvPr id="7" name="CuadroTexto 6">
            <a:extLst>
              <a:ext uri="{FF2B5EF4-FFF2-40B4-BE49-F238E27FC236}">
                <a16:creationId xmlns:a16="http://schemas.microsoft.com/office/drawing/2014/main" xmlns="" id="{E9C7B21D-1197-4B8F-975F-D64DE0D76A0E}"/>
              </a:ext>
            </a:extLst>
          </p:cNvPr>
          <p:cNvSpPr txBox="1"/>
          <p:nvPr/>
        </p:nvSpPr>
        <p:spPr>
          <a:xfrm>
            <a:off x="786334" y="2698441"/>
            <a:ext cx="4179405" cy="2554545"/>
          </a:xfrm>
          <a:prstGeom prst="rect">
            <a:avLst/>
          </a:prstGeom>
          <a:noFill/>
        </p:spPr>
        <p:txBody>
          <a:bodyPr wrap="square">
            <a:spAutoFit/>
          </a:bodyPr>
          <a:lstStyle/>
          <a:p>
            <a:pPr algn="ctr"/>
            <a:r>
              <a:rPr lang="es-MX" sz="3200" dirty="0">
                <a:effectLst/>
                <a:latin typeface="Arial" panose="020B0604020202020204" pitchFamily="34" charset="0"/>
                <a:ea typeface="Times New Roman" panose="02020603050405020304" pitchFamily="18" charset="0"/>
              </a:rPr>
              <a:t>La bata permite establecer una barrera mecánica entre la persona que lo usa y el paciente</a:t>
            </a:r>
            <a:endParaRPr lang="es-MX" sz="3200" dirty="0"/>
          </a:p>
        </p:txBody>
      </p:sp>
      <p:pic>
        <p:nvPicPr>
          <p:cNvPr id="7170" name="Picture 2" descr="Bata Quirúrgica para Cirujano Reforzada, tela No Tejida SMS 40 gramos.  Versión Estéril y No Estéril - Artromed Medical">
            <a:extLst>
              <a:ext uri="{FF2B5EF4-FFF2-40B4-BE49-F238E27FC236}">
                <a16:creationId xmlns:a16="http://schemas.microsoft.com/office/drawing/2014/main" xmlns="" id="{5D76C7FD-1D1D-422F-805A-F942C4BD4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2271" y="2134190"/>
            <a:ext cx="6671699" cy="461429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9"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1"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2"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2543566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17B39955-BBAE-4B11-BA7A-EE9AECC0F239}"/>
              </a:ext>
            </a:extLst>
          </p:cNvPr>
          <p:cNvSpPr txBox="1"/>
          <p:nvPr/>
        </p:nvSpPr>
        <p:spPr>
          <a:xfrm>
            <a:off x="7752936" y="190063"/>
            <a:ext cx="2742458" cy="584775"/>
          </a:xfrm>
          <a:prstGeom prst="rect">
            <a:avLst/>
          </a:prstGeom>
          <a:noFill/>
        </p:spPr>
        <p:txBody>
          <a:bodyPr wrap="square">
            <a:spAutoFit/>
          </a:bodyPr>
          <a:lstStyle/>
          <a:p>
            <a:pPr algn="ctr"/>
            <a:r>
              <a:rPr lang="es-MX" sz="3200" b="1" kern="0" dirty="0">
                <a:effectLst/>
                <a:latin typeface="Arial" panose="020B0604020202020204" pitchFamily="34" charset="0"/>
                <a:ea typeface="Times New Roman" panose="02020603050405020304" pitchFamily="18" charset="0"/>
              </a:rPr>
              <a:t>GUANTES </a:t>
            </a:r>
            <a:endParaRPr lang="es-MX" sz="3200" b="1" kern="0" dirty="0">
              <a:effectLst/>
              <a:latin typeface="Times New Roman" panose="02020603050405020304" pitchFamily="18" charset="0"/>
              <a:ea typeface="Times New Roman" panose="02020603050405020304" pitchFamily="18" charset="0"/>
            </a:endParaRPr>
          </a:p>
        </p:txBody>
      </p:sp>
      <p:pic>
        <p:nvPicPr>
          <p:cNvPr id="2" name="Imagen 1"/>
          <p:cNvPicPr>
            <a:picLocks noChangeAspect="1"/>
          </p:cNvPicPr>
          <p:nvPr/>
        </p:nvPicPr>
        <p:blipFill rotWithShape="1">
          <a:blip r:embed="rId2"/>
          <a:srcRect l="14119" r="6806"/>
          <a:stretch/>
        </p:blipFill>
        <p:spPr>
          <a:xfrm>
            <a:off x="-1" y="2819351"/>
            <a:ext cx="5677469" cy="4038649"/>
          </a:xfrm>
          <a:prstGeom prst="rect">
            <a:avLst/>
          </a:prstGeom>
        </p:spPr>
      </p:pic>
      <p:pic>
        <p:nvPicPr>
          <p:cNvPr id="3" name="Imagen 2"/>
          <p:cNvPicPr>
            <a:picLocks noChangeAspect="1"/>
          </p:cNvPicPr>
          <p:nvPr/>
        </p:nvPicPr>
        <p:blipFill>
          <a:blip r:embed="rId3"/>
          <a:stretch>
            <a:fillRect/>
          </a:stretch>
        </p:blipFill>
        <p:spPr>
          <a:xfrm>
            <a:off x="4397351" y="876725"/>
            <a:ext cx="5933199" cy="4445901"/>
          </a:xfrm>
          <a:prstGeom prst="rect">
            <a:avLst/>
          </a:prstGeom>
        </p:spPr>
      </p:pic>
      <p:grpSp>
        <p:nvGrpSpPr>
          <p:cNvPr id="7"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1"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1460285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ISTORIA – Centro de Capacitación PRAXIS">
            <a:extLst>
              <a:ext uri="{FF2B5EF4-FFF2-40B4-BE49-F238E27FC236}">
                <a16:creationId xmlns="" xmlns:a16="http://schemas.microsoft.com/office/drawing/2014/main" id="{DDA3E77C-BEC9-46F2-A1FB-10C90D48E3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258" y="278353"/>
            <a:ext cx="2116370" cy="125634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 xmlns:a16="http://schemas.microsoft.com/office/drawing/2014/main" id="{F4665ED2-532C-48F9-8C7C-3998F0B05E7D}"/>
              </a:ext>
            </a:extLst>
          </p:cNvPr>
          <p:cNvPicPr>
            <a:picLocks noChangeAspect="1"/>
          </p:cNvPicPr>
          <p:nvPr/>
        </p:nvPicPr>
        <p:blipFill rotWithShape="1">
          <a:blip r:embed="rId3"/>
          <a:srcRect l="22615" t="22365" r="2881" b="6235"/>
          <a:stretch/>
        </p:blipFill>
        <p:spPr>
          <a:xfrm>
            <a:off x="80853" y="156949"/>
            <a:ext cx="12111147" cy="6701051"/>
          </a:xfrm>
          <a:prstGeom prst="rect">
            <a:avLst/>
          </a:prstGeom>
        </p:spPr>
      </p:pic>
      <p:grpSp>
        <p:nvGrpSpPr>
          <p:cNvPr id="5"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9"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89715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ISTORIA – Centro de Capacitación PRAXIS">
            <a:extLst>
              <a:ext uri="{FF2B5EF4-FFF2-40B4-BE49-F238E27FC236}">
                <a16:creationId xmlns="" xmlns:a16="http://schemas.microsoft.com/office/drawing/2014/main" id="{44FB6691-B630-41E2-9CA1-7AA870DBA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58" y="278353"/>
            <a:ext cx="2116370" cy="125634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 xmlns:a16="http://schemas.microsoft.com/office/drawing/2014/main" id="{883C648D-E6CE-4C3B-B893-A6647F1F3AD9}"/>
              </a:ext>
            </a:extLst>
          </p:cNvPr>
          <p:cNvSpPr>
            <a:spLocks noChangeArrowheads="1"/>
          </p:cNvSpPr>
          <p:nvPr/>
        </p:nvSpPr>
        <p:spPr bwMode="auto">
          <a:xfrm>
            <a:off x="1700213" y="1847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 name="Imagen 2">
            <a:extLst>
              <a:ext uri="{FF2B5EF4-FFF2-40B4-BE49-F238E27FC236}">
                <a16:creationId xmlns="" xmlns:a16="http://schemas.microsoft.com/office/drawing/2014/main" id="{DF1766D4-EE70-4B07-BC38-AF4A5D09D075}"/>
              </a:ext>
            </a:extLst>
          </p:cNvPr>
          <p:cNvPicPr>
            <a:picLocks noChangeAspect="1"/>
          </p:cNvPicPr>
          <p:nvPr/>
        </p:nvPicPr>
        <p:blipFill rotWithShape="1">
          <a:blip r:embed="rId4"/>
          <a:srcRect l="27000" t="22365" r="26474" b="23993"/>
          <a:stretch/>
        </p:blipFill>
        <p:spPr>
          <a:xfrm>
            <a:off x="0" y="0"/>
            <a:ext cx="12192000" cy="6858000"/>
          </a:xfrm>
          <a:prstGeom prst="rect">
            <a:avLst/>
          </a:prstGeom>
        </p:spPr>
      </p:pic>
      <p:pic>
        <p:nvPicPr>
          <p:cNvPr id="9"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5"/>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3961622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A55A48DB-3E66-2152-4EF4-695101EC9123}"/>
              </a:ext>
            </a:extLst>
          </p:cNvPr>
          <p:cNvPicPr>
            <a:picLocks noChangeAspect="1"/>
          </p:cNvPicPr>
          <p:nvPr/>
        </p:nvPicPr>
        <p:blipFill>
          <a:blip r:embed="rId2"/>
          <a:srcRect l="4102"/>
          <a:stretch>
            <a:fillRect/>
          </a:stretch>
        </p:blipFill>
        <p:spPr>
          <a:xfrm>
            <a:off x="1" y="0"/>
            <a:ext cx="6400800" cy="6858000"/>
          </a:xfrm>
          <a:prstGeom prst="rect">
            <a:avLst/>
          </a:prstGeom>
        </p:spPr>
      </p:pic>
      <p:pic>
        <p:nvPicPr>
          <p:cNvPr id="5" name="Imagen 4">
            <a:extLst>
              <a:ext uri="{FF2B5EF4-FFF2-40B4-BE49-F238E27FC236}">
                <a16:creationId xmlns="" xmlns:a16="http://schemas.microsoft.com/office/drawing/2014/main" id="{2A10C132-093C-0B26-162A-0064A357833C}"/>
              </a:ext>
            </a:extLst>
          </p:cNvPr>
          <p:cNvPicPr>
            <a:picLocks noChangeAspect="1"/>
          </p:cNvPicPr>
          <p:nvPr/>
        </p:nvPicPr>
        <p:blipFill rotWithShape="1">
          <a:blip r:embed="rId3"/>
          <a:srcRect l="13917" r="11074"/>
          <a:stretch/>
        </p:blipFill>
        <p:spPr>
          <a:xfrm>
            <a:off x="6386513" y="0"/>
            <a:ext cx="5229225" cy="6858000"/>
          </a:xfrm>
          <a:prstGeom prst="rect">
            <a:avLst/>
          </a:prstGeom>
        </p:spPr>
      </p:pic>
      <p:grpSp>
        <p:nvGrpSpPr>
          <p:cNvPr id="4"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9"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24545468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ISTORIA – Centro de Capacitación PRAXIS">
            <a:extLst>
              <a:ext uri="{FF2B5EF4-FFF2-40B4-BE49-F238E27FC236}">
                <a16:creationId xmlns="" xmlns:a16="http://schemas.microsoft.com/office/drawing/2014/main" id="{44FB6691-B630-41E2-9CA1-7AA870DBA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58" y="278353"/>
            <a:ext cx="2116370" cy="125634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 xmlns:a16="http://schemas.microsoft.com/office/drawing/2014/main" id="{883C648D-E6CE-4C3B-B893-A6647F1F3AD9}"/>
              </a:ext>
            </a:extLst>
          </p:cNvPr>
          <p:cNvSpPr>
            <a:spLocks noChangeArrowheads="1"/>
          </p:cNvSpPr>
          <p:nvPr/>
        </p:nvSpPr>
        <p:spPr bwMode="auto">
          <a:xfrm>
            <a:off x="1700213" y="1847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Imagen 7">
            <a:extLst>
              <a:ext uri="{FF2B5EF4-FFF2-40B4-BE49-F238E27FC236}">
                <a16:creationId xmlns="" xmlns:a16="http://schemas.microsoft.com/office/drawing/2014/main" id="{DBF91F75-B51A-4C0C-9591-A28C9204444F}"/>
              </a:ext>
            </a:extLst>
          </p:cNvPr>
          <p:cNvPicPr>
            <a:picLocks noChangeAspect="1"/>
          </p:cNvPicPr>
          <p:nvPr/>
        </p:nvPicPr>
        <p:blipFill rotWithShape="1">
          <a:blip r:embed="rId4"/>
          <a:srcRect l="27345" t="22365" r="2882" b="11986"/>
          <a:stretch/>
        </p:blipFill>
        <p:spPr>
          <a:xfrm>
            <a:off x="0" y="0"/>
            <a:ext cx="12192000" cy="6858000"/>
          </a:xfrm>
          <a:prstGeom prst="rect">
            <a:avLst/>
          </a:prstGeom>
        </p:spPr>
      </p:pic>
      <p:grpSp>
        <p:nvGrpSpPr>
          <p:cNvPr id="5"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1"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5"/>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3569348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4572" t="8947" r="8684" b="4647"/>
          <a:stretch/>
        </p:blipFill>
        <p:spPr>
          <a:xfrm>
            <a:off x="0" y="5304"/>
            <a:ext cx="6129338" cy="6852696"/>
          </a:xfrm>
          <a:prstGeom prst="rect">
            <a:avLst/>
          </a:prstGeom>
        </p:spPr>
      </p:pic>
      <p:pic>
        <p:nvPicPr>
          <p:cNvPr id="5" name="Imagen 4"/>
          <p:cNvPicPr>
            <a:picLocks noChangeAspect="1"/>
          </p:cNvPicPr>
          <p:nvPr/>
        </p:nvPicPr>
        <p:blipFill rotWithShape="1">
          <a:blip r:embed="rId3"/>
          <a:srcRect l="16596" b="5769"/>
          <a:stretch/>
        </p:blipFill>
        <p:spPr>
          <a:xfrm>
            <a:off x="6115051" y="0"/>
            <a:ext cx="6076950" cy="6858000"/>
          </a:xfrm>
          <a:prstGeom prst="rect">
            <a:avLst/>
          </a:prstGeom>
        </p:spPr>
      </p:pic>
      <p:grpSp>
        <p:nvGrpSpPr>
          <p:cNvPr id="6"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0"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2750878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ISTORIA – Centro de Capacitación PRAXIS">
            <a:extLst>
              <a:ext uri="{FF2B5EF4-FFF2-40B4-BE49-F238E27FC236}">
                <a16:creationId xmlns="" xmlns:a16="http://schemas.microsoft.com/office/drawing/2014/main" id="{121B901E-7751-4B7A-80DE-5DF3E9F60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58" y="278353"/>
            <a:ext cx="2116370" cy="125634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 xmlns:a16="http://schemas.microsoft.com/office/drawing/2014/main" id="{687F0875-7DE0-4AE0-A9E9-342797671CA6}"/>
              </a:ext>
            </a:extLst>
          </p:cNvPr>
          <p:cNvPicPr>
            <a:picLocks noChangeAspect="1"/>
          </p:cNvPicPr>
          <p:nvPr/>
        </p:nvPicPr>
        <p:blipFill rotWithShape="1">
          <a:blip r:embed="rId4"/>
          <a:srcRect l="24534" t="22365" r="2881" b="12957"/>
          <a:stretch/>
        </p:blipFill>
        <p:spPr>
          <a:xfrm>
            <a:off x="-1" y="-1"/>
            <a:ext cx="12194021" cy="6858001"/>
          </a:xfrm>
          <a:prstGeom prst="rect">
            <a:avLst/>
          </a:prstGeom>
        </p:spPr>
      </p:pic>
      <p:grpSp>
        <p:nvGrpSpPr>
          <p:cNvPr id="5" name="Grupo 18">
            <a:extLst>
              <a:ext uri="{FF2B5EF4-FFF2-40B4-BE49-F238E27FC236}">
                <a16:creationId xmlns:a16="http://schemas.microsoft.com/office/drawing/2014/main" xmlns="" id="{5DB54719-6D44-D0F3-73A2-398E68086EAB}"/>
              </a:ext>
            </a:extLst>
          </p:cNvPr>
          <p:cNvGrpSpPr/>
          <p:nvPr/>
        </p:nvGrpSpPr>
        <p:grpSpPr>
          <a:xfrm>
            <a:off x="0" y="4572000"/>
            <a:ext cx="2600325" cy="2286000"/>
            <a:chOff x="0" y="3900135"/>
            <a:chExt cx="2959217" cy="2959217"/>
          </a:xfrm>
        </p:grpSpPr>
        <p:sp>
          <p:nvSpPr>
            <p:cNvPr id="6"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9"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5"/>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3576860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286375" y="-1"/>
            <a:ext cx="6905625" cy="6905625"/>
          </a:xfrm>
          <a:prstGeom prst="rect">
            <a:avLst/>
          </a:prstGeom>
        </p:spPr>
      </p:pic>
      <p:pic>
        <p:nvPicPr>
          <p:cNvPr id="3" name="Imagen 2"/>
          <p:cNvPicPr>
            <a:picLocks noChangeAspect="1"/>
          </p:cNvPicPr>
          <p:nvPr/>
        </p:nvPicPr>
        <p:blipFill rotWithShape="1">
          <a:blip r:embed="rId3"/>
          <a:srcRect l="12240" r="12500"/>
          <a:stretch/>
        </p:blipFill>
        <p:spPr>
          <a:xfrm>
            <a:off x="128587" y="104774"/>
            <a:ext cx="5014913" cy="6663414"/>
          </a:xfrm>
          <a:prstGeom prst="rect">
            <a:avLst/>
          </a:prstGeom>
        </p:spPr>
      </p:pic>
      <p:grpSp>
        <p:nvGrpSpPr>
          <p:cNvPr id="4"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9"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3573705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ISTORIA – Centro de Capacitación PRAXIS">
            <a:extLst>
              <a:ext uri="{FF2B5EF4-FFF2-40B4-BE49-F238E27FC236}">
                <a16:creationId xmlns="" xmlns:a16="http://schemas.microsoft.com/office/drawing/2014/main" id="{8C2ADD4E-6E00-4CC1-88EB-CACEEF55F6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58" y="278353"/>
            <a:ext cx="2116370" cy="12563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 xmlns:a16="http://schemas.microsoft.com/office/drawing/2014/main" id="{6A359E77-EB80-4BE9-8102-84EBEFC63BEE}"/>
              </a:ext>
            </a:extLst>
          </p:cNvPr>
          <p:cNvSpPr>
            <a:spLocks noChangeArrowheads="1"/>
          </p:cNvSpPr>
          <p:nvPr/>
        </p:nvSpPr>
        <p:spPr bwMode="auto">
          <a:xfrm>
            <a:off x="0" y="7029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9">
            <a:extLst>
              <a:ext uri="{FF2B5EF4-FFF2-40B4-BE49-F238E27FC236}">
                <a16:creationId xmlns="" xmlns:a16="http://schemas.microsoft.com/office/drawing/2014/main" id="{05CF0004-87D8-45C9-9332-A99E5D236001}"/>
              </a:ext>
            </a:extLst>
          </p:cNvPr>
          <p:cNvSpPr>
            <a:spLocks noChangeArrowheads="1"/>
          </p:cNvSpPr>
          <p:nvPr/>
        </p:nvSpPr>
        <p:spPr bwMode="auto">
          <a:xfrm>
            <a:off x="1214438" y="12296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 name="Imagen 2">
            <a:extLst>
              <a:ext uri="{FF2B5EF4-FFF2-40B4-BE49-F238E27FC236}">
                <a16:creationId xmlns="" xmlns:a16="http://schemas.microsoft.com/office/drawing/2014/main" id="{21F7325F-4C78-4439-8BB7-5DD234773795}"/>
              </a:ext>
            </a:extLst>
          </p:cNvPr>
          <p:cNvPicPr>
            <a:picLocks noChangeAspect="1"/>
          </p:cNvPicPr>
          <p:nvPr/>
        </p:nvPicPr>
        <p:blipFill rotWithShape="1">
          <a:blip r:embed="rId4"/>
          <a:srcRect l="28154" t="30245" r="26961" b="18410"/>
          <a:stretch/>
        </p:blipFill>
        <p:spPr>
          <a:xfrm>
            <a:off x="0" y="0"/>
            <a:ext cx="12192000" cy="6858000"/>
          </a:xfrm>
          <a:prstGeom prst="rect">
            <a:avLst/>
          </a:prstGeom>
        </p:spPr>
      </p:pic>
      <p:pic>
        <p:nvPicPr>
          <p:cNvPr id="11"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5"/>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1494525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ISTORIA – Centro de Capacitación PRAXIS">
            <a:extLst>
              <a:ext uri="{FF2B5EF4-FFF2-40B4-BE49-F238E27FC236}">
                <a16:creationId xmlns="" xmlns:a16="http://schemas.microsoft.com/office/drawing/2014/main" id="{8C2ADD4E-6E00-4CC1-88EB-CACEEF55F6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258" y="278353"/>
            <a:ext cx="2116370" cy="12563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 xmlns:a16="http://schemas.microsoft.com/office/drawing/2014/main" id="{6A359E77-EB80-4BE9-8102-84EBEFC63BEE}"/>
              </a:ext>
            </a:extLst>
          </p:cNvPr>
          <p:cNvSpPr>
            <a:spLocks noChangeArrowheads="1"/>
          </p:cNvSpPr>
          <p:nvPr/>
        </p:nvSpPr>
        <p:spPr bwMode="auto">
          <a:xfrm>
            <a:off x="0" y="7029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9">
            <a:extLst>
              <a:ext uri="{FF2B5EF4-FFF2-40B4-BE49-F238E27FC236}">
                <a16:creationId xmlns="" xmlns:a16="http://schemas.microsoft.com/office/drawing/2014/main" id="{05CF0004-87D8-45C9-9332-A99E5D236001}"/>
              </a:ext>
            </a:extLst>
          </p:cNvPr>
          <p:cNvSpPr>
            <a:spLocks noChangeArrowheads="1"/>
          </p:cNvSpPr>
          <p:nvPr/>
        </p:nvSpPr>
        <p:spPr bwMode="auto">
          <a:xfrm>
            <a:off x="1214438" y="12296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Imagen 6">
            <a:extLst>
              <a:ext uri="{FF2B5EF4-FFF2-40B4-BE49-F238E27FC236}">
                <a16:creationId xmlns="" xmlns:a16="http://schemas.microsoft.com/office/drawing/2014/main" id="{97D4B823-255F-4A01-803E-932AAA0C7DAF}"/>
              </a:ext>
            </a:extLst>
          </p:cNvPr>
          <p:cNvPicPr>
            <a:picLocks noChangeAspect="1"/>
          </p:cNvPicPr>
          <p:nvPr/>
        </p:nvPicPr>
        <p:blipFill rotWithShape="1">
          <a:blip r:embed="rId3"/>
          <a:srcRect l="28474" t="22365" r="2880" b="4798"/>
          <a:stretch/>
        </p:blipFill>
        <p:spPr>
          <a:xfrm>
            <a:off x="-1" y="0"/>
            <a:ext cx="12192001" cy="6858000"/>
          </a:xfrm>
          <a:prstGeom prst="rect">
            <a:avLst/>
          </a:prstGeom>
        </p:spPr>
      </p:pic>
      <p:grpSp>
        <p:nvGrpSpPr>
          <p:cNvPr id="6"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1"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2"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1321855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9533" t="19347"/>
          <a:stretch/>
        </p:blipFill>
        <p:spPr>
          <a:xfrm>
            <a:off x="-1" y="0"/>
            <a:ext cx="6372225" cy="6858000"/>
          </a:xfrm>
          <a:prstGeom prst="rect">
            <a:avLst/>
          </a:prstGeom>
        </p:spPr>
      </p:pic>
      <p:pic>
        <p:nvPicPr>
          <p:cNvPr id="3" name="Imagen 2"/>
          <p:cNvPicPr>
            <a:picLocks noChangeAspect="1"/>
          </p:cNvPicPr>
          <p:nvPr/>
        </p:nvPicPr>
        <p:blipFill>
          <a:blip r:embed="rId3"/>
          <a:stretch>
            <a:fillRect/>
          </a:stretch>
        </p:blipFill>
        <p:spPr>
          <a:xfrm>
            <a:off x="6357938" y="-6349"/>
            <a:ext cx="5834063" cy="6864349"/>
          </a:xfrm>
          <a:prstGeom prst="rect">
            <a:avLst/>
          </a:prstGeom>
        </p:spPr>
      </p:pic>
      <p:grpSp>
        <p:nvGrpSpPr>
          <p:cNvPr id="4"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8"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1959378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ector De Dibujos Animados Clip Art De Una Gota De Sangre Que Usted Las  Gracias Por La Donación De Sangre. Ningunos Gradientes Usados, Aislado En  Blanco. Ilustraciones Vectoriales, Clip Art Vectorizado Libre">
            <a:extLst>
              <a:ext uri="{FF2B5EF4-FFF2-40B4-BE49-F238E27FC236}">
                <a16:creationId xmlns:a16="http://schemas.microsoft.com/office/drawing/2014/main" xmlns="" id="{60617D2C-D592-4B38-BA4C-B5A30B092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223" y="906523"/>
            <a:ext cx="6161087" cy="486156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9"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3010628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2A3DDE05-7390-9F8F-B4CA-0B0E8A7183B4}"/>
              </a:ext>
            </a:extLst>
          </p:cNvPr>
          <p:cNvPicPr>
            <a:picLocks noChangeAspect="1"/>
          </p:cNvPicPr>
          <p:nvPr/>
        </p:nvPicPr>
        <p:blipFill>
          <a:blip r:embed="rId2"/>
          <a:stretch>
            <a:fillRect/>
          </a:stretch>
        </p:blipFill>
        <p:spPr>
          <a:xfrm>
            <a:off x="997781" y="0"/>
            <a:ext cx="10367889" cy="6866021"/>
          </a:xfrm>
          <a:prstGeom prst="rect">
            <a:avLst/>
          </a:prstGeom>
        </p:spPr>
      </p:pic>
      <p:grpSp>
        <p:nvGrpSpPr>
          <p:cNvPr id="7" name="Grupo 18">
            <a:extLst>
              <a:ext uri="{FF2B5EF4-FFF2-40B4-BE49-F238E27FC236}">
                <a16:creationId xmlns:a16="http://schemas.microsoft.com/office/drawing/2014/main" xmlns="" id="{5DB54719-6D44-D0F3-73A2-398E68086EAB}"/>
              </a:ext>
            </a:extLst>
          </p:cNvPr>
          <p:cNvGrpSpPr/>
          <p:nvPr/>
        </p:nvGrpSpPr>
        <p:grpSpPr>
          <a:xfrm>
            <a:off x="1" y="4100513"/>
            <a:ext cx="2800350" cy="2757487"/>
            <a:chOff x="0" y="3900135"/>
            <a:chExt cx="2959217" cy="2959217"/>
          </a:xfrm>
        </p:grpSpPr>
        <p:sp>
          <p:nvSpPr>
            <p:cNvPr id="8"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11"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2411536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98D7143A-E0B5-C5B6-99FA-FDBF0ABC7BF9}"/>
              </a:ext>
            </a:extLst>
          </p:cNvPr>
          <p:cNvPicPr>
            <a:picLocks noChangeAspect="1"/>
          </p:cNvPicPr>
          <p:nvPr/>
        </p:nvPicPr>
        <p:blipFill>
          <a:blip r:embed="rId2"/>
          <a:stretch>
            <a:fillRect/>
          </a:stretch>
        </p:blipFill>
        <p:spPr>
          <a:xfrm>
            <a:off x="1996952" y="46721"/>
            <a:ext cx="3179300" cy="6811279"/>
          </a:xfrm>
          <a:prstGeom prst="rect">
            <a:avLst/>
          </a:prstGeom>
        </p:spPr>
      </p:pic>
      <p:pic>
        <p:nvPicPr>
          <p:cNvPr id="3" name="Imagen 2">
            <a:extLst>
              <a:ext uri="{FF2B5EF4-FFF2-40B4-BE49-F238E27FC236}">
                <a16:creationId xmlns="" xmlns:a16="http://schemas.microsoft.com/office/drawing/2014/main" id="{21C54BF0-3CBF-F6A8-46B5-8BBF1521D803}"/>
              </a:ext>
            </a:extLst>
          </p:cNvPr>
          <p:cNvPicPr>
            <a:picLocks noChangeAspect="1"/>
          </p:cNvPicPr>
          <p:nvPr/>
        </p:nvPicPr>
        <p:blipFill rotWithShape="1">
          <a:blip r:embed="rId3"/>
          <a:srcRect l="11895"/>
          <a:stretch/>
        </p:blipFill>
        <p:spPr>
          <a:xfrm>
            <a:off x="5114925" y="46721"/>
            <a:ext cx="6001068" cy="6811279"/>
          </a:xfrm>
          <a:prstGeom prst="rect">
            <a:avLst/>
          </a:prstGeom>
        </p:spPr>
      </p:pic>
      <p:grpSp>
        <p:nvGrpSpPr>
          <p:cNvPr id="4"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8"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1337536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59C6CAE0-5072-9DEC-8DC5-611F4DA4D5DE}"/>
              </a:ext>
            </a:extLst>
          </p:cNvPr>
          <p:cNvPicPr>
            <a:picLocks noChangeAspect="1"/>
          </p:cNvPicPr>
          <p:nvPr/>
        </p:nvPicPr>
        <p:blipFill>
          <a:blip r:embed="rId2"/>
          <a:stretch>
            <a:fillRect/>
          </a:stretch>
        </p:blipFill>
        <p:spPr>
          <a:xfrm>
            <a:off x="0" y="0"/>
            <a:ext cx="6865034" cy="6865034"/>
          </a:xfrm>
          <a:prstGeom prst="rect">
            <a:avLst/>
          </a:prstGeom>
        </p:spPr>
      </p:pic>
      <p:pic>
        <p:nvPicPr>
          <p:cNvPr id="4" name="Imagen 3">
            <a:extLst>
              <a:ext uri="{FF2B5EF4-FFF2-40B4-BE49-F238E27FC236}">
                <a16:creationId xmlns="" xmlns:a16="http://schemas.microsoft.com/office/drawing/2014/main" id="{CA54507B-BFFB-15B8-279C-87359F3CE3C0}"/>
              </a:ext>
            </a:extLst>
          </p:cNvPr>
          <p:cNvPicPr>
            <a:picLocks noChangeAspect="1"/>
          </p:cNvPicPr>
          <p:nvPr/>
        </p:nvPicPr>
        <p:blipFill>
          <a:blip r:embed="rId3"/>
          <a:srcRect l="8697" r="10386"/>
          <a:stretch>
            <a:fillRect/>
          </a:stretch>
        </p:blipFill>
        <p:spPr>
          <a:xfrm>
            <a:off x="6865033" y="274639"/>
            <a:ext cx="5326967" cy="6583361"/>
          </a:xfrm>
          <a:prstGeom prst="rect">
            <a:avLst/>
          </a:prstGeom>
        </p:spPr>
      </p:pic>
      <p:grpSp>
        <p:nvGrpSpPr>
          <p:cNvPr id="5"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9"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3412919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7416664B-56ED-D67E-C523-7D5DC6EAC89B}"/>
              </a:ext>
            </a:extLst>
          </p:cNvPr>
          <p:cNvPicPr>
            <a:picLocks noChangeAspect="1"/>
          </p:cNvPicPr>
          <p:nvPr/>
        </p:nvPicPr>
        <p:blipFill>
          <a:blip r:embed="rId2"/>
          <a:stretch>
            <a:fillRect/>
          </a:stretch>
        </p:blipFill>
        <p:spPr>
          <a:xfrm>
            <a:off x="959441" y="0"/>
            <a:ext cx="10273118" cy="6858000"/>
          </a:xfrm>
          <a:prstGeom prst="rect">
            <a:avLst/>
          </a:prstGeom>
        </p:spPr>
      </p:pic>
      <p:grpSp>
        <p:nvGrpSpPr>
          <p:cNvPr id="3"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4"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8"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1644216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18">
            <a:extLst>
              <a:ext uri="{FF2B5EF4-FFF2-40B4-BE49-F238E27FC236}">
                <a16:creationId xmlns:a16="http://schemas.microsoft.com/office/drawing/2014/main" xmlns="" id="{5DB54719-6D44-D0F3-73A2-398E68086EAB}"/>
              </a:ext>
            </a:extLst>
          </p:cNvPr>
          <p:cNvGrpSpPr/>
          <p:nvPr/>
        </p:nvGrpSpPr>
        <p:grpSpPr>
          <a:xfrm>
            <a:off x="0" y="3898783"/>
            <a:ext cx="2959217" cy="2959217"/>
            <a:chOff x="0" y="3900135"/>
            <a:chExt cx="2959217" cy="2959217"/>
          </a:xfrm>
        </p:grpSpPr>
        <p:sp>
          <p:nvSpPr>
            <p:cNvPr id="4" name="Forma libre 19">
              <a:extLst>
                <a:ext uri="{FF2B5EF4-FFF2-40B4-BE49-F238E27FC236}">
                  <a16:creationId xmlns:a16="http://schemas.microsoft.com/office/drawing/2014/main" xmlns=""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20">
              <a:extLst>
                <a:ext uri="{FF2B5EF4-FFF2-40B4-BE49-F238E27FC236}">
                  <a16:creationId xmlns:a16="http://schemas.microsoft.com/office/drawing/2014/main" xmlns=""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1">
              <a:extLst>
                <a:ext uri="{FF2B5EF4-FFF2-40B4-BE49-F238E27FC236}">
                  <a16:creationId xmlns:a16="http://schemas.microsoft.com/office/drawing/2014/main" xmlns=""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2" name="Imagen 1">
            <a:extLst>
              <a:ext uri="{FF2B5EF4-FFF2-40B4-BE49-F238E27FC236}">
                <a16:creationId xmlns="" xmlns:a16="http://schemas.microsoft.com/office/drawing/2014/main" id="{EC13A6D7-1DB2-B66B-05CF-11647AEFAE9E}"/>
              </a:ext>
            </a:extLst>
          </p:cNvPr>
          <p:cNvPicPr>
            <a:picLocks noChangeAspect="1"/>
          </p:cNvPicPr>
          <p:nvPr/>
        </p:nvPicPr>
        <p:blipFill rotWithShape="1">
          <a:blip r:embed="rId2"/>
          <a:srcRect t="4583" b="5417"/>
          <a:stretch/>
        </p:blipFill>
        <p:spPr>
          <a:xfrm>
            <a:off x="692958" y="0"/>
            <a:ext cx="10920383" cy="6172201"/>
          </a:xfrm>
          <a:prstGeom prst="rect">
            <a:avLst/>
          </a:prstGeom>
        </p:spPr>
      </p:pic>
      <p:pic>
        <p:nvPicPr>
          <p:cNvPr id="7" name="Picture 1" descr="Logo-Praxis.png">
            <a:extLst>
              <a:ext uri="{FF2B5EF4-FFF2-40B4-BE49-F238E27FC236}">
                <a16:creationId xmlns:a16="http://schemas.microsoft.com/office/drawing/2014/main" xmlns=""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extLst>
      <p:ext uri="{BB962C8B-B14F-4D97-AF65-F5344CB8AC3E}">
        <p14:creationId xmlns:p14="http://schemas.microsoft.com/office/powerpoint/2010/main" val="1793151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917</TotalTime>
  <Words>444</Words>
  <Application>Microsoft Office PowerPoint</Application>
  <PresentationFormat>Panorámica</PresentationFormat>
  <Paragraphs>65</Paragraphs>
  <Slides>47</Slides>
  <Notes>6</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47</vt:i4>
      </vt:variant>
    </vt:vector>
  </HeadingPairs>
  <TitlesOfParts>
    <vt:vector size="57" baseType="lpstr">
      <vt:lpstr>Arial</vt:lpstr>
      <vt:lpstr>Arial Narrow</vt:lpstr>
      <vt:lpstr>Berlin Sans FB Demi</vt:lpstr>
      <vt:lpstr>Calibri</vt:lpstr>
      <vt:lpstr>Calibri Light</vt:lpstr>
      <vt:lpstr>Franklin Gothic Book</vt:lpstr>
      <vt:lpstr>Georgia</vt:lpstr>
      <vt:lpstr>Times New Roman</vt:lpstr>
      <vt:lpstr>Wingdings</vt:lpstr>
      <vt:lpstr>Tema de Office</vt:lpstr>
      <vt:lpstr>Taller INYECTOLOGÍA BÁSICA   Centro de Capacitación Continua PRAXIS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es el lavado de manos?</vt:lpstr>
      <vt:lpstr>Presentación de PowerPoint</vt:lpstr>
      <vt:lpstr>Presentación de PowerPoint</vt:lpstr>
      <vt:lpstr>Presentación de PowerPoint</vt:lpstr>
      <vt:lpstr>Lavado de Manos CLÍNICO</vt:lpstr>
      <vt:lpstr>PRINCIPIOS: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MR MADOX</dc:creator>
  <cp:lastModifiedBy>Samsung</cp:lastModifiedBy>
  <cp:revision>73</cp:revision>
  <dcterms:created xsi:type="dcterms:W3CDTF">2021-10-15T23:49:33Z</dcterms:created>
  <dcterms:modified xsi:type="dcterms:W3CDTF">2026-04-16T23:25:26Z</dcterms:modified>
</cp:coreProperties>
</file>