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giene facial">
            <a:extLst>
              <a:ext uri="{FF2B5EF4-FFF2-40B4-BE49-F238E27FC236}">
                <a16:creationId xmlns:a16="http://schemas.microsoft.com/office/drawing/2014/main" id="{D2218CD3-0441-4A6B-9781-3FDB43529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F212CDA-9896-455F-A3BF-D7B2FBC1D10E}"/>
              </a:ext>
            </a:extLst>
          </p:cNvPr>
          <p:cNvSpPr>
            <a:spLocks noGrp="1"/>
          </p:cNvSpPr>
          <p:nvPr>
            <p:ph type="ctrTitle"/>
          </p:nvPr>
        </p:nvSpPr>
        <p:spPr>
          <a:xfrm>
            <a:off x="1877621" y="-223214"/>
            <a:ext cx="8689976" cy="2509213"/>
          </a:xfrm>
          <a:effectLst>
            <a:reflection blurRad="6350" stA="52000" endA="300" endPos="35000" dir="5400000" sy="-100000" algn="bl" rotWithShape="0"/>
          </a:effectLst>
        </p:spPr>
        <p:txBody>
          <a:bodyPr>
            <a:normAutofit/>
          </a:bodyPr>
          <a:lstStyle/>
          <a:p>
            <a:r>
              <a:rPr lang="es-ES" sz="8000" b="1" cap="none" dirty="0">
                <a:ln w="6600">
                  <a:solidFill>
                    <a:schemeClr val="accent2"/>
                  </a:solidFill>
                  <a:prstDash val="solid"/>
                </a:ln>
                <a:solidFill>
                  <a:srgbClr val="FFFFFF"/>
                </a:solidFill>
                <a:effectLst>
                  <a:outerShdw dist="38100" dir="2700000" algn="tl" rotWithShape="0">
                    <a:schemeClr val="accent2"/>
                  </a:outerShdw>
                </a:effectLst>
              </a:rPr>
              <a:t>SKIN CARE  </a:t>
            </a:r>
            <a:endParaRPr lang="es-ES" sz="8000" dirty="0">
              <a:ln w="6600">
                <a:solidFill>
                  <a:schemeClr val="accent5">
                    <a:lumMod val="75000"/>
                  </a:schemeClr>
                </a:solidFill>
                <a:prstDash val="solid"/>
              </a:ln>
              <a:solidFill>
                <a:srgbClr val="002060"/>
              </a:solidFill>
            </a:endParaRPr>
          </a:p>
        </p:txBody>
      </p:sp>
      <p:sp>
        <p:nvSpPr>
          <p:cNvPr id="3" name="Subtítulo 2">
            <a:extLst>
              <a:ext uri="{FF2B5EF4-FFF2-40B4-BE49-F238E27FC236}">
                <a16:creationId xmlns:a16="http://schemas.microsoft.com/office/drawing/2014/main" id="{D3378BEA-EDB1-4B02-B23E-A5FDDB147C5A}"/>
              </a:ext>
            </a:extLst>
          </p:cNvPr>
          <p:cNvSpPr>
            <a:spLocks noGrp="1"/>
          </p:cNvSpPr>
          <p:nvPr>
            <p:ph type="subTitle" idx="1"/>
          </p:nvPr>
        </p:nvSpPr>
        <p:spPr>
          <a:effectLst>
            <a:reflection blurRad="6350" stA="50000" endA="300" endPos="55000" dir="5400000" sy="-100000" algn="bl" rotWithShape="0"/>
          </a:effectLst>
        </p:spPr>
        <p:txBody>
          <a:bodyPr>
            <a:normAutofit/>
          </a:bodyPr>
          <a:lstStyle/>
          <a:p>
            <a:r>
              <a:rPr lang="es-ES" sz="4000" dirty="0">
                <a:solidFill>
                  <a:schemeClr val="accent1"/>
                </a:solidFill>
              </a:rPr>
              <a:t>LIMPIEZA FACIAL</a:t>
            </a:r>
          </a:p>
        </p:txBody>
      </p:sp>
    </p:spTree>
    <p:extLst>
      <p:ext uri="{BB962C8B-B14F-4D97-AF65-F5344CB8AC3E}">
        <p14:creationId xmlns:p14="http://schemas.microsoft.com/office/powerpoint/2010/main" val="343814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8B4AE8-A905-4066-8E84-C8BD27F3F78B}"/>
              </a:ext>
            </a:extLst>
          </p:cNvPr>
          <p:cNvPicPr>
            <a:picLocks noChangeAspect="1"/>
          </p:cNvPicPr>
          <p:nvPr/>
        </p:nvPicPr>
        <p:blipFill>
          <a:blip r:embed="rId2"/>
          <a:stretch>
            <a:fillRect/>
          </a:stretch>
        </p:blipFill>
        <p:spPr>
          <a:xfrm>
            <a:off x="5500468" y="702066"/>
            <a:ext cx="6691532" cy="6155934"/>
          </a:xfrm>
          <a:prstGeom prst="rect">
            <a:avLst/>
          </a:prstGeom>
        </p:spPr>
      </p:pic>
      <p:pic>
        <p:nvPicPr>
          <p:cNvPr id="6" name="Imagen 5">
            <a:extLst>
              <a:ext uri="{FF2B5EF4-FFF2-40B4-BE49-F238E27FC236}">
                <a16:creationId xmlns:a16="http://schemas.microsoft.com/office/drawing/2014/main" id="{1EDE9CBC-749A-4475-A812-0E1C3DB892AD}"/>
              </a:ext>
            </a:extLst>
          </p:cNvPr>
          <p:cNvPicPr>
            <a:picLocks noChangeAspect="1"/>
          </p:cNvPicPr>
          <p:nvPr/>
        </p:nvPicPr>
        <p:blipFill>
          <a:blip r:embed="rId3"/>
          <a:stretch>
            <a:fillRect/>
          </a:stretch>
        </p:blipFill>
        <p:spPr>
          <a:xfrm>
            <a:off x="0" y="702066"/>
            <a:ext cx="5598941" cy="6155934"/>
          </a:xfrm>
          <a:prstGeom prst="rect">
            <a:avLst/>
          </a:prstGeom>
        </p:spPr>
      </p:pic>
      <p:sp>
        <p:nvSpPr>
          <p:cNvPr id="3" name="CuadroTexto 2">
            <a:extLst>
              <a:ext uri="{FF2B5EF4-FFF2-40B4-BE49-F238E27FC236}">
                <a16:creationId xmlns:a16="http://schemas.microsoft.com/office/drawing/2014/main" id="{9933007A-DF2D-49B0-8B8D-0AEC56877AC7}"/>
              </a:ext>
            </a:extLst>
          </p:cNvPr>
          <p:cNvSpPr txBox="1"/>
          <p:nvPr/>
        </p:nvSpPr>
        <p:spPr>
          <a:xfrm>
            <a:off x="1845798" y="750836"/>
            <a:ext cx="850040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4. LIMPIEZA PROFUNDA EXTRACTIVA</a:t>
            </a:r>
          </a:p>
        </p:txBody>
      </p:sp>
      <p:sp>
        <p:nvSpPr>
          <p:cNvPr id="5" name="CuadroTexto 4">
            <a:extLst>
              <a:ext uri="{FF2B5EF4-FFF2-40B4-BE49-F238E27FC236}">
                <a16:creationId xmlns:a16="http://schemas.microsoft.com/office/drawing/2014/main" id="{56B5DBC5-45B0-44A7-8DA7-BAEFD77F15BD}"/>
              </a:ext>
            </a:extLst>
          </p:cNvPr>
          <p:cNvSpPr txBox="1"/>
          <p:nvPr/>
        </p:nvSpPr>
        <p:spPr>
          <a:xfrm>
            <a:off x="2110153" y="2973421"/>
            <a:ext cx="7427742" cy="2308324"/>
          </a:xfrm>
          <a:prstGeom prst="rect">
            <a:avLst/>
          </a:prstGeom>
          <a:noFill/>
        </p:spPr>
        <p:txBody>
          <a:bodyPr wrap="square">
            <a:spAutoFit/>
          </a:bodyPr>
          <a:lstStyle/>
          <a:p>
            <a:pPr algn="ctr"/>
            <a:r>
              <a:rPr lang="es-ES" sz="3600" dirty="0"/>
              <a:t>Según el diagnóstico y necesidades de la piel puede ser necesario extraer la suciedad de los poros de la piel y los folículos pilosos.</a:t>
            </a:r>
          </a:p>
        </p:txBody>
      </p:sp>
    </p:spTree>
    <p:extLst>
      <p:ext uri="{BB962C8B-B14F-4D97-AF65-F5344CB8AC3E}">
        <p14:creationId xmlns:p14="http://schemas.microsoft.com/office/powerpoint/2010/main" val="153282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8ED421-C3F7-4AC0-A89C-EF3C0EA3EFC1}"/>
              </a:ext>
            </a:extLst>
          </p:cNvPr>
          <p:cNvSpPr txBox="1"/>
          <p:nvPr/>
        </p:nvSpPr>
        <p:spPr>
          <a:xfrm>
            <a:off x="3232051" y="610159"/>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5. TONIFICACIÓN</a:t>
            </a:r>
          </a:p>
        </p:txBody>
      </p:sp>
      <p:sp>
        <p:nvSpPr>
          <p:cNvPr id="5" name="CuadroTexto 4">
            <a:extLst>
              <a:ext uri="{FF2B5EF4-FFF2-40B4-BE49-F238E27FC236}">
                <a16:creationId xmlns:a16="http://schemas.microsoft.com/office/drawing/2014/main" id="{A565DDB4-DAAC-4324-B720-1CBF962A0C95}"/>
              </a:ext>
            </a:extLst>
          </p:cNvPr>
          <p:cNvSpPr txBox="1"/>
          <p:nvPr/>
        </p:nvSpPr>
        <p:spPr>
          <a:xfrm>
            <a:off x="3046828" y="2100112"/>
            <a:ext cx="6098344" cy="2308324"/>
          </a:xfrm>
          <a:prstGeom prst="rect">
            <a:avLst/>
          </a:prstGeom>
          <a:noFill/>
        </p:spPr>
        <p:txBody>
          <a:bodyPr wrap="square">
            <a:spAutoFit/>
          </a:bodyPr>
          <a:lstStyle/>
          <a:p>
            <a:pPr algn="ctr"/>
            <a:r>
              <a:rPr lang="es-ES" sz="2400" dirty="0"/>
              <a:t>Aplicar el tónico indicado para el tipo de piel a tratar. Así estimulamos las funciones biológicas de la piel y la circulación sanguínea ejercitando al mismo tiempo una acción tónica sobre los músculos y preparándola para recibir los tratamientos.</a:t>
            </a:r>
          </a:p>
        </p:txBody>
      </p:sp>
      <p:pic>
        <p:nvPicPr>
          <p:cNvPr id="7" name="Imagen 6">
            <a:extLst>
              <a:ext uri="{FF2B5EF4-FFF2-40B4-BE49-F238E27FC236}">
                <a16:creationId xmlns:a16="http://schemas.microsoft.com/office/drawing/2014/main" id="{22BF1AB8-4B64-4A4E-801E-E4D77DFD2C22}"/>
              </a:ext>
            </a:extLst>
          </p:cNvPr>
          <p:cNvPicPr>
            <a:picLocks noChangeAspect="1"/>
          </p:cNvPicPr>
          <p:nvPr/>
        </p:nvPicPr>
        <p:blipFill>
          <a:blip r:embed="rId2"/>
          <a:stretch>
            <a:fillRect/>
          </a:stretch>
        </p:blipFill>
        <p:spPr>
          <a:xfrm>
            <a:off x="5166653" y="4591317"/>
            <a:ext cx="2857500" cy="1792848"/>
          </a:xfrm>
          <a:prstGeom prst="rect">
            <a:avLst/>
          </a:prstGeom>
        </p:spPr>
      </p:pic>
      <p:pic>
        <p:nvPicPr>
          <p:cNvPr id="8" name="Imagen 7">
            <a:extLst>
              <a:ext uri="{FF2B5EF4-FFF2-40B4-BE49-F238E27FC236}">
                <a16:creationId xmlns:a16="http://schemas.microsoft.com/office/drawing/2014/main" id="{6C056BB6-EC2B-4A10-8D35-D662A33D0D0D}"/>
              </a:ext>
            </a:extLst>
          </p:cNvPr>
          <p:cNvPicPr>
            <a:picLocks noChangeAspect="1"/>
          </p:cNvPicPr>
          <p:nvPr/>
        </p:nvPicPr>
        <p:blipFill>
          <a:blip r:embed="rId3"/>
          <a:stretch>
            <a:fillRect/>
          </a:stretch>
        </p:blipFill>
        <p:spPr>
          <a:xfrm>
            <a:off x="618978" y="1256490"/>
            <a:ext cx="2427850" cy="5127674"/>
          </a:xfrm>
          <a:prstGeom prst="rect">
            <a:avLst/>
          </a:prstGeom>
        </p:spPr>
      </p:pic>
      <p:pic>
        <p:nvPicPr>
          <p:cNvPr id="9" name="Imagen 8">
            <a:extLst>
              <a:ext uri="{FF2B5EF4-FFF2-40B4-BE49-F238E27FC236}">
                <a16:creationId xmlns:a16="http://schemas.microsoft.com/office/drawing/2014/main" id="{733309FF-7463-44A5-BF40-6B0E76099139}"/>
              </a:ext>
            </a:extLst>
          </p:cNvPr>
          <p:cNvPicPr>
            <a:picLocks noChangeAspect="1"/>
          </p:cNvPicPr>
          <p:nvPr/>
        </p:nvPicPr>
        <p:blipFill>
          <a:blip r:embed="rId4"/>
          <a:stretch>
            <a:fillRect/>
          </a:stretch>
        </p:blipFill>
        <p:spPr>
          <a:xfrm>
            <a:off x="9145172" y="1438966"/>
            <a:ext cx="2625090" cy="4808875"/>
          </a:xfrm>
          <a:prstGeom prst="rect">
            <a:avLst/>
          </a:prstGeom>
        </p:spPr>
      </p:pic>
    </p:spTree>
    <p:extLst>
      <p:ext uri="{BB962C8B-B14F-4D97-AF65-F5344CB8AC3E}">
        <p14:creationId xmlns:p14="http://schemas.microsoft.com/office/powerpoint/2010/main" val="263893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9EF33F-4C24-4325-9D8F-B25BC8A2F67D}"/>
              </a:ext>
            </a:extLst>
          </p:cNvPr>
          <p:cNvSpPr txBox="1"/>
          <p:nvPr/>
        </p:nvSpPr>
        <p:spPr>
          <a:xfrm>
            <a:off x="4207997" y="741184"/>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6. ACTIVACIÓN MANUAL</a:t>
            </a:r>
          </a:p>
        </p:txBody>
      </p:sp>
      <p:sp>
        <p:nvSpPr>
          <p:cNvPr id="5" name="CuadroTexto 4">
            <a:extLst>
              <a:ext uri="{FF2B5EF4-FFF2-40B4-BE49-F238E27FC236}">
                <a16:creationId xmlns:a16="http://schemas.microsoft.com/office/drawing/2014/main" id="{504735C9-9B29-4A88-8BEE-6B98586029FF}"/>
              </a:ext>
            </a:extLst>
          </p:cNvPr>
          <p:cNvSpPr txBox="1"/>
          <p:nvPr/>
        </p:nvSpPr>
        <p:spPr>
          <a:xfrm>
            <a:off x="3541540" y="2116576"/>
            <a:ext cx="7431259" cy="3046988"/>
          </a:xfrm>
          <a:prstGeom prst="rect">
            <a:avLst/>
          </a:prstGeom>
          <a:noFill/>
        </p:spPr>
        <p:txBody>
          <a:bodyPr wrap="square">
            <a:spAutoFit/>
          </a:bodyPr>
          <a:lstStyle/>
          <a:p>
            <a:pPr algn="ctr"/>
            <a:r>
              <a:rPr lang="es-ES" sz="2400" dirty="0"/>
              <a:t>Según el tipo de piel, aplicar la crema específica, o crema base enriquecida con los concentrados faciales.</a:t>
            </a:r>
          </a:p>
          <a:p>
            <a:pPr algn="ctr"/>
            <a:endParaRPr lang="es-ES" sz="2400" dirty="0"/>
          </a:p>
          <a:p>
            <a:pPr algn="ctr"/>
            <a:r>
              <a:rPr lang="es-ES" sz="2400" dirty="0"/>
              <a:t>En esta fase vamos a portar a la piel todos los nutrientes que necesite en función de su estado y su problemática particular, cubriendo las necesidades de hidratación, nutrición, regeneración y equilibrio de forma personalizada con el fin de conseguir el mejor resultado posible.</a:t>
            </a:r>
          </a:p>
        </p:txBody>
      </p:sp>
      <p:pic>
        <p:nvPicPr>
          <p:cNvPr id="6" name="Imagen 5">
            <a:extLst>
              <a:ext uri="{FF2B5EF4-FFF2-40B4-BE49-F238E27FC236}">
                <a16:creationId xmlns:a16="http://schemas.microsoft.com/office/drawing/2014/main" id="{0B7C922D-316D-4280-8AA9-725072E662E3}"/>
              </a:ext>
            </a:extLst>
          </p:cNvPr>
          <p:cNvPicPr>
            <a:picLocks noChangeAspect="1"/>
          </p:cNvPicPr>
          <p:nvPr/>
        </p:nvPicPr>
        <p:blipFill>
          <a:blip r:embed="rId2"/>
          <a:stretch>
            <a:fillRect/>
          </a:stretch>
        </p:blipFill>
        <p:spPr>
          <a:xfrm>
            <a:off x="501160" y="2151319"/>
            <a:ext cx="2857500" cy="3012245"/>
          </a:xfrm>
          <a:prstGeom prst="rect">
            <a:avLst/>
          </a:prstGeom>
        </p:spPr>
      </p:pic>
    </p:spTree>
    <p:extLst>
      <p:ext uri="{BB962C8B-B14F-4D97-AF65-F5344CB8AC3E}">
        <p14:creationId xmlns:p14="http://schemas.microsoft.com/office/powerpoint/2010/main" val="189726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E6DF1BE-6567-4AA7-AAB6-8C7A301AC359}"/>
              </a:ext>
            </a:extLst>
          </p:cNvPr>
          <p:cNvPicPr>
            <a:picLocks noChangeAspect="1"/>
          </p:cNvPicPr>
          <p:nvPr/>
        </p:nvPicPr>
        <p:blipFill>
          <a:blip r:embed="rId2"/>
          <a:stretch>
            <a:fillRect/>
          </a:stretch>
        </p:blipFill>
        <p:spPr>
          <a:xfrm>
            <a:off x="617220" y="1326828"/>
            <a:ext cx="3659358" cy="5090254"/>
          </a:xfrm>
          <a:prstGeom prst="rect">
            <a:avLst/>
          </a:prstGeom>
        </p:spPr>
      </p:pic>
      <p:sp>
        <p:nvSpPr>
          <p:cNvPr id="3" name="CuadroTexto 2">
            <a:extLst>
              <a:ext uri="{FF2B5EF4-FFF2-40B4-BE49-F238E27FC236}">
                <a16:creationId xmlns:a16="http://schemas.microsoft.com/office/drawing/2014/main" id="{6D757985-4900-410B-BB5C-737840B30026}"/>
              </a:ext>
            </a:extLst>
          </p:cNvPr>
          <p:cNvSpPr txBox="1"/>
          <p:nvPr/>
        </p:nvSpPr>
        <p:spPr>
          <a:xfrm>
            <a:off x="2092569" y="680497"/>
            <a:ext cx="838786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7. ACTIVACIÓN APAROTOLÓGICA</a:t>
            </a:r>
          </a:p>
        </p:txBody>
      </p:sp>
      <p:sp>
        <p:nvSpPr>
          <p:cNvPr id="5" name="CuadroTexto 4">
            <a:extLst>
              <a:ext uri="{FF2B5EF4-FFF2-40B4-BE49-F238E27FC236}">
                <a16:creationId xmlns:a16="http://schemas.microsoft.com/office/drawing/2014/main" id="{1FD005D0-B6B0-4A31-9A07-C001593225D0}"/>
              </a:ext>
            </a:extLst>
          </p:cNvPr>
          <p:cNvSpPr txBox="1"/>
          <p:nvPr/>
        </p:nvSpPr>
        <p:spPr>
          <a:xfrm>
            <a:off x="4498144" y="2102240"/>
            <a:ext cx="6098344" cy="3539430"/>
          </a:xfrm>
          <a:prstGeom prst="rect">
            <a:avLst/>
          </a:prstGeom>
          <a:noFill/>
        </p:spPr>
        <p:txBody>
          <a:bodyPr wrap="square">
            <a:spAutoFit/>
          </a:bodyPr>
          <a:lstStyle/>
          <a:p>
            <a:r>
              <a:rPr lang="es-ES" sz="2800" dirty="0"/>
              <a:t>el profesional diagnostica la necesidad del uso de aparatología (ionización, radiofrecuencia, mesoterapia virtual…), ya sea dentro de la sesión del tratamiento cosmético como en una sesión individual, aplicar el producto adecuado según las necesidades de la piel y tipo de aparatología a utilizar.</a:t>
            </a:r>
          </a:p>
        </p:txBody>
      </p:sp>
    </p:spTree>
    <p:extLst>
      <p:ext uri="{BB962C8B-B14F-4D97-AF65-F5344CB8AC3E}">
        <p14:creationId xmlns:p14="http://schemas.microsoft.com/office/powerpoint/2010/main" val="388417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42AB44-C46B-43A4-9774-E521B8209AF9}"/>
              </a:ext>
            </a:extLst>
          </p:cNvPr>
          <p:cNvSpPr txBox="1"/>
          <p:nvPr/>
        </p:nvSpPr>
        <p:spPr>
          <a:xfrm>
            <a:off x="3960643" y="739678"/>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8. MASCARILLA</a:t>
            </a:r>
          </a:p>
        </p:txBody>
      </p:sp>
      <p:sp>
        <p:nvSpPr>
          <p:cNvPr id="5" name="CuadroTexto 4">
            <a:extLst>
              <a:ext uri="{FF2B5EF4-FFF2-40B4-BE49-F238E27FC236}">
                <a16:creationId xmlns:a16="http://schemas.microsoft.com/office/drawing/2014/main" id="{613AB82D-78F6-49FC-AF3F-231F649ADC5B}"/>
              </a:ext>
            </a:extLst>
          </p:cNvPr>
          <p:cNvSpPr txBox="1"/>
          <p:nvPr/>
        </p:nvSpPr>
        <p:spPr>
          <a:xfrm>
            <a:off x="4104250" y="1936776"/>
            <a:ext cx="6098344" cy="2246769"/>
          </a:xfrm>
          <a:prstGeom prst="rect">
            <a:avLst/>
          </a:prstGeom>
          <a:noFill/>
        </p:spPr>
        <p:txBody>
          <a:bodyPr wrap="square">
            <a:spAutoFit/>
          </a:bodyPr>
          <a:lstStyle/>
          <a:p>
            <a:pPr algn="ctr"/>
            <a:r>
              <a:rPr lang="es-ES" sz="2800" dirty="0"/>
              <a:t>Esta fase aplicamos la mascarilla más adecuada y es donde dejamos descansar la piel y aplicamos un extra de principios activos complementarios a los utilizados en la fase de activación.</a:t>
            </a:r>
          </a:p>
        </p:txBody>
      </p:sp>
      <p:pic>
        <p:nvPicPr>
          <p:cNvPr id="6" name="Imagen 5">
            <a:extLst>
              <a:ext uri="{FF2B5EF4-FFF2-40B4-BE49-F238E27FC236}">
                <a16:creationId xmlns:a16="http://schemas.microsoft.com/office/drawing/2014/main" id="{98FB1BA4-7F24-4784-A6AE-947BC97EFB35}"/>
              </a:ext>
            </a:extLst>
          </p:cNvPr>
          <p:cNvPicPr>
            <a:picLocks noChangeAspect="1"/>
          </p:cNvPicPr>
          <p:nvPr/>
        </p:nvPicPr>
        <p:blipFill>
          <a:blip r:embed="rId2"/>
          <a:stretch>
            <a:fillRect/>
          </a:stretch>
        </p:blipFill>
        <p:spPr>
          <a:xfrm>
            <a:off x="842010" y="1639985"/>
            <a:ext cx="2857500" cy="4662341"/>
          </a:xfrm>
          <a:prstGeom prst="rect">
            <a:avLst/>
          </a:prstGeom>
        </p:spPr>
      </p:pic>
      <p:pic>
        <p:nvPicPr>
          <p:cNvPr id="7" name="Imagen 6">
            <a:extLst>
              <a:ext uri="{FF2B5EF4-FFF2-40B4-BE49-F238E27FC236}">
                <a16:creationId xmlns:a16="http://schemas.microsoft.com/office/drawing/2014/main" id="{CDF79B30-30E8-4340-94EF-B2041F085576}"/>
              </a:ext>
            </a:extLst>
          </p:cNvPr>
          <p:cNvPicPr>
            <a:picLocks noChangeAspect="1"/>
          </p:cNvPicPr>
          <p:nvPr/>
        </p:nvPicPr>
        <p:blipFill rotWithShape="1">
          <a:blip r:embed="rId3"/>
          <a:srcRect l="16667" t="23958" r="18547" b="17436"/>
          <a:stretch/>
        </p:blipFill>
        <p:spPr>
          <a:xfrm>
            <a:off x="6731388" y="4638748"/>
            <a:ext cx="2221523" cy="1698121"/>
          </a:xfrm>
          <a:prstGeom prst="rect">
            <a:avLst/>
          </a:prstGeom>
        </p:spPr>
      </p:pic>
      <p:pic>
        <p:nvPicPr>
          <p:cNvPr id="8" name="Imagen 7">
            <a:extLst>
              <a:ext uri="{FF2B5EF4-FFF2-40B4-BE49-F238E27FC236}">
                <a16:creationId xmlns:a16="http://schemas.microsoft.com/office/drawing/2014/main" id="{A993DD83-78F2-4A78-957E-9C9D818F761A}"/>
              </a:ext>
            </a:extLst>
          </p:cNvPr>
          <p:cNvPicPr>
            <a:picLocks noChangeAspect="1"/>
          </p:cNvPicPr>
          <p:nvPr/>
        </p:nvPicPr>
        <p:blipFill>
          <a:blip r:embed="rId4"/>
          <a:stretch>
            <a:fillRect/>
          </a:stretch>
        </p:blipFill>
        <p:spPr>
          <a:xfrm>
            <a:off x="3822896" y="4604204"/>
            <a:ext cx="2670225" cy="1724926"/>
          </a:xfrm>
          <a:prstGeom prst="rect">
            <a:avLst/>
          </a:prstGeom>
        </p:spPr>
      </p:pic>
      <p:pic>
        <p:nvPicPr>
          <p:cNvPr id="2050" name="Picture 2">
            <a:extLst>
              <a:ext uri="{FF2B5EF4-FFF2-40B4-BE49-F238E27FC236}">
                <a16:creationId xmlns:a16="http://schemas.microsoft.com/office/drawing/2014/main" id="{D999451F-64CA-43E0-9DA5-32533F85D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56" t="23914" r="21610" b="22872"/>
          <a:stretch/>
        </p:blipFill>
        <p:spPr bwMode="auto">
          <a:xfrm>
            <a:off x="9145173" y="4604204"/>
            <a:ext cx="1827628" cy="169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6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72673C-8C90-44BD-9036-1DEC19A0058C}"/>
              </a:ext>
            </a:extLst>
          </p:cNvPr>
          <p:cNvSpPr txBox="1"/>
          <p:nvPr/>
        </p:nvSpPr>
        <p:spPr>
          <a:xfrm>
            <a:off x="3569677" y="638294"/>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9. ACCIÓN HIDRATANTE</a:t>
            </a:r>
          </a:p>
        </p:txBody>
      </p:sp>
      <p:sp>
        <p:nvSpPr>
          <p:cNvPr id="5" name="CuadroTexto 4">
            <a:extLst>
              <a:ext uri="{FF2B5EF4-FFF2-40B4-BE49-F238E27FC236}">
                <a16:creationId xmlns:a16="http://schemas.microsoft.com/office/drawing/2014/main" id="{049810C0-20F2-48BC-8816-A4A152B913FF}"/>
              </a:ext>
            </a:extLst>
          </p:cNvPr>
          <p:cNvSpPr txBox="1"/>
          <p:nvPr/>
        </p:nvSpPr>
        <p:spPr>
          <a:xfrm>
            <a:off x="3569677" y="1946589"/>
            <a:ext cx="6098344" cy="954107"/>
          </a:xfrm>
          <a:prstGeom prst="rect">
            <a:avLst/>
          </a:prstGeom>
          <a:noFill/>
        </p:spPr>
        <p:txBody>
          <a:bodyPr wrap="square">
            <a:spAutoFit/>
          </a:bodyPr>
          <a:lstStyle/>
          <a:p>
            <a:pPr algn="ctr"/>
            <a:r>
              <a:rPr lang="es-ES" sz="2800" dirty="0"/>
              <a:t>Aplicar la crema adecuada según diagnóstico y necesidades.</a:t>
            </a:r>
          </a:p>
        </p:txBody>
      </p:sp>
      <p:pic>
        <p:nvPicPr>
          <p:cNvPr id="6" name="Imagen 5">
            <a:extLst>
              <a:ext uri="{FF2B5EF4-FFF2-40B4-BE49-F238E27FC236}">
                <a16:creationId xmlns:a16="http://schemas.microsoft.com/office/drawing/2014/main" id="{3C979FA2-B16E-4277-B872-10F5DBDF177F}"/>
              </a:ext>
            </a:extLst>
          </p:cNvPr>
          <p:cNvPicPr>
            <a:picLocks noChangeAspect="1"/>
          </p:cNvPicPr>
          <p:nvPr/>
        </p:nvPicPr>
        <p:blipFill rotWithShape="1">
          <a:blip r:embed="rId2"/>
          <a:srcRect l="8701" t="22974" r="8427" b="23077"/>
          <a:stretch/>
        </p:blipFill>
        <p:spPr>
          <a:xfrm>
            <a:off x="935501" y="3562660"/>
            <a:ext cx="5683348" cy="2858493"/>
          </a:xfrm>
          <a:prstGeom prst="rect">
            <a:avLst/>
          </a:prstGeom>
        </p:spPr>
      </p:pic>
      <p:pic>
        <p:nvPicPr>
          <p:cNvPr id="7" name="Imagen 6">
            <a:extLst>
              <a:ext uri="{FF2B5EF4-FFF2-40B4-BE49-F238E27FC236}">
                <a16:creationId xmlns:a16="http://schemas.microsoft.com/office/drawing/2014/main" id="{FDD7FF67-80BA-4EE2-B20C-CFE09D2DE679}"/>
              </a:ext>
            </a:extLst>
          </p:cNvPr>
          <p:cNvPicPr>
            <a:picLocks noChangeAspect="1"/>
          </p:cNvPicPr>
          <p:nvPr/>
        </p:nvPicPr>
        <p:blipFill>
          <a:blip r:embed="rId3"/>
          <a:stretch>
            <a:fillRect/>
          </a:stretch>
        </p:blipFill>
        <p:spPr>
          <a:xfrm>
            <a:off x="7247132" y="3562660"/>
            <a:ext cx="4203970" cy="2858493"/>
          </a:xfrm>
          <a:prstGeom prst="rect">
            <a:avLst/>
          </a:prstGeom>
        </p:spPr>
      </p:pic>
    </p:spTree>
    <p:extLst>
      <p:ext uri="{BB962C8B-B14F-4D97-AF65-F5344CB8AC3E}">
        <p14:creationId xmlns:p14="http://schemas.microsoft.com/office/powerpoint/2010/main" val="173881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AAFCA1-8A69-4EE7-A217-2BD4BDE92EA9}"/>
              </a:ext>
            </a:extLst>
          </p:cNvPr>
          <p:cNvSpPr txBox="1"/>
          <p:nvPr/>
        </p:nvSpPr>
        <p:spPr>
          <a:xfrm>
            <a:off x="3046828" y="778971"/>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10. PROTECCIÓN SOLAR</a:t>
            </a:r>
          </a:p>
        </p:txBody>
      </p:sp>
      <p:sp>
        <p:nvSpPr>
          <p:cNvPr id="5" name="CuadroTexto 4">
            <a:extLst>
              <a:ext uri="{FF2B5EF4-FFF2-40B4-BE49-F238E27FC236}">
                <a16:creationId xmlns:a16="http://schemas.microsoft.com/office/drawing/2014/main" id="{ED4A2D92-642B-46F9-B9ED-7A6CBDFD654A}"/>
              </a:ext>
            </a:extLst>
          </p:cNvPr>
          <p:cNvSpPr txBox="1"/>
          <p:nvPr/>
        </p:nvSpPr>
        <p:spPr>
          <a:xfrm>
            <a:off x="2816470" y="1893671"/>
            <a:ext cx="7684476" cy="3416320"/>
          </a:xfrm>
          <a:prstGeom prst="rect">
            <a:avLst/>
          </a:prstGeom>
          <a:noFill/>
        </p:spPr>
        <p:txBody>
          <a:bodyPr wrap="square">
            <a:spAutoFit/>
          </a:bodyPr>
          <a:lstStyle/>
          <a:p>
            <a:r>
              <a:rPr lang="es-ES" sz="2400" dirty="0"/>
              <a:t>Tan importante como limpiar, tonificar, hidratar o nutrir, es la protección de la piel frente a las agresiones externas y el fotoenvejecimiento, por lo que aplicaremos una fina capa del protector solar 50+.</a:t>
            </a:r>
          </a:p>
          <a:p>
            <a:endParaRPr lang="es-ES" sz="2400" dirty="0"/>
          </a:p>
          <a:p>
            <a:endParaRPr lang="es-ES" sz="2400" dirty="0"/>
          </a:p>
          <a:p>
            <a:r>
              <a:rPr lang="es-ES" sz="2400" dirty="0"/>
              <a:t>Si tienes alguna duda sobre protocolo, algún tratamiento o producto en particular, no dudes en consultarnos, y te asesoraremos en todo lo relativo al modo de proceder</a:t>
            </a:r>
          </a:p>
        </p:txBody>
      </p:sp>
      <p:pic>
        <p:nvPicPr>
          <p:cNvPr id="6" name="Imagen 5">
            <a:extLst>
              <a:ext uri="{FF2B5EF4-FFF2-40B4-BE49-F238E27FC236}">
                <a16:creationId xmlns:a16="http://schemas.microsoft.com/office/drawing/2014/main" id="{26B37E16-AEEE-42B0-B931-D5B031289AFF}"/>
              </a:ext>
            </a:extLst>
          </p:cNvPr>
          <p:cNvPicPr>
            <a:picLocks noChangeAspect="1"/>
          </p:cNvPicPr>
          <p:nvPr/>
        </p:nvPicPr>
        <p:blipFill rotWithShape="1">
          <a:blip r:embed="rId2"/>
          <a:srcRect l="24236" r="14431"/>
          <a:stretch/>
        </p:blipFill>
        <p:spPr>
          <a:xfrm>
            <a:off x="433753" y="1870001"/>
            <a:ext cx="2315309" cy="3833300"/>
          </a:xfrm>
          <a:prstGeom prst="rect">
            <a:avLst/>
          </a:prstGeom>
        </p:spPr>
      </p:pic>
    </p:spTree>
    <p:extLst>
      <p:ext uri="{BB962C8B-B14F-4D97-AF65-F5344CB8AC3E}">
        <p14:creationId xmlns:p14="http://schemas.microsoft.com/office/powerpoint/2010/main" val="277733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296C684-D43A-4D20-B964-70869249D8A3}"/>
              </a:ext>
            </a:extLst>
          </p:cNvPr>
          <p:cNvPicPr>
            <a:picLocks noChangeAspect="1"/>
          </p:cNvPicPr>
          <p:nvPr/>
        </p:nvPicPr>
        <p:blipFill>
          <a:blip r:embed="rId2"/>
          <a:stretch>
            <a:fillRect/>
          </a:stretch>
        </p:blipFill>
        <p:spPr>
          <a:xfrm>
            <a:off x="534574" y="1186151"/>
            <a:ext cx="5190978" cy="5391834"/>
          </a:xfrm>
          <a:prstGeom prst="rect">
            <a:avLst/>
          </a:prstGeom>
        </p:spPr>
      </p:pic>
      <p:sp>
        <p:nvSpPr>
          <p:cNvPr id="3" name="CuadroTexto 2">
            <a:extLst>
              <a:ext uri="{FF2B5EF4-FFF2-40B4-BE49-F238E27FC236}">
                <a16:creationId xmlns:a16="http://schemas.microsoft.com/office/drawing/2014/main" id="{318A0B6D-7A51-4CB3-BAF2-54EC60E4E304}"/>
              </a:ext>
            </a:extLst>
          </p:cNvPr>
          <p:cNvSpPr txBox="1"/>
          <p:nvPr/>
        </p:nvSpPr>
        <p:spPr>
          <a:xfrm>
            <a:off x="6224952" y="1712243"/>
            <a:ext cx="4853940" cy="4339650"/>
          </a:xfrm>
          <a:prstGeom prst="rect">
            <a:avLst/>
          </a:prstGeom>
          <a:noFill/>
        </p:spPr>
        <p:txBody>
          <a:bodyPr wrap="square">
            <a:spAutoFit/>
          </a:bodyPr>
          <a:lstStyle/>
          <a:p>
            <a:pPr algn="ctr"/>
            <a:r>
              <a:rPr lang="es-ES" sz="2800" dirty="0"/>
              <a:t>Es una rutina indispensable para mantener la piel del rostro más luminosa.</a:t>
            </a:r>
          </a:p>
          <a:p>
            <a:pPr algn="ctr"/>
            <a:r>
              <a:rPr lang="es-ES" sz="2800" dirty="0"/>
              <a:t> Los factores externos, como la contaminación ambiental.</a:t>
            </a:r>
          </a:p>
          <a:p>
            <a:pPr algn="ctr"/>
            <a:r>
              <a:rPr lang="es-ES" sz="2800" dirty="0"/>
              <a:t>Los factores internos, como el estrés o el tabaco, el paso de los años y el maquillaje, hacen que la piel pierda su vitalidad. </a:t>
            </a:r>
          </a:p>
          <a:p>
            <a:pPr algn="ctr"/>
            <a:endParaRPr lang="es-ES" sz="2400" dirty="0"/>
          </a:p>
        </p:txBody>
      </p:sp>
      <p:sp>
        <p:nvSpPr>
          <p:cNvPr id="5" name="CuadroTexto 4">
            <a:extLst>
              <a:ext uri="{FF2B5EF4-FFF2-40B4-BE49-F238E27FC236}">
                <a16:creationId xmlns:a16="http://schemas.microsoft.com/office/drawing/2014/main" id="{779387D3-6917-4FCA-BCC0-E643D4CAFCB2}"/>
              </a:ext>
            </a:extLst>
          </p:cNvPr>
          <p:cNvSpPr txBox="1"/>
          <p:nvPr/>
        </p:nvSpPr>
        <p:spPr>
          <a:xfrm>
            <a:off x="2676380" y="280015"/>
            <a:ext cx="6098344"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dirty="0"/>
              <a:t> </a:t>
            </a: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HIGIENE FACIAL</a:t>
            </a:r>
            <a:endParaRPr lang="es-ES" sz="3600" dirty="0"/>
          </a:p>
        </p:txBody>
      </p:sp>
    </p:spTree>
    <p:extLst>
      <p:ext uri="{BB962C8B-B14F-4D97-AF65-F5344CB8AC3E}">
        <p14:creationId xmlns:p14="http://schemas.microsoft.com/office/powerpoint/2010/main" val="204960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30B40E-A738-44BB-9CEA-1FF677856032}"/>
              </a:ext>
            </a:extLst>
          </p:cNvPr>
          <p:cNvSpPr txBox="1"/>
          <p:nvPr/>
        </p:nvSpPr>
        <p:spPr>
          <a:xfrm>
            <a:off x="2246727" y="722700"/>
            <a:ext cx="769854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PROTOCOLOS DE LIMPIEZA FACIAL</a:t>
            </a:r>
          </a:p>
        </p:txBody>
      </p:sp>
      <p:sp>
        <p:nvSpPr>
          <p:cNvPr id="5" name="CuadroTexto 4">
            <a:extLst>
              <a:ext uri="{FF2B5EF4-FFF2-40B4-BE49-F238E27FC236}">
                <a16:creationId xmlns:a16="http://schemas.microsoft.com/office/drawing/2014/main" id="{1CB8428F-539B-4EA6-BB85-662DF8987E27}"/>
              </a:ext>
            </a:extLst>
          </p:cNvPr>
          <p:cNvSpPr txBox="1"/>
          <p:nvPr/>
        </p:nvSpPr>
        <p:spPr>
          <a:xfrm>
            <a:off x="1557410" y="1931739"/>
            <a:ext cx="8852682" cy="3785652"/>
          </a:xfrm>
          <a:prstGeom prst="rect">
            <a:avLst/>
          </a:prstGeom>
          <a:noFill/>
        </p:spPr>
        <p:txBody>
          <a:bodyPr wrap="square">
            <a:spAutoFit/>
          </a:bodyPr>
          <a:lstStyle/>
          <a:p>
            <a:pPr marL="457200" indent="-457200">
              <a:buFont typeface="+mj-lt"/>
              <a:buAutoNum type="arabicPeriod"/>
            </a:pPr>
            <a:r>
              <a:rPr lang="es-ES" sz="2400" dirty="0">
                <a:solidFill>
                  <a:schemeClr val="accent1"/>
                </a:solidFill>
              </a:rPr>
              <a:t>EL DIAGNÓSTICO</a:t>
            </a:r>
          </a:p>
          <a:p>
            <a:pPr marL="457200" indent="-457200">
              <a:buFont typeface="+mj-lt"/>
              <a:buAutoNum type="arabicPeriod"/>
            </a:pPr>
            <a:r>
              <a:rPr lang="es-ES" sz="2400" dirty="0">
                <a:solidFill>
                  <a:schemeClr val="accent1"/>
                </a:solidFill>
              </a:rPr>
              <a:t>LIMPIEZA </a:t>
            </a:r>
          </a:p>
          <a:p>
            <a:pPr marL="457200" indent="-457200">
              <a:buFont typeface="+mj-lt"/>
              <a:buAutoNum type="arabicPeriod"/>
            </a:pPr>
            <a:r>
              <a:rPr lang="es-ES" sz="2400" dirty="0">
                <a:solidFill>
                  <a:schemeClr val="accent1"/>
                </a:solidFill>
              </a:rPr>
              <a:t>EXFOLIACION </a:t>
            </a:r>
          </a:p>
          <a:p>
            <a:pPr marL="457200" indent="-457200">
              <a:buFont typeface="+mj-lt"/>
              <a:buAutoNum type="arabicPeriod"/>
            </a:pPr>
            <a:r>
              <a:rPr lang="es-ES" sz="2400" dirty="0">
                <a:solidFill>
                  <a:schemeClr val="accent1"/>
                </a:solidFill>
              </a:rPr>
              <a:t>EXTRACCION</a:t>
            </a:r>
          </a:p>
          <a:p>
            <a:pPr marL="457200" indent="-457200">
              <a:buFont typeface="+mj-lt"/>
              <a:buAutoNum type="arabicPeriod"/>
            </a:pPr>
            <a:r>
              <a:rPr lang="es-ES" sz="2400" dirty="0">
                <a:solidFill>
                  <a:schemeClr val="accent1"/>
                </a:solidFill>
              </a:rPr>
              <a:t>TONIFICACION</a:t>
            </a:r>
          </a:p>
          <a:p>
            <a:pPr marL="457200" indent="-457200">
              <a:buFont typeface="+mj-lt"/>
              <a:buAutoNum type="arabicPeriod"/>
            </a:pPr>
            <a:r>
              <a:rPr lang="es-ES" sz="2400" dirty="0">
                <a:solidFill>
                  <a:schemeClr val="accent1"/>
                </a:solidFill>
              </a:rPr>
              <a:t>ACTIVACION MANUAL</a:t>
            </a:r>
          </a:p>
          <a:p>
            <a:pPr marL="457200" indent="-457200">
              <a:buFont typeface="+mj-lt"/>
              <a:buAutoNum type="arabicPeriod"/>
            </a:pPr>
            <a:r>
              <a:rPr lang="es-ES" sz="2400" dirty="0">
                <a:solidFill>
                  <a:schemeClr val="accent1"/>
                </a:solidFill>
              </a:rPr>
              <a:t>ACTIVACION APARATOLOGICA</a:t>
            </a:r>
          </a:p>
          <a:p>
            <a:pPr marL="457200" indent="-457200">
              <a:buFont typeface="+mj-lt"/>
              <a:buAutoNum type="arabicPeriod"/>
            </a:pPr>
            <a:r>
              <a:rPr lang="es-ES" sz="2400" dirty="0">
                <a:solidFill>
                  <a:schemeClr val="accent1"/>
                </a:solidFill>
              </a:rPr>
              <a:t>MASCARILLAS </a:t>
            </a:r>
          </a:p>
          <a:p>
            <a:pPr marL="457200" indent="-457200">
              <a:buFont typeface="+mj-lt"/>
              <a:buAutoNum type="arabicPeriod"/>
            </a:pPr>
            <a:r>
              <a:rPr lang="es-ES" sz="2400" dirty="0">
                <a:solidFill>
                  <a:schemeClr val="accent1"/>
                </a:solidFill>
              </a:rPr>
              <a:t>HIDRATACION</a:t>
            </a:r>
          </a:p>
          <a:p>
            <a:pPr marL="457200" indent="-457200">
              <a:buFont typeface="+mj-lt"/>
              <a:buAutoNum type="arabicPeriod"/>
            </a:pPr>
            <a:r>
              <a:rPr lang="es-ES" sz="2400" dirty="0">
                <a:solidFill>
                  <a:schemeClr val="accent1"/>
                </a:solidFill>
              </a:rPr>
              <a:t>PROTECCION SOLAR</a:t>
            </a:r>
          </a:p>
        </p:txBody>
      </p:sp>
      <p:pic>
        <p:nvPicPr>
          <p:cNvPr id="6" name="Imagen 5">
            <a:extLst>
              <a:ext uri="{FF2B5EF4-FFF2-40B4-BE49-F238E27FC236}">
                <a16:creationId xmlns:a16="http://schemas.microsoft.com/office/drawing/2014/main" id="{72174FFE-E71A-4640-8A1E-F9034DBB7B33}"/>
              </a:ext>
            </a:extLst>
          </p:cNvPr>
          <p:cNvPicPr>
            <a:picLocks noChangeAspect="1"/>
          </p:cNvPicPr>
          <p:nvPr/>
        </p:nvPicPr>
        <p:blipFill>
          <a:blip r:embed="rId2"/>
          <a:stretch>
            <a:fillRect/>
          </a:stretch>
        </p:blipFill>
        <p:spPr>
          <a:xfrm>
            <a:off x="6096000" y="1931738"/>
            <a:ext cx="4538590" cy="3785653"/>
          </a:xfrm>
          <a:prstGeom prst="rect">
            <a:avLst/>
          </a:prstGeom>
        </p:spPr>
      </p:pic>
    </p:spTree>
    <p:extLst>
      <p:ext uri="{BB962C8B-B14F-4D97-AF65-F5344CB8AC3E}">
        <p14:creationId xmlns:p14="http://schemas.microsoft.com/office/powerpoint/2010/main" val="12741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38994B-91DF-4E4C-8F31-E97BB57CAB7C}"/>
              </a:ext>
            </a:extLst>
          </p:cNvPr>
          <p:cNvSpPr txBox="1"/>
          <p:nvPr/>
        </p:nvSpPr>
        <p:spPr>
          <a:xfrm>
            <a:off x="3750213" y="738945"/>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1. EL DIAGNÓSTICO</a:t>
            </a:r>
          </a:p>
        </p:txBody>
      </p:sp>
      <p:pic>
        <p:nvPicPr>
          <p:cNvPr id="4" name="Imagen 3">
            <a:extLst>
              <a:ext uri="{FF2B5EF4-FFF2-40B4-BE49-F238E27FC236}">
                <a16:creationId xmlns:a16="http://schemas.microsoft.com/office/drawing/2014/main" id="{C727A9EF-590A-450C-AEFB-29DE62FD0EC5}"/>
              </a:ext>
            </a:extLst>
          </p:cNvPr>
          <p:cNvPicPr>
            <a:picLocks noChangeAspect="1"/>
          </p:cNvPicPr>
          <p:nvPr/>
        </p:nvPicPr>
        <p:blipFill>
          <a:blip r:embed="rId2"/>
          <a:stretch>
            <a:fillRect/>
          </a:stretch>
        </p:blipFill>
        <p:spPr>
          <a:xfrm>
            <a:off x="734451" y="1593313"/>
            <a:ext cx="2312377" cy="4202576"/>
          </a:xfrm>
          <a:prstGeom prst="rect">
            <a:avLst/>
          </a:prstGeom>
        </p:spPr>
      </p:pic>
      <p:sp>
        <p:nvSpPr>
          <p:cNvPr id="6" name="CuadroTexto 5">
            <a:extLst>
              <a:ext uri="{FF2B5EF4-FFF2-40B4-BE49-F238E27FC236}">
                <a16:creationId xmlns:a16="http://schemas.microsoft.com/office/drawing/2014/main" id="{5334E6B1-C157-4172-B11F-A4F085221377}"/>
              </a:ext>
            </a:extLst>
          </p:cNvPr>
          <p:cNvSpPr txBox="1"/>
          <p:nvPr/>
        </p:nvSpPr>
        <p:spPr>
          <a:xfrm>
            <a:off x="3750213" y="2126350"/>
            <a:ext cx="6098344" cy="3416320"/>
          </a:xfrm>
          <a:prstGeom prst="rect">
            <a:avLst/>
          </a:prstGeom>
          <a:noFill/>
        </p:spPr>
        <p:txBody>
          <a:bodyPr wrap="square">
            <a:spAutoFit/>
          </a:bodyPr>
          <a:lstStyle/>
          <a:p>
            <a:r>
              <a:rPr lang="es-ES" sz="2400" dirty="0"/>
              <a:t>Este paso nos facilitará conocer el estado de la piel y proceder con un protocolo específico para sus necesidades y así aumentar la eficacia del tratamiento a realizar.</a:t>
            </a:r>
          </a:p>
          <a:p>
            <a:endParaRPr lang="es-ES" sz="2400" dirty="0"/>
          </a:p>
          <a:p>
            <a:r>
              <a:rPr lang="es-ES" sz="2400" dirty="0"/>
              <a:t>Se tiene en cuenta la problemática total de la piel, la época del año, el lugar de residencia, los hábitos de cada persona, etc. con el fin de poder instaurar un tratamiento adecuado.</a:t>
            </a:r>
          </a:p>
        </p:txBody>
      </p:sp>
    </p:spTree>
    <p:extLst>
      <p:ext uri="{BB962C8B-B14F-4D97-AF65-F5344CB8AC3E}">
        <p14:creationId xmlns:p14="http://schemas.microsoft.com/office/powerpoint/2010/main" val="117084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837B95-11F0-4D25-8C53-429B1C781F59}"/>
              </a:ext>
            </a:extLst>
          </p:cNvPr>
          <p:cNvSpPr txBox="1"/>
          <p:nvPr/>
        </p:nvSpPr>
        <p:spPr>
          <a:xfrm>
            <a:off x="2707151" y="624227"/>
            <a:ext cx="677769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2400" b="1" spc="50" dirty="0">
                <a:ln w="9525" cmpd="sng">
                  <a:solidFill>
                    <a:schemeClr val="accent1"/>
                  </a:solidFill>
                  <a:prstDash val="solid"/>
                </a:ln>
                <a:solidFill>
                  <a:srgbClr val="70AD47">
                    <a:tint val="1000"/>
                  </a:srgbClr>
                </a:solidFill>
                <a:effectLst>
                  <a:glow rad="38100">
                    <a:schemeClr val="accent1">
                      <a:alpha val="40000"/>
                    </a:schemeClr>
                  </a:glow>
                </a:effectLst>
              </a:rPr>
              <a:t>CÓMO IDENTIFICAR LOS TIPOS DE PIEL SEGÚN</a:t>
            </a:r>
          </a:p>
          <a:p>
            <a:pPr algn="ctr"/>
            <a:r>
              <a:rPr lang="es-ES" sz="2400" b="1" spc="50" dirty="0">
                <a:ln w="9525" cmpd="sng">
                  <a:solidFill>
                    <a:schemeClr val="accent1"/>
                  </a:solidFill>
                  <a:prstDash val="solid"/>
                </a:ln>
                <a:solidFill>
                  <a:srgbClr val="70AD47">
                    <a:tint val="1000"/>
                  </a:srgbClr>
                </a:solidFill>
                <a:effectLst>
                  <a:glow rad="38100">
                    <a:schemeClr val="accent1">
                      <a:alpha val="40000"/>
                    </a:schemeClr>
                  </a:glow>
                </a:effectLst>
              </a:rPr>
              <a:t> LA CLASIFICACIÓN BAUMANN</a:t>
            </a:r>
          </a:p>
        </p:txBody>
      </p:sp>
      <p:sp>
        <p:nvSpPr>
          <p:cNvPr id="5" name="CuadroTexto 4">
            <a:extLst>
              <a:ext uri="{FF2B5EF4-FFF2-40B4-BE49-F238E27FC236}">
                <a16:creationId xmlns:a16="http://schemas.microsoft.com/office/drawing/2014/main" id="{215F845D-327D-4CA1-8302-41DCD0B412C5}"/>
              </a:ext>
            </a:extLst>
          </p:cNvPr>
          <p:cNvSpPr txBox="1"/>
          <p:nvPr/>
        </p:nvSpPr>
        <p:spPr>
          <a:xfrm>
            <a:off x="1431463" y="2657289"/>
            <a:ext cx="6098344" cy="2677656"/>
          </a:xfrm>
          <a:prstGeom prst="rect">
            <a:avLst/>
          </a:prstGeom>
          <a:noFill/>
        </p:spPr>
        <p:txBody>
          <a:bodyPr wrap="square">
            <a:spAutoFit/>
          </a:bodyPr>
          <a:lstStyle/>
          <a:p>
            <a:r>
              <a:rPr lang="es-ES" sz="2800" dirty="0"/>
              <a:t>PARÁMETROS DE DIAGNÓSTICOS</a:t>
            </a:r>
          </a:p>
          <a:p>
            <a:endParaRPr lang="es-ES" sz="2800" dirty="0"/>
          </a:p>
          <a:p>
            <a:pPr marL="457200" indent="-457200">
              <a:buClr>
                <a:schemeClr val="accent5"/>
              </a:buClr>
              <a:buFont typeface="Wingdings" panose="05000000000000000000" pitchFamily="2" charset="2"/>
              <a:buChar char="q"/>
            </a:pPr>
            <a:r>
              <a:rPr lang="es-ES" sz="2800" dirty="0"/>
              <a:t>Según el tacto</a:t>
            </a:r>
          </a:p>
          <a:p>
            <a:pPr marL="457200" indent="-457200">
              <a:buClr>
                <a:schemeClr val="accent5"/>
              </a:buClr>
              <a:buFont typeface="Wingdings" panose="05000000000000000000" pitchFamily="2" charset="2"/>
              <a:buChar char="q"/>
            </a:pPr>
            <a:r>
              <a:rPr lang="es-ES" sz="2800" dirty="0"/>
              <a:t>Según el estado visual (hidratada, mate, brillos…)</a:t>
            </a:r>
          </a:p>
          <a:p>
            <a:pPr marL="457200" indent="-457200">
              <a:buClr>
                <a:schemeClr val="accent5"/>
              </a:buClr>
              <a:buFont typeface="Wingdings" panose="05000000000000000000" pitchFamily="2" charset="2"/>
              <a:buChar char="q"/>
            </a:pPr>
            <a:r>
              <a:rPr lang="es-ES" sz="2800" dirty="0"/>
              <a:t>Poros</a:t>
            </a:r>
          </a:p>
        </p:txBody>
      </p:sp>
      <p:pic>
        <p:nvPicPr>
          <p:cNvPr id="6" name="Imagen 5">
            <a:extLst>
              <a:ext uri="{FF2B5EF4-FFF2-40B4-BE49-F238E27FC236}">
                <a16:creationId xmlns:a16="http://schemas.microsoft.com/office/drawing/2014/main" id="{F3E51A99-0BF8-4BE2-9981-0FCBAA4FDD5F}"/>
              </a:ext>
            </a:extLst>
          </p:cNvPr>
          <p:cNvPicPr>
            <a:picLocks noChangeAspect="1"/>
          </p:cNvPicPr>
          <p:nvPr/>
        </p:nvPicPr>
        <p:blipFill>
          <a:blip r:embed="rId2"/>
          <a:stretch>
            <a:fillRect/>
          </a:stretch>
        </p:blipFill>
        <p:spPr>
          <a:xfrm>
            <a:off x="7372495" y="2264898"/>
            <a:ext cx="3697532" cy="3462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526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4CA388-C4D6-47A7-A676-448FF5293B33}"/>
              </a:ext>
            </a:extLst>
          </p:cNvPr>
          <p:cNvSpPr txBox="1"/>
          <p:nvPr/>
        </p:nvSpPr>
        <p:spPr>
          <a:xfrm>
            <a:off x="967152" y="1127483"/>
            <a:ext cx="10075985" cy="1477328"/>
          </a:xfrm>
          <a:prstGeom prst="rect">
            <a:avLst/>
          </a:prstGeom>
          <a:ln w="57150">
            <a:solidFill>
              <a:schemeClr val="accent5"/>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r>
              <a:rPr lang="es-ES" dirty="0"/>
              <a:t>LA PIEL SECA</a:t>
            </a:r>
          </a:p>
          <a:p>
            <a:endParaRPr lang="es-ES" dirty="0"/>
          </a:p>
          <a:p>
            <a:r>
              <a:rPr lang="es-ES" dirty="0"/>
              <a:t>la piel aparece áspera y manchada, y en ocasiones muestra un envejecimiento prematuro. Aparecen zonas descamadas que originan con frecuencia picor y sensación de tirantez. La piel tiende a secarse con el paso del tiempo.</a:t>
            </a:r>
          </a:p>
        </p:txBody>
      </p:sp>
      <p:sp>
        <p:nvSpPr>
          <p:cNvPr id="5" name="CuadroTexto 4">
            <a:extLst>
              <a:ext uri="{FF2B5EF4-FFF2-40B4-BE49-F238E27FC236}">
                <a16:creationId xmlns:a16="http://schemas.microsoft.com/office/drawing/2014/main" id="{1D8DD427-A00E-4CB4-9344-DA728C2665C0}"/>
              </a:ext>
            </a:extLst>
          </p:cNvPr>
          <p:cNvSpPr txBox="1"/>
          <p:nvPr/>
        </p:nvSpPr>
        <p:spPr>
          <a:xfrm>
            <a:off x="967151" y="3100704"/>
            <a:ext cx="10075985" cy="1477328"/>
          </a:xfrm>
          <a:prstGeom prst="rect">
            <a:avLst/>
          </a:prstGeom>
          <a:ln w="57150">
            <a:solidFill>
              <a:schemeClr val="accent5"/>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r>
              <a:rPr lang="es-ES" dirty="0"/>
              <a:t>LA PIEL GRASA</a:t>
            </a:r>
          </a:p>
          <a:p>
            <a:endParaRPr lang="es-ES" dirty="0"/>
          </a:p>
          <a:p>
            <a:r>
              <a:rPr lang="es-ES" dirty="0"/>
              <a:t>Muestra poros dilatados, brillos, y con frecuencia espinillas y puntos negros. Tiene una textura gruesa y untuosa. Este tipo de piel pude deberse a factores externos, como la píldora anticonceptiva, el estrés y la alimentación inadecuada, aunque el componente hormonal y hereditario es sin duda el más determinante.</a:t>
            </a:r>
          </a:p>
        </p:txBody>
      </p:sp>
      <p:sp>
        <p:nvSpPr>
          <p:cNvPr id="7" name="CuadroTexto 6">
            <a:extLst>
              <a:ext uri="{FF2B5EF4-FFF2-40B4-BE49-F238E27FC236}">
                <a16:creationId xmlns:a16="http://schemas.microsoft.com/office/drawing/2014/main" id="{4BD8DB6C-9684-4CE4-B2B2-9F47236F8731}"/>
              </a:ext>
            </a:extLst>
          </p:cNvPr>
          <p:cNvSpPr txBox="1"/>
          <p:nvPr/>
        </p:nvSpPr>
        <p:spPr>
          <a:xfrm>
            <a:off x="967151" y="4991853"/>
            <a:ext cx="10075984" cy="1200329"/>
          </a:xfrm>
          <a:prstGeom prst="rect">
            <a:avLst/>
          </a:prstGeom>
          <a:ln w="57150">
            <a:solidFill>
              <a:schemeClr val="accent5"/>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r>
              <a:rPr lang="es-ES" dirty="0"/>
              <a:t>LA PIEL SENSIBLE</a:t>
            </a:r>
          </a:p>
          <a:p>
            <a:endParaRPr lang="es-ES" dirty="0"/>
          </a:p>
          <a:p>
            <a:r>
              <a:rPr lang="es-ES" dirty="0"/>
              <a:t>Se caracteriza por inflamación y deterioro del cemento intercelular de la capa córnea, que se manifiesta como acné, rosácea, rubor, y prurito.</a:t>
            </a:r>
          </a:p>
        </p:txBody>
      </p:sp>
    </p:spTree>
    <p:extLst>
      <p:ext uri="{BB962C8B-B14F-4D97-AF65-F5344CB8AC3E}">
        <p14:creationId xmlns:p14="http://schemas.microsoft.com/office/powerpoint/2010/main" val="419082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1E39AC-4D33-452F-B66E-C89E77404524}"/>
              </a:ext>
            </a:extLst>
          </p:cNvPr>
          <p:cNvSpPr txBox="1"/>
          <p:nvPr/>
        </p:nvSpPr>
        <p:spPr>
          <a:xfrm>
            <a:off x="910882" y="843952"/>
            <a:ext cx="10427677" cy="1200329"/>
          </a:xfrm>
          <a:prstGeom prst="rect">
            <a:avLst/>
          </a:prstGeom>
          <a:solidFill>
            <a:schemeClr val="accent2"/>
          </a:solidFill>
          <a:ln w="57150">
            <a:solidFill>
              <a:schemeClr val="accent5"/>
            </a:solidFill>
          </a:ln>
          <a:scene3d>
            <a:camera prst="orthographicFront"/>
            <a:lightRig rig="threePt" dir="t"/>
          </a:scene3d>
          <a:sp3d>
            <a:bevelT/>
          </a:sp3d>
        </p:spPr>
        <p:txBody>
          <a:bodyPr wrap="square">
            <a:spAutoFit/>
          </a:bodyPr>
          <a:lstStyle/>
          <a:p>
            <a:r>
              <a:rPr lang="es-ES" dirty="0"/>
              <a:t>LA PIEL RESISTENTE</a:t>
            </a:r>
          </a:p>
          <a:p>
            <a:endParaRPr lang="es-ES" dirty="0"/>
          </a:p>
          <a:p>
            <a:r>
              <a:rPr lang="es-ES" dirty="0"/>
              <a:t>No suele presentar eritema o acné y se caracteriza por un robusto estrato corneo que protege la piel de alérgenos, irritantes ambientales y pérdida de agua.</a:t>
            </a:r>
          </a:p>
        </p:txBody>
      </p:sp>
      <p:sp>
        <p:nvSpPr>
          <p:cNvPr id="5" name="CuadroTexto 4">
            <a:extLst>
              <a:ext uri="{FF2B5EF4-FFF2-40B4-BE49-F238E27FC236}">
                <a16:creationId xmlns:a16="http://schemas.microsoft.com/office/drawing/2014/main" id="{617E0406-F4F4-4850-93D5-8B3147ED3CE7}"/>
              </a:ext>
            </a:extLst>
          </p:cNvPr>
          <p:cNvSpPr txBox="1"/>
          <p:nvPr/>
        </p:nvSpPr>
        <p:spPr>
          <a:xfrm>
            <a:off x="910881" y="2787471"/>
            <a:ext cx="10427677" cy="1200329"/>
          </a:xfrm>
          <a:prstGeom prst="rect">
            <a:avLst/>
          </a:prstGeom>
          <a:solidFill>
            <a:schemeClr val="accent2"/>
          </a:solidFill>
          <a:ln w="57150">
            <a:solidFill>
              <a:schemeClr val="accent5"/>
            </a:solidFill>
          </a:ln>
          <a:scene3d>
            <a:camera prst="orthographicFront"/>
            <a:lightRig rig="threePt" dir="t"/>
          </a:scene3d>
          <a:sp3d>
            <a:bevelT/>
          </a:sp3d>
        </p:spPr>
        <p:txBody>
          <a:bodyPr wrap="square">
            <a:spAutoFit/>
          </a:bodyPr>
          <a:lstStyle/>
          <a:p>
            <a:r>
              <a:rPr lang="es-ES" dirty="0"/>
              <a:t>LA PIEL PIGMENTADA</a:t>
            </a:r>
          </a:p>
          <a:p>
            <a:endParaRPr lang="es-ES" dirty="0"/>
          </a:p>
          <a:p>
            <a:r>
              <a:rPr lang="es-ES" dirty="0"/>
              <a:t>Es más propensa en algunos fototipos de piel. Con el paso de los años, algunas pieles tienen propensión a generar manchas hiperpigmentadas no deseadas en cara, cuello, escote, brazos y manos.</a:t>
            </a:r>
          </a:p>
        </p:txBody>
      </p:sp>
      <p:sp>
        <p:nvSpPr>
          <p:cNvPr id="7" name="CuadroTexto 6">
            <a:extLst>
              <a:ext uri="{FF2B5EF4-FFF2-40B4-BE49-F238E27FC236}">
                <a16:creationId xmlns:a16="http://schemas.microsoft.com/office/drawing/2014/main" id="{79B20AA8-ADA1-4E73-8A50-9E0E0A35B606}"/>
              </a:ext>
            </a:extLst>
          </p:cNvPr>
          <p:cNvSpPr txBox="1"/>
          <p:nvPr/>
        </p:nvSpPr>
        <p:spPr>
          <a:xfrm>
            <a:off x="910881" y="4730990"/>
            <a:ext cx="10427676" cy="1477328"/>
          </a:xfrm>
          <a:prstGeom prst="rect">
            <a:avLst/>
          </a:prstGeom>
          <a:solidFill>
            <a:schemeClr val="accent2"/>
          </a:solidFill>
          <a:ln w="57150">
            <a:solidFill>
              <a:schemeClr val="accent5"/>
            </a:solidFill>
          </a:ln>
          <a:scene3d>
            <a:camera prst="orthographicFront"/>
            <a:lightRig rig="threePt" dir="t"/>
          </a:scene3d>
          <a:sp3d>
            <a:bevelT/>
          </a:sp3d>
        </p:spPr>
        <p:txBody>
          <a:bodyPr wrap="square">
            <a:spAutoFit/>
          </a:bodyPr>
          <a:lstStyle/>
          <a:p>
            <a:r>
              <a:rPr lang="es-ES" dirty="0"/>
              <a:t>LA PIEL ARRUGADA</a:t>
            </a:r>
          </a:p>
          <a:p>
            <a:endParaRPr lang="es-ES" dirty="0"/>
          </a:p>
          <a:p>
            <a:r>
              <a:rPr lang="es-ES" dirty="0"/>
              <a:t>Se produce por el envejecimiento, que a pesar de ser inevitable, sí que podemos retrasarlo aportando a la piel el cuidado necesario y evitando hábitos tales como fumar, exceso de alcohol, nutrición deficiente, y, el más importante, la exposición solar.</a:t>
            </a:r>
          </a:p>
        </p:txBody>
      </p:sp>
    </p:spTree>
    <p:extLst>
      <p:ext uri="{BB962C8B-B14F-4D97-AF65-F5344CB8AC3E}">
        <p14:creationId xmlns:p14="http://schemas.microsoft.com/office/powerpoint/2010/main" val="413593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46D652-27F3-47C2-B70B-510CA45EEC24}"/>
              </a:ext>
            </a:extLst>
          </p:cNvPr>
          <p:cNvSpPr txBox="1"/>
          <p:nvPr/>
        </p:nvSpPr>
        <p:spPr>
          <a:xfrm>
            <a:off x="3046828" y="708632"/>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2. LIMPIEZA</a:t>
            </a:r>
          </a:p>
        </p:txBody>
      </p:sp>
      <p:sp>
        <p:nvSpPr>
          <p:cNvPr id="5" name="CuadroTexto 4">
            <a:extLst>
              <a:ext uri="{FF2B5EF4-FFF2-40B4-BE49-F238E27FC236}">
                <a16:creationId xmlns:a16="http://schemas.microsoft.com/office/drawing/2014/main" id="{007E955C-263C-4BEA-8516-909765264802}"/>
              </a:ext>
            </a:extLst>
          </p:cNvPr>
          <p:cNvSpPr txBox="1"/>
          <p:nvPr/>
        </p:nvSpPr>
        <p:spPr>
          <a:xfrm>
            <a:off x="3049172" y="1994322"/>
            <a:ext cx="6098344" cy="3416320"/>
          </a:xfrm>
          <a:prstGeom prst="rect">
            <a:avLst/>
          </a:prstGeom>
          <a:noFill/>
        </p:spPr>
        <p:txBody>
          <a:bodyPr wrap="square">
            <a:spAutoFit/>
          </a:bodyPr>
          <a:lstStyle/>
          <a:p>
            <a:r>
              <a:rPr lang="es-ES" sz="2400" dirty="0"/>
              <a:t>La limpieza facial profesional tiene como objetivo limpiar en profundidad células muertas y toxinas, hidratar, tonificar y mejorar la circulación de la cara, ganando tersura y elasticidad.</a:t>
            </a:r>
          </a:p>
          <a:p>
            <a:endParaRPr lang="es-ES" sz="2400" dirty="0"/>
          </a:p>
          <a:p>
            <a:r>
              <a:rPr lang="es-ES" sz="2400" dirty="0"/>
              <a:t>Por lo tanto lo primero es aplicar el limpiador indicado según las características de la piel a tratar.</a:t>
            </a:r>
          </a:p>
        </p:txBody>
      </p:sp>
      <p:pic>
        <p:nvPicPr>
          <p:cNvPr id="6" name="Imagen 5">
            <a:extLst>
              <a:ext uri="{FF2B5EF4-FFF2-40B4-BE49-F238E27FC236}">
                <a16:creationId xmlns:a16="http://schemas.microsoft.com/office/drawing/2014/main" id="{651EC8DA-F44D-4B1D-B485-1DFBB955C347}"/>
              </a:ext>
            </a:extLst>
          </p:cNvPr>
          <p:cNvPicPr>
            <a:picLocks noChangeAspect="1"/>
          </p:cNvPicPr>
          <p:nvPr/>
        </p:nvPicPr>
        <p:blipFill rotWithShape="1">
          <a:blip r:embed="rId2"/>
          <a:srcRect l="37829" r="35094"/>
          <a:stretch/>
        </p:blipFill>
        <p:spPr>
          <a:xfrm>
            <a:off x="675248" y="1021019"/>
            <a:ext cx="1491177" cy="2257865"/>
          </a:xfrm>
          <a:prstGeom prst="rect">
            <a:avLst/>
          </a:prstGeom>
        </p:spPr>
      </p:pic>
      <p:pic>
        <p:nvPicPr>
          <p:cNvPr id="7" name="Imagen 6">
            <a:extLst>
              <a:ext uri="{FF2B5EF4-FFF2-40B4-BE49-F238E27FC236}">
                <a16:creationId xmlns:a16="http://schemas.microsoft.com/office/drawing/2014/main" id="{1B6C3FE0-C250-4DCF-B565-386BBBC26165}"/>
              </a:ext>
            </a:extLst>
          </p:cNvPr>
          <p:cNvPicPr>
            <a:picLocks noChangeAspect="1"/>
          </p:cNvPicPr>
          <p:nvPr/>
        </p:nvPicPr>
        <p:blipFill rotWithShape="1">
          <a:blip r:embed="rId3"/>
          <a:srcRect l="31996" t="12286" r="31292" b="12391"/>
          <a:stretch/>
        </p:blipFill>
        <p:spPr>
          <a:xfrm>
            <a:off x="645356" y="3586150"/>
            <a:ext cx="1308295" cy="2250831"/>
          </a:xfrm>
          <a:prstGeom prst="rect">
            <a:avLst/>
          </a:prstGeom>
        </p:spPr>
      </p:pic>
      <p:pic>
        <p:nvPicPr>
          <p:cNvPr id="8" name="Imagen 7">
            <a:extLst>
              <a:ext uri="{FF2B5EF4-FFF2-40B4-BE49-F238E27FC236}">
                <a16:creationId xmlns:a16="http://schemas.microsoft.com/office/drawing/2014/main" id="{FC6DE8AC-2F47-4C4E-B947-A27DBB320D26}"/>
              </a:ext>
            </a:extLst>
          </p:cNvPr>
          <p:cNvPicPr>
            <a:picLocks noChangeAspect="1"/>
          </p:cNvPicPr>
          <p:nvPr/>
        </p:nvPicPr>
        <p:blipFill rotWithShape="1">
          <a:blip r:embed="rId4"/>
          <a:srcRect l="38536" t="13885" r="33824" b="13885"/>
          <a:stretch/>
        </p:blipFill>
        <p:spPr>
          <a:xfrm>
            <a:off x="10030263" y="1362716"/>
            <a:ext cx="1486489" cy="1916168"/>
          </a:xfrm>
          <a:prstGeom prst="rect">
            <a:avLst/>
          </a:prstGeom>
        </p:spPr>
      </p:pic>
      <p:pic>
        <p:nvPicPr>
          <p:cNvPr id="9" name="Imagen 8">
            <a:extLst>
              <a:ext uri="{FF2B5EF4-FFF2-40B4-BE49-F238E27FC236}">
                <a16:creationId xmlns:a16="http://schemas.microsoft.com/office/drawing/2014/main" id="{B211D8AD-8818-4ABA-B529-35ED889641A9}"/>
              </a:ext>
            </a:extLst>
          </p:cNvPr>
          <p:cNvPicPr>
            <a:picLocks noChangeAspect="1"/>
          </p:cNvPicPr>
          <p:nvPr/>
        </p:nvPicPr>
        <p:blipFill rotWithShape="1">
          <a:blip r:embed="rId5"/>
          <a:srcRect l="32496" t="12923" r="29556" b="13026"/>
          <a:stretch/>
        </p:blipFill>
        <p:spPr>
          <a:xfrm>
            <a:off x="10030263" y="3731228"/>
            <a:ext cx="1434906" cy="2250832"/>
          </a:xfrm>
          <a:prstGeom prst="rect">
            <a:avLst/>
          </a:prstGeom>
        </p:spPr>
      </p:pic>
    </p:spTree>
    <p:extLst>
      <p:ext uri="{BB962C8B-B14F-4D97-AF65-F5344CB8AC3E}">
        <p14:creationId xmlns:p14="http://schemas.microsoft.com/office/powerpoint/2010/main" val="144585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AB3748F-AF11-452E-B21F-9A5806E85B4C}"/>
              </a:ext>
            </a:extLst>
          </p:cNvPr>
          <p:cNvPicPr>
            <a:picLocks noChangeAspect="1"/>
          </p:cNvPicPr>
          <p:nvPr/>
        </p:nvPicPr>
        <p:blipFill>
          <a:blip r:embed="rId2"/>
          <a:stretch>
            <a:fillRect/>
          </a:stretch>
        </p:blipFill>
        <p:spPr>
          <a:xfrm>
            <a:off x="2447779" y="1537843"/>
            <a:ext cx="9135206" cy="5667584"/>
          </a:xfrm>
          <a:prstGeom prst="rect">
            <a:avLst/>
          </a:prstGeom>
        </p:spPr>
      </p:pic>
      <p:sp>
        <p:nvSpPr>
          <p:cNvPr id="3" name="CuadroTexto 2">
            <a:extLst>
              <a:ext uri="{FF2B5EF4-FFF2-40B4-BE49-F238E27FC236}">
                <a16:creationId xmlns:a16="http://schemas.microsoft.com/office/drawing/2014/main" id="{7B378ADE-9D6D-4355-9E31-D6266624FB4E}"/>
              </a:ext>
            </a:extLst>
          </p:cNvPr>
          <p:cNvSpPr txBox="1"/>
          <p:nvPr/>
        </p:nvSpPr>
        <p:spPr>
          <a:xfrm>
            <a:off x="3316458" y="891512"/>
            <a:ext cx="60983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rPr>
              <a:t>3. EXFOLIACIÓN</a:t>
            </a:r>
          </a:p>
        </p:txBody>
      </p:sp>
      <p:sp>
        <p:nvSpPr>
          <p:cNvPr id="5" name="CuadroTexto 4">
            <a:extLst>
              <a:ext uri="{FF2B5EF4-FFF2-40B4-BE49-F238E27FC236}">
                <a16:creationId xmlns:a16="http://schemas.microsoft.com/office/drawing/2014/main" id="{9B534C86-F7C7-40AA-A08C-D2435C0A8224}"/>
              </a:ext>
            </a:extLst>
          </p:cNvPr>
          <p:cNvSpPr txBox="1"/>
          <p:nvPr/>
        </p:nvSpPr>
        <p:spPr>
          <a:xfrm>
            <a:off x="3316458" y="2494198"/>
            <a:ext cx="4911384" cy="3108543"/>
          </a:xfrm>
          <a:prstGeom prst="rect">
            <a:avLst/>
          </a:prstGeom>
          <a:noFill/>
        </p:spPr>
        <p:txBody>
          <a:bodyPr wrap="square">
            <a:spAutoFit/>
          </a:bodyPr>
          <a:lstStyle/>
          <a:p>
            <a:pPr algn="ctr"/>
            <a:r>
              <a:rPr lang="es-ES" sz="2800" dirty="0"/>
              <a:t>El uso de exfoliantes cosméticos estimula el proceso natural de renovación celular y ayuda a retirar las células muertas, evitando así el engrosamiento epidérmico y mejorando el aspecto de la piel.</a:t>
            </a:r>
          </a:p>
        </p:txBody>
      </p:sp>
      <p:pic>
        <p:nvPicPr>
          <p:cNvPr id="6" name="Imagen 5">
            <a:extLst>
              <a:ext uri="{FF2B5EF4-FFF2-40B4-BE49-F238E27FC236}">
                <a16:creationId xmlns:a16="http://schemas.microsoft.com/office/drawing/2014/main" id="{9A3BB61D-D2AD-4F08-8B95-4B8A580235D8}"/>
              </a:ext>
            </a:extLst>
          </p:cNvPr>
          <p:cNvPicPr>
            <a:picLocks noChangeAspect="1"/>
          </p:cNvPicPr>
          <p:nvPr/>
        </p:nvPicPr>
        <p:blipFill rotWithShape="1">
          <a:blip r:embed="rId3"/>
          <a:srcRect l="32496" t="9846" r="31196" b="13001"/>
          <a:stretch/>
        </p:blipFill>
        <p:spPr>
          <a:xfrm>
            <a:off x="462477" y="783380"/>
            <a:ext cx="1872761" cy="2645620"/>
          </a:xfrm>
          <a:prstGeom prst="rect">
            <a:avLst/>
          </a:prstGeom>
        </p:spPr>
      </p:pic>
      <p:pic>
        <p:nvPicPr>
          <p:cNvPr id="7" name="Imagen 6">
            <a:extLst>
              <a:ext uri="{FF2B5EF4-FFF2-40B4-BE49-F238E27FC236}">
                <a16:creationId xmlns:a16="http://schemas.microsoft.com/office/drawing/2014/main" id="{EF997409-B0B6-4BFB-8E5A-080174DB5957}"/>
              </a:ext>
            </a:extLst>
          </p:cNvPr>
          <p:cNvPicPr>
            <a:picLocks noChangeAspect="1"/>
          </p:cNvPicPr>
          <p:nvPr/>
        </p:nvPicPr>
        <p:blipFill>
          <a:blip r:embed="rId4"/>
          <a:stretch>
            <a:fillRect/>
          </a:stretch>
        </p:blipFill>
        <p:spPr>
          <a:xfrm>
            <a:off x="462477" y="3429000"/>
            <a:ext cx="1872761" cy="3130095"/>
          </a:xfrm>
          <a:prstGeom prst="rect">
            <a:avLst/>
          </a:prstGeom>
        </p:spPr>
      </p:pic>
    </p:spTree>
    <p:extLst>
      <p:ext uri="{BB962C8B-B14F-4D97-AF65-F5344CB8AC3E}">
        <p14:creationId xmlns:p14="http://schemas.microsoft.com/office/powerpoint/2010/main" val="2013360288"/>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407</TotalTime>
  <Words>837</Words>
  <Application>Microsoft Office PowerPoint</Application>
  <PresentationFormat>Panorámica</PresentationFormat>
  <Paragraphs>71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Tw Cen MT</vt:lpstr>
      <vt:lpstr>Wingdings</vt:lpstr>
      <vt:lpstr>Gota</vt:lpstr>
      <vt:lpstr>SKIN CARE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CARE  </dc:title>
  <dc:creator>Usuario</dc:creator>
  <cp:lastModifiedBy>Usuario</cp:lastModifiedBy>
  <cp:revision>3</cp:revision>
  <dcterms:created xsi:type="dcterms:W3CDTF">2021-12-18T20:52:21Z</dcterms:created>
  <dcterms:modified xsi:type="dcterms:W3CDTF">2021-12-19T15:38:10Z</dcterms:modified>
</cp:coreProperties>
</file>