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1" r:id="rId2"/>
    <p:sldId id="261" r:id="rId3"/>
    <p:sldId id="280" r:id="rId4"/>
    <p:sldId id="283" r:id="rId5"/>
    <p:sldId id="284" r:id="rId6"/>
    <p:sldId id="285" r:id="rId7"/>
    <p:sldId id="282" r:id="rId8"/>
    <p:sldId id="286" r:id="rId9"/>
    <p:sldId id="288" r:id="rId10"/>
    <p:sldId id="262" r:id="rId11"/>
    <p:sldId id="287" r:id="rId12"/>
    <p:sldId id="263" r:id="rId13"/>
    <p:sldId id="292" r:id="rId14"/>
    <p:sldId id="293" r:id="rId15"/>
    <p:sldId id="291" r:id="rId16"/>
    <p:sldId id="295" r:id="rId17"/>
    <p:sldId id="296" r:id="rId18"/>
    <p:sldId id="289" r:id="rId19"/>
    <p:sldId id="290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794" autoAdjust="0"/>
    <p:restoredTop sz="94660"/>
  </p:normalViewPr>
  <p:slideViewPr>
    <p:cSldViewPr snapToGrid="0">
      <p:cViewPr varScale="1">
        <p:scale>
          <a:sx n="72" d="100"/>
          <a:sy n="72" d="100"/>
        </p:scale>
        <p:origin x="7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2/1/2024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838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2/1/2024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9678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542" y="2937934"/>
            <a:ext cx="5181600" cy="908050"/>
          </a:xfrm>
        </p:spPr>
        <p:txBody>
          <a:bodyPr anchor="t"/>
          <a:lstStyle>
            <a:lvl1pPr algn="l">
              <a:defRPr sz="266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1542" y="1937809"/>
            <a:ext cx="5181600" cy="1000125"/>
          </a:xfrm>
        </p:spPr>
        <p:txBody>
          <a:bodyPr anchor="b"/>
          <a:lstStyle>
            <a:lvl1pPr marL="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1pPr>
            <a:lvl2pPr marL="3048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09630" indent="0">
              <a:buNone/>
              <a:defRPr sz="1067">
                <a:solidFill>
                  <a:schemeClr val="tx1">
                    <a:tint val="75000"/>
                  </a:schemeClr>
                </a:solidFill>
              </a:defRPr>
            </a:lvl3pPr>
            <a:lvl4pPr marL="91444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4pPr>
            <a:lvl5pPr marL="121926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5pPr>
            <a:lvl6pPr marL="152407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6pPr>
            <a:lvl7pPr marL="182889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7pPr>
            <a:lvl8pPr marL="2133707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8pPr>
            <a:lvl9pPr marL="2438522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2/1/2024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300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2/1/2024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3252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2/1/2024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0683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2/1/2024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558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2/1/2024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7877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2033"/>
            <a:ext cx="2005542" cy="774700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3367" y="182034"/>
            <a:ext cx="3407833" cy="3902075"/>
          </a:xfrm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956734"/>
            <a:ext cx="2005542" cy="31273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2/1/2024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370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4859" y="3200400"/>
            <a:ext cx="3657600" cy="377825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94859" y="408517"/>
            <a:ext cx="3657600" cy="2743200"/>
          </a:xfrm>
        </p:spPr>
        <p:txBody>
          <a:bodyPr/>
          <a:lstStyle>
            <a:lvl1pPr marL="0" indent="0">
              <a:buNone/>
              <a:defRPr sz="2133"/>
            </a:lvl1pPr>
            <a:lvl2pPr marL="304815" indent="0">
              <a:buNone/>
              <a:defRPr sz="1867"/>
            </a:lvl2pPr>
            <a:lvl3pPr marL="609630" indent="0">
              <a:buNone/>
              <a:defRPr sz="1600"/>
            </a:lvl3pPr>
            <a:lvl4pPr marL="914446" indent="0">
              <a:buNone/>
              <a:defRPr sz="1333"/>
            </a:lvl4pPr>
            <a:lvl5pPr marL="1219261" indent="0">
              <a:buNone/>
              <a:defRPr sz="1333"/>
            </a:lvl5pPr>
            <a:lvl6pPr marL="1524076" indent="0">
              <a:buNone/>
              <a:defRPr sz="1333"/>
            </a:lvl6pPr>
            <a:lvl7pPr marL="1828891" indent="0">
              <a:buNone/>
              <a:defRPr sz="1333"/>
            </a:lvl7pPr>
            <a:lvl8pPr marL="2133707" indent="0">
              <a:buNone/>
              <a:defRPr sz="1333"/>
            </a:lvl8pPr>
            <a:lvl9pPr marL="2438522" indent="0">
              <a:buNone/>
              <a:defRPr sz="1333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4859" y="3578225"/>
            <a:ext cx="3657600" cy="5365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2/1/2024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820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2/1/2024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975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19600" y="183092"/>
            <a:ext cx="1371600" cy="39010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83092"/>
            <a:ext cx="4013200" cy="39010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2/1/2024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609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66800"/>
            <a:ext cx="5486400" cy="3017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2/1/2024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4124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ctr" defTabSz="609630" rtl="0" eaLnBrk="1" latinLnBrk="0" hangingPunct="1"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609630" rtl="0" eaLnBrk="1" latinLnBrk="0" hangingPunct="1">
        <a:spcBef>
          <a:spcPct val="20000"/>
        </a:spcBef>
        <a:buFont typeface="Arial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495325" indent="-190510" algn="l" defTabSz="609630" rtl="0" eaLnBrk="1" latinLnBrk="0" hangingPunct="1">
        <a:spcBef>
          <a:spcPct val="20000"/>
        </a:spcBef>
        <a:buFont typeface="Arial" pitchFamily="34" charset="0"/>
        <a:buChar char="–"/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853" indent="-152408" algn="l" defTabSz="609630" rtl="0" eaLnBrk="1" latinLnBrk="0" hangingPunct="1">
        <a:spcBef>
          <a:spcPct val="20000"/>
        </a:spcBef>
        <a:buFont typeface="Arial" pitchFamily="34" charset="0"/>
        <a:buChar char="–"/>
        <a:defRPr sz="1333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spcBef>
          <a:spcPct val="20000"/>
        </a:spcBef>
        <a:buFont typeface="Arial" pitchFamily="34" charset="0"/>
        <a:buChar char="»"/>
        <a:defRPr sz="1333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461" y="3680281"/>
            <a:ext cx="5492819" cy="2888160"/>
          </a:xfrm>
          <a:prstGeom prst="rect">
            <a:avLst/>
          </a:prstGeom>
        </p:spPr>
      </p:pic>
      <p:pic>
        <p:nvPicPr>
          <p:cNvPr id="3076" name="Picture 4" descr="genomasu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166"/>
          <a:stretch/>
        </p:blipFill>
        <p:spPr bwMode="auto">
          <a:xfrm>
            <a:off x="7305605" y="2967380"/>
            <a:ext cx="4317571" cy="3444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Energía del Cuerpo: ¿Qué es? ¿Cómo se genera y cómo se obtiene?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810" y="-3809"/>
            <a:ext cx="4300635" cy="4300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0" y="118318"/>
            <a:ext cx="3582829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400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Funciones del tejido adiposo</a:t>
            </a:r>
            <a:endParaRPr lang="es-ES" sz="4400" b="0" i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448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60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verigua dónde está localizada tu grasa corporal para eliminarla | Biogu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953" y="694166"/>
            <a:ext cx="9525000" cy="520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6454168" y="5737654"/>
            <a:ext cx="39629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23% del peso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253953" y="5768121"/>
            <a:ext cx="39629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18</a:t>
            </a:r>
            <a:r>
              <a:rPr lang="es-ES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% del peso</a:t>
            </a:r>
          </a:p>
        </p:txBody>
      </p:sp>
      <p:sp>
        <p:nvSpPr>
          <p:cNvPr id="4" name="Rectángulo 3"/>
          <p:cNvSpPr/>
          <p:nvPr/>
        </p:nvSpPr>
        <p:spPr>
          <a:xfrm>
            <a:off x="6454168" y="-165816"/>
            <a:ext cx="30875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Ginocoide</a:t>
            </a:r>
            <a:endParaRPr lang="es-E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175202" y="-102468"/>
            <a:ext cx="28484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Androide</a:t>
            </a:r>
            <a:endParaRPr lang="es-E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89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60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DIPOSO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6104" y="1253161"/>
            <a:ext cx="5889625" cy="3968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lecha arriba 2"/>
          <p:cNvSpPr/>
          <p:nvPr/>
        </p:nvSpPr>
        <p:spPr>
          <a:xfrm rot="18387114">
            <a:off x="7539260" y="2928840"/>
            <a:ext cx="593124" cy="2577396"/>
          </a:xfrm>
          <a:prstGeom prst="upArrow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Flecha arriba 4"/>
          <p:cNvSpPr/>
          <p:nvPr/>
        </p:nvSpPr>
        <p:spPr>
          <a:xfrm rot="12981104">
            <a:off x="3827661" y="3832430"/>
            <a:ext cx="593124" cy="2346457"/>
          </a:xfrm>
          <a:prstGeom prst="upArrow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ángulo redondeado 3"/>
          <p:cNvSpPr/>
          <p:nvPr/>
        </p:nvSpPr>
        <p:spPr>
          <a:xfrm>
            <a:off x="5202194" y="5221757"/>
            <a:ext cx="1989439" cy="487065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ángulo 5"/>
          <p:cNvSpPr/>
          <p:nvPr/>
        </p:nvSpPr>
        <p:spPr>
          <a:xfrm>
            <a:off x="8888675" y="4867814"/>
            <a:ext cx="271670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Lipogénesis</a:t>
            </a:r>
            <a:endParaRPr lang="es-ES" sz="40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4556434" y="5575700"/>
            <a:ext cx="328096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Lipodogénesis</a:t>
            </a:r>
            <a:endParaRPr lang="es-ES" sz="40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1269147" y="5772411"/>
            <a:ext cx="19271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Lipolisis</a:t>
            </a:r>
          </a:p>
        </p:txBody>
      </p:sp>
      <p:sp>
        <p:nvSpPr>
          <p:cNvPr id="7" name="Rectángulo 6"/>
          <p:cNvSpPr/>
          <p:nvPr/>
        </p:nvSpPr>
        <p:spPr>
          <a:xfrm>
            <a:off x="4956698" y="3107827"/>
            <a:ext cx="14383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Triglicéridos</a:t>
            </a:r>
            <a:endParaRPr lang="es-E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4253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Infografía De Salud Y Salud. Efectos De La Obesidad En La Salud.  Ilustraciones Vectoriales, Clip Art Vectorizado Libre De Derechos. Image  88771649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2" b="6437"/>
          <a:stretch/>
        </p:blipFill>
        <p:spPr bwMode="auto">
          <a:xfrm>
            <a:off x="1514817" y="0"/>
            <a:ext cx="8769336" cy="6845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924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ietas para niños de 6 a 12 años - VeoVerde | Nueva Muj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819" y="495890"/>
            <a:ext cx="8172878" cy="5913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624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Los fisicoculturistas tienen músculos más fuertes que los de los simples  deportistas? Veamos qué dice la ciencia - VI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00" y="545098"/>
            <a:ext cx="9000781" cy="5992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291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C – Grupo RIO Laboratorio Clínico / Diagnóstico Médic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412" y="113674"/>
            <a:ext cx="9634751" cy="6744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344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Qué son el Sobrepeso y la Obesidad? - Bienestar I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289" y="92242"/>
            <a:ext cx="6801279" cy="6765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074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145" y="3991232"/>
            <a:ext cx="3955753" cy="263237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087" y="210065"/>
            <a:ext cx="4174992" cy="2473540"/>
          </a:xfrm>
          <a:prstGeom prst="rect">
            <a:avLst/>
          </a:prstGeom>
        </p:spPr>
      </p:pic>
      <p:pic>
        <p:nvPicPr>
          <p:cNvPr id="11272" name="Picture 8" descr="Curso Básico de Coaching Deportivo con Reconocimiento de Oficialidad  ESSSCAN - Aprend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93" y="345989"/>
            <a:ext cx="4705453" cy="2940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Mujer cosmetóloga para trabajar en salón de belleza | Foto Premiu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7208" y="2745388"/>
            <a:ext cx="2648190" cy="3976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192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430369" y="6506068"/>
            <a:ext cx="2715528" cy="292085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7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653410" y="1488408"/>
            <a:ext cx="1638228" cy="522144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 b="556"/>
          <a:stretch>
            <a:fillRect/>
          </a:stretch>
        </p:blipFill>
        <p:spPr>
          <a:xfrm>
            <a:off x="10172700" y="5691942"/>
            <a:ext cx="842114" cy="106206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80855" y="0"/>
            <a:ext cx="7826191" cy="616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5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DDBC78"/>
                </a:solidFill>
                <a:effectLst/>
                <a:uLnTx/>
                <a:uFillTx/>
                <a:latin typeface="Aleo Bold"/>
                <a:ea typeface="+mn-ea"/>
                <a:cs typeface="+mn-cs"/>
              </a:rPr>
              <a:t>CONCEPTOS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155261" y="213751"/>
            <a:ext cx="4971912" cy="43601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OBESIDAD:</a:t>
            </a: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1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Trastorno fisiológico en el que existe un aumento anormal de la cantidad</a:t>
            </a:r>
            <a:r>
              <a:rPr kumimoji="0" lang="es-ES" sz="2000" b="0" i="1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de tejido adiposo del organismo. Se considera una persona obesa si supera en 20% se peso normal.  Constituye un problema social, psicológico, emocional y físico</a:t>
            </a: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0855" y="674458"/>
            <a:ext cx="5399903" cy="34881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spc="64" noProof="0" dirty="0">
                <a:solidFill>
                  <a:srgbClr val="272727"/>
                </a:solidFill>
                <a:latin typeface="Aleo"/>
              </a:rPr>
              <a:t>SOBREPESO</a:t>
            </a:r>
            <a:r>
              <a:rPr kumimoji="0" lang="en-US" sz="2000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: 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000" i="1" spc="64" dirty="0">
                <a:solidFill>
                  <a:srgbClr val="272727"/>
                </a:solidFill>
                <a:latin typeface="Aleo"/>
              </a:rPr>
              <a:t>Peso superior al normal. Se considera una persona con sobrepeso si este supera el peso deseable en más de un 10%. Sobrepeso no es “gordura” pero es una alerta para poner más atención a nuestra salud.</a:t>
            </a: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</p:txBody>
      </p:sp>
      <p:pic>
        <p:nvPicPr>
          <p:cNvPr id="12" name="Picture 2" descr="IMC – Grupo RIO Laboratorio Clínico / Diagnóstico Médico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19" t="14469" r="42815" b="4973"/>
          <a:stretch/>
        </p:blipFill>
        <p:spPr bwMode="auto">
          <a:xfrm>
            <a:off x="1863075" y="3879091"/>
            <a:ext cx="1139617" cy="2978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IMC – Grupo RIO Laboratorio Clínico / Diagnóstico Médico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81" t="14470" r="24888" b="2958"/>
          <a:stretch/>
        </p:blipFill>
        <p:spPr bwMode="auto">
          <a:xfrm>
            <a:off x="7580608" y="4099130"/>
            <a:ext cx="1522676" cy="2718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319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430369" y="6506068"/>
            <a:ext cx="2715528" cy="292085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7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653410" y="1488408"/>
            <a:ext cx="1638228" cy="522144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 b="556"/>
          <a:stretch>
            <a:fillRect/>
          </a:stretch>
        </p:blipFill>
        <p:spPr>
          <a:xfrm>
            <a:off x="10172700" y="5691942"/>
            <a:ext cx="842114" cy="106206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16779" y="154710"/>
            <a:ext cx="4452929" cy="13336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5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DDBC78"/>
                </a:solidFill>
                <a:effectLst/>
                <a:uLnTx/>
                <a:uFillTx/>
                <a:latin typeface="Aleo Bold"/>
                <a:ea typeface="+mn-ea"/>
                <a:cs typeface="+mn-cs"/>
              </a:rPr>
              <a:t>IMPORTANCIA PROFESIONAL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816220" y="69310"/>
            <a:ext cx="4971912" cy="61042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OBESIDAD:</a:t>
            </a: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1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A pesar</a:t>
            </a:r>
            <a:r>
              <a:rPr kumimoji="0" lang="es-ES" sz="2000" b="0" i="1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de la necesidad de un tratamiento médico para determinar causas patológicas y/o tratamiento farmacológico. El profesional de la Estética puede colaborar en el tratamiento de obesidades localizadas ayudando a movilizar grasas retenidas ( masaje, vendas calientes, </a:t>
            </a:r>
            <a:r>
              <a:rPr kumimoji="0" lang="es-ES" sz="2000" b="0" i="1" u="none" strike="noStrike" kern="1200" cap="none" spc="64" normalizeH="0" noProof="0" dirty="0" err="1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termolipólisis</a:t>
            </a:r>
            <a:r>
              <a:rPr kumimoji="0" lang="es-ES" sz="2000" b="0" i="1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, </a:t>
            </a:r>
            <a:r>
              <a:rPr kumimoji="0" lang="es-ES" sz="2000" b="0" i="1" u="none" strike="noStrike" kern="1200" cap="none" spc="64" normalizeH="0" noProof="0" dirty="0" err="1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etc</a:t>
            </a:r>
            <a:r>
              <a:rPr kumimoji="0" lang="es-ES" sz="2000" b="0" i="1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). Asesorar a su clienta de la prevención de esta y vigilando su alimentación y actividad física.</a:t>
            </a: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</p:txBody>
      </p:sp>
      <p:pic>
        <p:nvPicPr>
          <p:cNvPr id="9218" name="Picture 2" descr="PIDECITA, TU BLOG DE BELLEZ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7" y="2397210"/>
            <a:ext cx="5498441" cy="3092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293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430369" y="6506068"/>
            <a:ext cx="2715528" cy="292085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7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653410" y="1488408"/>
            <a:ext cx="1638228" cy="522144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 b="556"/>
          <a:stretch>
            <a:fillRect/>
          </a:stretch>
        </p:blipFill>
        <p:spPr>
          <a:xfrm>
            <a:off x="10172700" y="5691942"/>
            <a:ext cx="842114" cy="106206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445526" y="278257"/>
            <a:ext cx="11694312" cy="5935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5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DDBC78"/>
                </a:solidFill>
                <a:effectLst/>
                <a:uLnTx/>
                <a:uFillTx/>
                <a:latin typeface="Aleo Bold"/>
                <a:ea typeface="+mn-ea"/>
                <a:cs typeface="+mn-cs"/>
              </a:rPr>
              <a:t>TRATAMIENTO ESTÉTICO DE LA OBESIDAD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DDBC78"/>
                </a:solidFill>
                <a:effectLst/>
                <a:uLnTx/>
                <a:uFillTx/>
                <a:latin typeface="Aleo Bold"/>
                <a:ea typeface="+mn-ea"/>
                <a:cs typeface="+mn-cs"/>
              </a:rPr>
              <a:t> LOCALIZADA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DBC78"/>
              </a:solidFill>
              <a:effectLst/>
              <a:uLnTx/>
              <a:uFillTx/>
              <a:latin typeface="Aleo Bold"/>
              <a:ea typeface="+mn-ea"/>
              <a:cs typeface="+mn-cs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443263" y="3049261"/>
            <a:ext cx="5393929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298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63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TÉCNICAS MECÁNICAS: </a:t>
            </a:r>
            <a:endParaRPr kumimoji="0" lang="en-US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298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C" b="0" i="0" u="none" strike="noStrike" kern="1200" cap="none" spc="63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Ultrasonidos</a:t>
            </a:r>
            <a:endParaRPr kumimoji="0" lang="en-US" b="0" i="0" u="none" strike="noStrike" kern="1200" cap="none" spc="63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6633279" y="935027"/>
            <a:ext cx="4381535" cy="13080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TÉCNICAS</a:t>
            </a:r>
            <a:r>
              <a:rPr kumimoji="0" lang="en-US" b="1" i="0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MANUALES</a:t>
            </a:r>
            <a:r>
              <a:rPr kumimoji="0" lang="en-US" b="0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: 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C" b="0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Masaje</a:t>
            </a:r>
            <a:r>
              <a:rPr kumimoji="0" lang="es-EC" b="0" i="0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manual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C" spc="64" baseline="0" dirty="0">
                <a:solidFill>
                  <a:srgbClr val="272727"/>
                </a:solidFill>
                <a:latin typeface="Aleo"/>
              </a:rPr>
              <a:t>Drenaje</a:t>
            </a:r>
            <a:r>
              <a:rPr lang="es-EC" spc="64" dirty="0">
                <a:solidFill>
                  <a:srgbClr val="272727"/>
                </a:solidFill>
                <a:latin typeface="Aleo"/>
              </a:rPr>
              <a:t> linfático</a:t>
            </a:r>
            <a:endParaRPr kumimoji="0" lang="en-US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3014" y="935027"/>
            <a:ext cx="5399903" cy="17440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TÉCNICAS</a:t>
            </a:r>
            <a:r>
              <a:rPr kumimoji="0" lang="en-US" b="1" i="0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COSMETOLÓGICAS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C" spc="64" noProof="0" dirty="0">
                <a:solidFill>
                  <a:srgbClr val="272727"/>
                </a:solidFill>
                <a:latin typeface="Aleo"/>
              </a:rPr>
              <a:t>Principios activos reductores: </a:t>
            </a:r>
            <a:r>
              <a:rPr lang="es-EC" spc="64" noProof="0" dirty="0" err="1">
                <a:solidFill>
                  <a:srgbClr val="272727"/>
                </a:solidFill>
                <a:latin typeface="Aleo"/>
              </a:rPr>
              <a:t>caféina</a:t>
            </a:r>
            <a:r>
              <a:rPr lang="es-EC" spc="64" noProof="0" dirty="0">
                <a:solidFill>
                  <a:srgbClr val="272727"/>
                </a:solidFill>
                <a:latin typeface="Aleo"/>
              </a:rPr>
              <a:t>, teofilina, enzimas y </a:t>
            </a:r>
            <a:r>
              <a:rPr lang="es-EC" spc="64" dirty="0">
                <a:solidFill>
                  <a:srgbClr val="272727"/>
                </a:solidFill>
                <a:latin typeface="Aleo"/>
              </a:rPr>
              <a:t>l-</a:t>
            </a:r>
            <a:r>
              <a:rPr lang="es-EC" spc="64" noProof="0" dirty="0" err="1">
                <a:solidFill>
                  <a:srgbClr val="272727"/>
                </a:solidFill>
                <a:latin typeface="Aleo"/>
              </a:rPr>
              <a:t>carnitina</a:t>
            </a:r>
            <a:endParaRPr kumimoji="0" lang="en-US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</p:txBody>
      </p:sp>
      <p:sp>
        <p:nvSpPr>
          <p:cNvPr id="11" name="TextBox 9"/>
          <p:cNvSpPr txBox="1"/>
          <p:nvPr/>
        </p:nvSpPr>
        <p:spPr>
          <a:xfrm>
            <a:off x="4922757" y="2446020"/>
            <a:ext cx="7185655" cy="3488134"/>
          </a:xfrm>
          <a:prstGeom prst="rect">
            <a:avLst/>
          </a:prstGeom>
        </p:spPr>
        <p:txBody>
          <a:bodyPr wrap="square" lIns="0" tIns="0" rIns="0" bIns="0" numCol="1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TÉCINAS</a:t>
            </a:r>
            <a:r>
              <a:rPr kumimoji="0" lang="en-US" b="1" i="0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ELÉCTRICAS</a:t>
            </a:r>
            <a:r>
              <a:rPr kumimoji="0" lang="en-US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: 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C" b="0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Iontoforesis                                 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C" spc="64" dirty="0">
                <a:solidFill>
                  <a:srgbClr val="272727"/>
                </a:solidFill>
                <a:latin typeface="Aleo"/>
              </a:rPr>
              <a:t>Corrientes eléctricas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C" spc="64" dirty="0" err="1">
                <a:solidFill>
                  <a:srgbClr val="272727"/>
                </a:solidFill>
                <a:latin typeface="Aleo"/>
              </a:rPr>
              <a:t>Lipo</a:t>
            </a:r>
            <a:r>
              <a:rPr lang="es-EC" spc="64" dirty="0">
                <a:solidFill>
                  <a:srgbClr val="272727"/>
                </a:solidFill>
                <a:latin typeface="Aleo"/>
              </a:rPr>
              <a:t> laser </a:t>
            </a:r>
          </a:p>
          <a:p>
            <a:pPr lvl="0" defTabSz="609630">
              <a:lnSpc>
                <a:spcPts val="3414"/>
              </a:lnSpc>
              <a:defRPr/>
            </a:pPr>
            <a:r>
              <a:rPr lang="es-EC" spc="64" dirty="0" err="1">
                <a:solidFill>
                  <a:srgbClr val="272727"/>
                </a:solidFill>
                <a:latin typeface="Aleo"/>
              </a:rPr>
              <a:t>Criolipólisis</a:t>
            </a:r>
            <a:endParaRPr lang="es-EC" spc="64" dirty="0">
              <a:solidFill>
                <a:srgbClr val="272727"/>
              </a:solidFill>
              <a:latin typeface="Aleo"/>
            </a:endParaRPr>
          </a:p>
          <a:p>
            <a:pPr lvl="0" defTabSz="609630">
              <a:lnSpc>
                <a:spcPts val="3414"/>
              </a:lnSpc>
              <a:defRPr/>
            </a:pPr>
            <a:r>
              <a:rPr lang="es-EC" spc="64" dirty="0">
                <a:solidFill>
                  <a:srgbClr val="272727"/>
                </a:solidFill>
                <a:latin typeface="Aleo"/>
              </a:rPr>
              <a:t>Cavitación</a:t>
            </a:r>
            <a:endParaRPr lang="en-US" spc="64" dirty="0">
              <a:solidFill>
                <a:srgbClr val="272727"/>
              </a:solidFill>
              <a:latin typeface="Aleo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C" spc="64" dirty="0">
              <a:solidFill>
                <a:srgbClr val="272727"/>
              </a:solidFill>
              <a:latin typeface="Aleo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</p:txBody>
      </p:sp>
      <p:sp>
        <p:nvSpPr>
          <p:cNvPr id="15" name="TextBox 9"/>
          <p:cNvSpPr txBox="1"/>
          <p:nvPr/>
        </p:nvSpPr>
        <p:spPr>
          <a:xfrm>
            <a:off x="393014" y="5009517"/>
            <a:ext cx="4102440" cy="21800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TÉCINAS</a:t>
            </a:r>
            <a:r>
              <a:rPr kumimoji="0" lang="en-US" b="1" i="0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HIDROTERMALES</a:t>
            </a:r>
            <a:r>
              <a:rPr kumimoji="0" lang="en-US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: 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C" b="0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Chorros ,</a:t>
            </a:r>
            <a:r>
              <a:rPr kumimoji="0" lang="es-EC" b="0" i="0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duchas, vendas calientes y </a:t>
            </a:r>
            <a:r>
              <a:rPr kumimoji="0" lang="es-EC" b="0" i="0" u="none" strike="noStrike" kern="1200" cap="none" spc="64" normalizeH="0" noProof="0" dirty="0" err="1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fr</a:t>
            </a:r>
            <a:r>
              <a:rPr lang="es-EC" spc="64" dirty="0" err="1">
                <a:solidFill>
                  <a:srgbClr val="272727"/>
                </a:solidFill>
                <a:latin typeface="Aleo"/>
              </a:rPr>
              <a:t>ías</a:t>
            </a:r>
            <a:r>
              <a:rPr lang="es-EC" spc="64" dirty="0">
                <a:solidFill>
                  <a:srgbClr val="272727"/>
                </a:solidFill>
                <a:latin typeface="Aleo"/>
              </a:rPr>
              <a:t>.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C" b="0" i="0" u="none" strike="noStrike" kern="1200" cap="none" spc="64" normalizeH="0" baseline="0" noProof="0" dirty="0" err="1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Fangoterapia</a:t>
            </a:r>
            <a:endParaRPr kumimoji="0" lang="en-US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</p:txBody>
      </p:sp>
      <p:sp>
        <p:nvSpPr>
          <p:cNvPr id="16" name="TextBox 9"/>
          <p:cNvSpPr txBox="1"/>
          <p:nvPr/>
        </p:nvSpPr>
        <p:spPr>
          <a:xfrm>
            <a:off x="6144477" y="4953092"/>
            <a:ext cx="4818283" cy="21800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TÉCINAS</a:t>
            </a:r>
            <a:r>
              <a:rPr kumimoji="0" lang="en-US" b="1" i="0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PRE Y POST OPERATORIAS</a:t>
            </a:r>
            <a:r>
              <a:rPr kumimoji="0" lang="en-US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: 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C" b="0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Pre: masajes y tonificación 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C" spc="64" dirty="0">
                <a:solidFill>
                  <a:srgbClr val="272727"/>
                </a:solidFill>
                <a:latin typeface="Aleo"/>
              </a:rPr>
              <a:t>Post: Drenaje linfático y ultrasonidos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795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or qué sale la celulitis? 【 Causas de la celulitis 】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1985" y="1567543"/>
            <a:ext cx="8962285" cy="473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1655407" y="435207"/>
            <a:ext cx="83077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Celulitis bajo el microscopio</a:t>
            </a:r>
          </a:p>
        </p:txBody>
      </p:sp>
    </p:spTree>
    <p:extLst>
      <p:ext uri="{BB962C8B-B14F-4D97-AF65-F5344CB8AC3E}">
        <p14:creationId xmlns:p14="http://schemas.microsoft.com/office/powerpoint/2010/main" val="349341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ausas de la celulitis: el estilo de vida | Eliminar celulit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913" y="1460900"/>
            <a:ext cx="8335282" cy="4667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2805117" y="435207"/>
            <a:ext cx="60083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Causas de la Celulitis</a:t>
            </a:r>
          </a:p>
        </p:txBody>
      </p:sp>
    </p:spTree>
    <p:extLst>
      <p:ext uri="{BB962C8B-B14F-4D97-AF65-F5344CB8AC3E}">
        <p14:creationId xmlns:p14="http://schemas.microsoft.com/office/powerpoint/2010/main" val="422376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Tipos de celulitis: ¿cuál es la más común en los mayore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6343"/>
            <a:ext cx="3959225" cy="395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Tipos de celulitis - Belleza y bienest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486" y="1596343"/>
            <a:ext cx="3906974" cy="390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Celulitis. Clínica y tratamiento | Farmacia Profesion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6722" y="1596344"/>
            <a:ext cx="4145278" cy="3772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349636" y="485392"/>
            <a:ext cx="14721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dura</a:t>
            </a:r>
          </a:p>
        </p:txBody>
      </p:sp>
      <p:sp>
        <p:nvSpPr>
          <p:cNvPr id="7" name="Rectángulo 6"/>
          <p:cNvSpPr/>
          <p:nvPr/>
        </p:nvSpPr>
        <p:spPr>
          <a:xfrm>
            <a:off x="4754939" y="485392"/>
            <a:ext cx="20986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blanda</a:t>
            </a:r>
          </a:p>
        </p:txBody>
      </p:sp>
      <p:sp>
        <p:nvSpPr>
          <p:cNvPr id="8" name="Rectángulo 7"/>
          <p:cNvSpPr/>
          <p:nvPr/>
        </p:nvSpPr>
        <p:spPr>
          <a:xfrm>
            <a:off x="7954746" y="485392"/>
            <a:ext cx="33102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edematosa</a:t>
            </a:r>
          </a:p>
        </p:txBody>
      </p:sp>
    </p:spTree>
    <p:extLst>
      <p:ext uri="{BB962C8B-B14F-4D97-AF65-F5344CB8AC3E}">
        <p14:creationId xmlns:p14="http://schemas.microsoft.com/office/powerpoint/2010/main" val="124231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430369" y="6506068"/>
            <a:ext cx="2715528" cy="292085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7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653410" y="1488408"/>
            <a:ext cx="1638228" cy="522144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 b="556"/>
          <a:stretch>
            <a:fillRect/>
          </a:stretch>
        </p:blipFill>
        <p:spPr>
          <a:xfrm>
            <a:off x="10172700" y="5691942"/>
            <a:ext cx="842114" cy="106206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80855" y="0"/>
            <a:ext cx="7826191" cy="616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5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DDBC78"/>
                </a:solidFill>
                <a:effectLst/>
                <a:uLnTx/>
                <a:uFillTx/>
                <a:latin typeface="Aleo Bold"/>
                <a:ea typeface="+mn-ea"/>
                <a:cs typeface="+mn-cs"/>
              </a:rPr>
              <a:t>CONCEPTOS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155261" y="213751"/>
            <a:ext cx="4971912" cy="39241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DIAGNÓSTICO:</a:t>
            </a: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C" sz="2000" b="0" i="1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Piel rugosa como acolchonada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C" sz="2000" i="1" spc="64" dirty="0">
                <a:solidFill>
                  <a:srgbClr val="272727"/>
                </a:solidFill>
                <a:latin typeface="Aleo"/>
              </a:rPr>
              <a:t>Aumento del volumen de la piel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C" sz="2000" b="0" i="1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Sensación</a:t>
            </a:r>
            <a:r>
              <a:rPr kumimoji="0" lang="es-EC" sz="2000" b="0" i="1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de nódulos subcutáneos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C" sz="2000" i="1" spc="64" baseline="0" dirty="0">
                <a:solidFill>
                  <a:srgbClr val="272727"/>
                </a:solidFill>
                <a:latin typeface="Aleo"/>
              </a:rPr>
              <a:t>Aumento de sensibilidad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C" sz="2000" b="0" i="1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Piel de naranja ( al pellizcar se aprecia bolsas y depresiones)</a:t>
            </a: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0855" y="674458"/>
            <a:ext cx="5399903" cy="29931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spc="64" noProof="0" dirty="0">
                <a:solidFill>
                  <a:srgbClr val="272727"/>
                </a:solidFill>
                <a:latin typeface="Aleo"/>
              </a:rPr>
              <a:t>CELULITIS</a:t>
            </a:r>
            <a:r>
              <a:rPr kumimoji="0" lang="en-US" sz="2000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: 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000" i="1" spc="64" dirty="0">
                <a:solidFill>
                  <a:srgbClr val="272727"/>
                </a:solidFill>
                <a:latin typeface="Aleo"/>
              </a:rPr>
              <a:t>Alteración del tejido conjuntivo con acumulación anormal de agua y toxinas en el tejido adiposo, relentización de la circulación sanguínea y linfática provocando hipertrofia de los adipocitos y  finalmente esclerosis</a:t>
            </a: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</p:txBody>
      </p:sp>
      <p:pic>
        <p:nvPicPr>
          <p:cNvPr id="17412" name="Picture 4" descr="Eliminar la celulitis y flacidez con radiofrecuencia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8"/>
          <a:stretch/>
        </p:blipFill>
        <p:spPr bwMode="auto">
          <a:xfrm>
            <a:off x="3560283" y="3987516"/>
            <a:ext cx="3339818" cy="2668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138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430369" y="6506068"/>
            <a:ext cx="2715528" cy="292085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7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653410" y="1488408"/>
            <a:ext cx="1638228" cy="522144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 b="556"/>
          <a:stretch>
            <a:fillRect/>
          </a:stretch>
        </p:blipFill>
        <p:spPr>
          <a:xfrm>
            <a:off x="10172700" y="5691942"/>
            <a:ext cx="842114" cy="106206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16779" y="154710"/>
            <a:ext cx="4452929" cy="13336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5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DDBC78"/>
                </a:solidFill>
                <a:effectLst/>
                <a:uLnTx/>
                <a:uFillTx/>
                <a:latin typeface="Aleo Bold"/>
                <a:ea typeface="+mn-ea"/>
                <a:cs typeface="+mn-cs"/>
              </a:rPr>
              <a:t>IMPORTANCIA PROFESIONAL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816220" y="69310"/>
            <a:ext cx="4971912" cy="52322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CELULITIS:</a:t>
            </a: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C" sz="2000" i="1" spc="64" dirty="0">
                <a:solidFill>
                  <a:srgbClr val="272727"/>
                </a:solidFill>
                <a:latin typeface="Aleo"/>
              </a:rPr>
              <a:t>El profesional de la estética realizara el diagnóstico con peillizqueo, y analizará causas y factores.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C" sz="2000" i="1" spc="64" dirty="0">
                <a:solidFill>
                  <a:srgbClr val="272727"/>
                </a:solidFill>
                <a:latin typeface="Aleo"/>
              </a:rPr>
              <a:t>El tratamiento no es definitivo y tiende a prolongarse por  lo que se necesita mentalización del cliente.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C" sz="2000" b="0" i="1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Puede</a:t>
            </a:r>
            <a:r>
              <a:rPr kumimoji="0" lang="es-EC" sz="2000" b="0" i="1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acompañarse de tratamiento médico con infiltraciones de carboxiterapia</a:t>
            </a:r>
            <a:r>
              <a:rPr lang="es-EC" sz="2000" i="1" spc="64" dirty="0">
                <a:solidFill>
                  <a:srgbClr val="272727"/>
                </a:solidFill>
                <a:latin typeface="Aleo"/>
              </a:rPr>
              <a:t> y un régimen alimenticio</a:t>
            </a: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</p:txBody>
      </p:sp>
      <p:pic>
        <p:nvPicPr>
          <p:cNvPr id="16386" name="Picture 2" descr="Vacumterapia para eliminar la celulitis - Blog de CIM Formació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35086"/>
            <a:ext cx="5489575" cy="308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251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430369" y="6506068"/>
            <a:ext cx="2715528" cy="292085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7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653410" y="1488408"/>
            <a:ext cx="1638228" cy="522144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 b="556"/>
          <a:stretch>
            <a:fillRect/>
          </a:stretch>
        </p:blipFill>
        <p:spPr>
          <a:xfrm>
            <a:off x="10172700" y="5691942"/>
            <a:ext cx="842114" cy="106206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445526" y="278257"/>
            <a:ext cx="11694312" cy="6668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5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DDBC78"/>
                </a:solidFill>
                <a:effectLst/>
                <a:uLnTx/>
                <a:uFillTx/>
                <a:latin typeface="Aleo Bold"/>
                <a:ea typeface="+mn-ea"/>
                <a:cs typeface="+mn-cs"/>
              </a:rPr>
              <a:t>TRATAMIENTO ESTÉTICO DE CELULITIS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633279" y="935027"/>
            <a:ext cx="4381535" cy="21800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TÉCNICAS</a:t>
            </a:r>
            <a:r>
              <a:rPr kumimoji="0" lang="en-US" b="1" i="0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MANUALES</a:t>
            </a:r>
            <a:r>
              <a:rPr kumimoji="0" lang="en-US" b="0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: 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C" b="0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Masaje</a:t>
            </a:r>
            <a:r>
              <a:rPr kumimoji="0" lang="es-EC" b="0" i="0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circulatorio ( no brusco para evitar dolor)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C" spc="64" baseline="0" dirty="0">
                <a:solidFill>
                  <a:srgbClr val="272727"/>
                </a:solidFill>
                <a:latin typeface="Aleo"/>
              </a:rPr>
              <a:t>Drenaje</a:t>
            </a:r>
            <a:r>
              <a:rPr lang="es-EC" spc="64" dirty="0">
                <a:solidFill>
                  <a:srgbClr val="272727"/>
                </a:solidFill>
                <a:latin typeface="Aleo"/>
              </a:rPr>
              <a:t> linfático 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C" b="0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Presoterapia</a:t>
            </a:r>
            <a:r>
              <a:rPr kumimoji="0" lang="es-EC" b="0" i="0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</a:t>
            </a:r>
            <a:r>
              <a:rPr lang="es-EC" spc="64" noProof="0" dirty="0">
                <a:solidFill>
                  <a:srgbClr val="272727"/>
                </a:solidFill>
                <a:latin typeface="Aleo"/>
              </a:rPr>
              <a:t>(</a:t>
            </a:r>
            <a:r>
              <a:rPr kumimoji="0" lang="es-EC" b="0" i="0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mecanoterapia)</a:t>
            </a:r>
            <a:endParaRPr kumimoji="0" lang="en-US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3014" y="935027"/>
            <a:ext cx="5399903" cy="17440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TÉCNICAS</a:t>
            </a:r>
            <a:r>
              <a:rPr kumimoji="0" lang="en-US" b="1" i="0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COSMETOLÓGICAS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C" spc="64" noProof="0" dirty="0">
                <a:solidFill>
                  <a:srgbClr val="272727"/>
                </a:solidFill>
                <a:latin typeface="Aleo"/>
              </a:rPr>
              <a:t>Principios activos lipolíticos: cafeína, teofilina, enzimas y carnitina</a:t>
            </a:r>
            <a:endParaRPr kumimoji="0" lang="en-US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</p:txBody>
      </p:sp>
      <p:sp>
        <p:nvSpPr>
          <p:cNvPr id="11" name="TextBox 9"/>
          <p:cNvSpPr txBox="1"/>
          <p:nvPr/>
        </p:nvSpPr>
        <p:spPr>
          <a:xfrm>
            <a:off x="6595245" y="2995884"/>
            <a:ext cx="4102440" cy="21800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TÉCINAS</a:t>
            </a:r>
            <a:r>
              <a:rPr kumimoji="0" lang="en-US" b="1" i="0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ELÉCTRICAS</a:t>
            </a:r>
            <a:r>
              <a:rPr kumimoji="0" lang="en-US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: 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C" b="0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Iontoforesis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C" spc="64" dirty="0">
                <a:solidFill>
                  <a:srgbClr val="272727"/>
                </a:solidFill>
                <a:latin typeface="Aleo"/>
              </a:rPr>
              <a:t>Corrientes eléctricas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C" spc="64" dirty="0">
                <a:solidFill>
                  <a:srgbClr val="272727"/>
                </a:solidFill>
                <a:latin typeface="Aleo"/>
              </a:rPr>
              <a:t>Ultrasonidos de baja frecuencia </a:t>
            </a:r>
            <a:endParaRPr kumimoji="0" lang="en-US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</p:txBody>
      </p:sp>
      <p:sp>
        <p:nvSpPr>
          <p:cNvPr id="15" name="TextBox 9"/>
          <p:cNvSpPr txBox="1"/>
          <p:nvPr/>
        </p:nvSpPr>
        <p:spPr>
          <a:xfrm>
            <a:off x="393014" y="2945902"/>
            <a:ext cx="4102440" cy="26161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TÉCINAS</a:t>
            </a:r>
            <a:r>
              <a:rPr kumimoji="0" lang="en-US" b="1" i="0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HIDROTERMALES</a:t>
            </a:r>
            <a:r>
              <a:rPr kumimoji="0" lang="en-US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: 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C" b="0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Vendas frías y calientes ( no en</a:t>
            </a:r>
            <a:r>
              <a:rPr kumimoji="0" lang="es-EC" b="0" i="0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várices)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C" spc="64" dirty="0">
                <a:solidFill>
                  <a:srgbClr val="272727"/>
                </a:solidFill>
                <a:latin typeface="Aleo"/>
              </a:rPr>
              <a:t>Gimnasia vascular ( no en várices)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C" b="0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Fango terapia</a:t>
            </a:r>
            <a:endParaRPr kumimoji="0" lang="en-US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</p:txBody>
      </p:sp>
      <p:sp>
        <p:nvSpPr>
          <p:cNvPr id="16" name="TextBox 9"/>
          <p:cNvSpPr txBox="1"/>
          <p:nvPr/>
        </p:nvSpPr>
        <p:spPr>
          <a:xfrm>
            <a:off x="5001292" y="5175968"/>
            <a:ext cx="4818283" cy="21800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TÉCINAS</a:t>
            </a:r>
            <a:r>
              <a:rPr kumimoji="0" lang="en-US" b="1" i="0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 PRE Y POST OPERATORIAS</a:t>
            </a:r>
            <a:r>
              <a:rPr kumimoji="0" lang="en-US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: 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C" b="0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Pre: masajes y tonificación 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C" spc="64" dirty="0">
                <a:solidFill>
                  <a:srgbClr val="272727"/>
                </a:solidFill>
                <a:latin typeface="Aleo"/>
              </a:rPr>
              <a:t>Post: Drenaje linfático y ultrasonidos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581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6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430369" y="6506068"/>
            <a:ext cx="2715528" cy="292085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DBC78">
                <a:alpha val="19607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653410" y="1488408"/>
            <a:ext cx="1638228" cy="522144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 b="556"/>
          <a:stretch>
            <a:fillRect/>
          </a:stretch>
        </p:blipFill>
        <p:spPr>
          <a:xfrm>
            <a:off x="10172700" y="5691942"/>
            <a:ext cx="842114" cy="106206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497688" y="784565"/>
            <a:ext cx="11694312" cy="5935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5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DDBC78"/>
                </a:solidFill>
                <a:effectLst/>
                <a:uLnTx/>
                <a:uFillTx/>
                <a:latin typeface="Aleo Bold"/>
                <a:ea typeface="+mn-ea"/>
                <a:cs typeface="+mn-cs"/>
              </a:rPr>
              <a:t>RECOMENDACIÓN ADICIONAL EN CELULITIS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98854" y="2476444"/>
            <a:ext cx="5399903" cy="34881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64" normalizeH="0" baseline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Ejercicio físico que favorezca la circulación sanguínea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C" sz="2000" b="1" spc="64" dirty="0">
              <a:solidFill>
                <a:srgbClr val="272727"/>
              </a:solidFill>
              <a:latin typeface="Aleo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C" sz="2000" b="1" i="0" u="none" strike="noStrike" kern="1200" cap="none" spc="64" normalizeH="0" noProof="0" dirty="0">
                <a:ln>
                  <a:noFill/>
                </a:ln>
                <a:solidFill>
                  <a:srgbClr val="272727"/>
                </a:solidFill>
                <a:effectLst/>
                <a:uLnTx/>
                <a:uFillTx/>
                <a:latin typeface="Aleo"/>
                <a:ea typeface="+mn-ea"/>
                <a:cs typeface="+mn-cs"/>
              </a:rPr>
              <a:t>Régimen alimenticio: disminuir las grasas y harinas refinadas, alcohol y tabaco</a:t>
            </a: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C" sz="2000" b="1" spc="64" dirty="0">
                <a:solidFill>
                  <a:srgbClr val="272727"/>
                </a:solidFill>
                <a:latin typeface="Aleo"/>
              </a:rPr>
              <a:t>Beber abundante agua</a:t>
            </a:r>
            <a:endParaRPr kumimoji="0" lang="en-US" sz="2000" b="1" i="0" u="none" strike="noStrike" kern="1200" cap="none" spc="64" normalizeH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</a:endParaRPr>
          </a:p>
          <a:p>
            <a:pPr marL="0" marR="0" lvl="0" indent="0" algn="l" defTabSz="609630" rtl="0" eaLnBrk="1" fontAlgn="auto" latinLnBrk="0" hangingPunct="1">
              <a:lnSpc>
                <a:spcPts val="34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64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Ale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070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482</Words>
  <Application>Microsoft Office PowerPoint</Application>
  <PresentationFormat>Panorámica</PresentationFormat>
  <Paragraphs>85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4" baseType="lpstr">
      <vt:lpstr>Aleo</vt:lpstr>
      <vt:lpstr>Aleo Bold</vt:lpstr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MCarolina machado</dc:creator>
  <cp:lastModifiedBy>Elizabeth Sarango</cp:lastModifiedBy>
  <cp:revision>38</cp:revision>
  <dcterms:created xsi:type="dcterms:W3CDTF">2020-12-01T18:10:12Z</dcterms:created>
  <dcterms:modified xsi:type="dcterms:W3CDTF">2024-02-02T04:55:33Z</dcterms:modified>
</cp:coreProperties>
</file>