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6" r:id="rId1"/>
  </p:sldMasterIdLst>
  <p:sldIdLst>
    <p:sldId id="29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271" r:id="rId14"/>
    <p:sldId id="274" r:id="rId15"/>
    <p:sldId id="275" r:id="rId16"/>
    <p:sldId id="276" r:id="rId17"/>
    <p:sldId id="277" r:id="rId18"/>
    <p:sldId id="278" r:id="rId19"/>
    <p:sldId id="280" r:id="rId20"/>
    <p:sldId id="281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82802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0356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47522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1F1F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1109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160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8521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6997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8316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577946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241314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78019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835847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849175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6903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A5EB5CC-9A8E-4487-B202-5450371F50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419" dirty="0"/>
              <a:t>PROTECTOR SOLAR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83ED9719-79F6-46DB-9F8D-CF50A6C26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4417" y="4267200"/>
            <a:ext cx="3995166" cy="1645920"/>
          </a:xfrm>
        </p:spPr>
        <p:txBody>
          <a:bodyPr/>
          <a:lstStyle/>
          <a:p>
            <a:r>
              <a:rPr lang="es-419" dirty="0"/>
              <a:t>DRA- DOMÉNICA TAPIA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515512D-7D17-4440-9EE1-0542AFDE8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21600"/>
            <a:ext cx="1801906" cy="12977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D7A2967-50E3-42F2-8691-07A30665F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5" y="22412"/>
            <a:ext cx="2106325" cy="16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71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2239" y="551687"/>
              <a:ext cx="3822191" cy="6522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142999"/>
              <a:ext cx="9144000" cy="5715000"/>
            </a:xfrm>
            <a:custGeom>
              <a:avLst/>
              <a:gdLst/>
              <a:ahLst/>
              <a:cxnLst/>
              <a:rect l="l" t="t" r="r" b="b"/>
              <a:pathLst>
                <a:path w="9144000" h="5715000">
                  <a:moveTo>
                    <a:pt x="9144000" y="0"/>
                  </a:moveTo>
                  <a:lnTo>
                    <a:pt x="0" y="0"/>
                  </a:lnTo>
                  <a:lnTo>
                    <a:pt x="0" y="5715000"/>
                  </a:lnTo>
                  <a:lnTo>
                    <a:pt x="9144000" y="57150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349" y="1618488"/>
              <a:ext cx="8932164" cy="48859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6558" y="30402"/>
            <a:ext cx="637032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spc="-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</a:t>
            </a:r>
            <a:r>
              <a:rPr spc="-1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</a:t>
            </a:r>
            <a:r>
              <a:rPr spc="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2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fotoprotectores?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15740" y="1550314"/>
            <a:ext cx="5128259" cy="53076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266691" y="1828800"/>
            <a:ext cx="4877308" cy="48910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Son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substancias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que se aplican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sobre </a:t>
            </a:r>
            <a:r>
              <a:rPr sz="2400" spc="-5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la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piel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para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protegerla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los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efectos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nocivos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la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radiación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ultravioleta.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Los</a:t>
            </a:r>
            <a:r>
              <a:rPr sz="2400" spc="5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fotoprotectores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 permiten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exponerse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al</a:t>
            </a:r>
            <a:r>
              <a:rPr sz="24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sol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 más</a:t>
            </a:r>
            <a:r>
              <a:rPr sz="24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tiempo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sin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 sufrir quemaduras.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La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función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de los </a:t>
            </a:r>
            <a:r>
              <a:rPr sz="2400" b="1" spc="-5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filtros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solares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es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la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30" dirty="0">
                <a:solidFill>
                  <a:srgbClr val="FF0000"/>
                </a:solidFill>
                <a:latin typeface="Calibri"/>
                <a:cs typeface="Calibri"/>
              </a:rPr>
              <a:t>reflejar, </a:t>
            </a:r>
            <a:r>
              <a:rPr sz="24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dispersar</a:t>
            </a:r>
            <a:r>
              <a:rPr sz="2400" b="1" spc="4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2400" b="1" spc="4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absorber</a:t>
            </a:r>
            <a:r>
              <a:rPr sz="2400" b="1" spc="4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una</a:t>
            </a:r>
            <a:r>
              <a:rPr sz="2400" b="1" spc="4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parte</a:t>
            </a:r>
            <a:r>
              <a:rPr sz="2400" b="1" spc="4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de </a:t>
            </a:r>
            <a:r>
              <a:rPr sz="2400" b="1" spc="-5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la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 radiación</a:t>
            </a:r>
            <a:r>
              <a:rPr sz="24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FF0000"/>
                </a:solidFill>
                <a:latin typeface="Calibri"/>
                <a:cs typeface="Calibri"/>
              </a:rPr>
              <a:t>solar.</a:t>
            </a:r>
            <a:endParaRPr sz="2400" dirty="0">
              <a:latin typeface="Calibri"/>
              <a:cs typeface="Calibri"/>
            </a:endParaRPr>
          </a:p>
          <a:p>
            <a:pPr marL="12700" marR="90170">
              <a:lnSpc>
                <a:spcPct val="100000"/>
              </a:lnSpc>
              <a:spcBef>
                <a:spcPts val="585"/>
              </a:spcBef>
            </a:pP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Los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fotoprotectores</a:t>
            </a:r>
            <a:r>
              <a:rPr sz="24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actúan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 frente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 a </a:t>
            </a:r>
            <a:r>
              <a:rPr sz="24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las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radiaciones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ultravioleta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B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(UVB),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ultravioleta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A </a:t>
            </a:r>
            <a:r>
              <a:rPr sz="2400" spc="-25" dirty="0">
                <a:solidFill>
                  <a:srgbClr val="FF0000"/>
                </a:solidFill>
                <a:latin typeface="Calibri"/>
                <a:cs typeface="Calibri"/>
              </a:rPr>
              <a:t>(UVA)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e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infrarrojo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(IR), </a:t>
            </a:r>
            <a:r>
              <a:rPr sz="2400" spc="-5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pero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presentan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diferente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eficacia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protectora</a:t>
            </a:r>
            <a:r>
              <a:rPr sz="24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frente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 a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ellas.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85744" y="284988"/>
              <a:ext cx="5643880" cy="3287395"/>
            </a:xfrm>
            <a:custGeom>
              <a:avLst/>
              <a:gdLst/>
              <a:ahLst/>
              <a:cxnLst/>
              <a:rect l="l" t="t" r="r" b="b"/>
              <a:pathLst>
                <a:path w="5643880" h="3287395">
                  <a:moveTo>
                    <a:pt x="5643372" y="0"/>
                  </a:moveTo>
                  <a:lnTo>
                    <a:pt x="0" y="0"/>
                  </a:lnTo>
                  <a:lnTo>
                    <a:pt x="0" y="3287267"/>
                  </a:lnTo>
                  <a:lnTo>
                    <a:pt x="5643372" y="3287267"/>
                  </a:lnTo>
                  <a:lnTo>
                    <a:pt x="5643372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365372" y="667893"/>
            <a:ext cx="548703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5"/>
              </a:spcBef>
            </a:pPr>
            <a:r>
              <a:rPr sz="20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Físicos</a:t>
            </a:r>
            <a:r>
              <a:rPr sz="20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: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Su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protección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en la piel se debe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que crean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una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barrera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física que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evita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rayos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del sol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penetren la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misma. A modo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un espejo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reflejan </a:t>
            </a:r>
            <a:r>
              <a:rPr sz="2000" spc="-4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la radiación 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solar.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Las sustancias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se suelen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usar</a:t>
            </a:r>
            <a:r>
              <a:rPr sz="2000" spc="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son</a:t>
            </a:r>
            <a:r>
              <a:rPr sz="2000" spc="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pigmentos</a:t>
            </a:r>
            <a:r>
              <a:rPr sz="2000" spc="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minerales</a:t>
            </a:r>
            <a:r>
              <a:rPr sz="2000" spc="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sz="200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2000" spc="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srgbClr val="FFFFFF"/>
                </a:solidFill>
                <a:latin typeface="Calibri"/>
                <a:cs typeface="Calibri"/>
              </a:rPr>
              <a:t>óxido</a:t>
            </a:r>
            <a:r>
              <a:rPr sz="2000" i="1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08272" y="2192274"/>
            <a:ext cx="514350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21360" algn="l"/>
                <a:tab pos="1155700" algn="l"/>
                <a:tab pos="2148205" algn="l"/>
                <a:tab pos="2649220" algn="l"/>
                <a:tab pos="3639820" algn="l"/>
                <a:tab pos="4074795" algn="l"/>
              </a:tabLst>
            </a:pPr>
            <a:r>
              <a:rPr sz="2000" i="1" dirty="0">
                <a:solidFill>
                  <a:srgbClr val="FFFFFF"/>
                </a:solidFill>
                <a:latin typeface="Calibri"/>
                <a:cs typeface="Calibri"/>
              </a:rPr>
              <a:t>zinc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,	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el	</a:t>
            </a:r>
            <a:r>
              <a:rPr sz="2000" i="1" spc="-10" dirty="0">
                <a:solidFill>
                  <a:srgbClr val="FFFFFF"/>
                </a:solidFill>
                <a:latin typeface="Calibri"/>
                <a:cs typeface="Calibri"/>
              </a:rPr>
              <a:t>dióxido	</a:t>
            </a:r>
            <a:r>
              <a:rPr sz="2000" i="1" dirty="0">
                <a:solidFill>
                  <a:srgbClr val="FFFFFF"/>
                </a:solidFill>
                <a:latin typeface="Calibri"/>
                <a:cs typeface="Calibri"/>
              </a:rPr>
              <a:t>de	</a:t>
            </a:r>
            <a:r>
              <a:rPr sz="2000" i="1" spc="-5" dirty="0">
                <a:solidFill>
                  <a:srgbClr val="FFFFFF"/>
                </a:solidFill>
                <a:latin typeface="Calibri"/>
                <a:cs typeface="Calibri"/>
              </a:rPr>
              <a:t>titanio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,	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el	</a:t>
            </a:r>
            <a:r>
              <a:rPr sz="2000" i="1" spc="-10" dirty="0">
                <a:solidFill>
                  <a:srgbClr val="FFFFFF"/>
                </a:solidFill>
                <a:latin typeface="Calibri"/>
                <a:cs typeface="Calibri"/>
              </a:rPr>
              <a:t>carbonato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i="1" spc="-10" dirty="0">
                <a:solidFill>
                  <a:srgbClr val="FFFFFF"/>
                </a:solidFill>
                <a:latin typeface="Calibri"/>
                <a:cs typeface="Calibri"/>
              </a:rPr>
              <a:t>cálcico</a:t>
            </a:r>
            <a:r>
              <a:rPr sz="2000" i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(mica)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y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dióxido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titanio.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2127" y="0"/>
            <a:ext cx="2996184" cy="151485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07288" y="431037"/>
            <a:ext cx="2392045" cy="79311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2690"/>
              </a:lnSpc>
              <a:spcBef>
                <a:spcPts val="740"/>
              </a:spcBef>
            </a:pPr>
            <a:r>
              <a:rPr sz="2800" spc="-10" dirty="0">
                <a:solidFill>
                  <a:srgbClr val="FFFFFF"/>
                </a:solidFill>
              </a:rPr>
              <a:t>Tipos</a:t>
            </a:r>
            <a:r>
              <a:rPr sz="2800" spc="5" dirty="0">
                <a:solidFill>
                  <a:srgbClr val="FFFFFF"/>
                </a:solidFill>
              </a:rPr>
              <a:t> </a:t>
            </a:r>
            <a:r>
              <a:rPr sz="2800" spc="-5" dirty="0">
                <a:solidFill>
                  <a:srgbClr val="FFFFFF"/>
                </a:solidFill>
              </a:rPr>
              <a:t>de 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spc="-40" dirty="0">
                <a:solidFill>
                  <a:srgbClr val="FFFFFF"/>
                </a:solidFill>
              </a:rPr>
              <a:t>F</a:t>
            </a:r>
            <a:r>
              <a:rPr sz="2800" spc="-5" dirty="0">
                <a:solidFill>
                  <a:srgbClr val="FFFFFF"/>
                </a:solidFill>
              </a:rPr>
              <a:t>o</a:t>
            </a:r>
            <a:r>
              <a:rPr sz="2800" spc="-30" dirty="0">
                <a:solidFill>
                  <a:srgbClr val="FFFFFF"/>
                </a:solidFill>
              </a:rPr>
              <a:t>t</a:t>
            </a:r>
            <a:r>
              <a:rPr sz="2800" spc="-5" dirty="0">
                <a:solidFill>
                  <a:srgbClr val="FFFFFF"/>
                </a:solidFill>
              </a:rPr>
              <a:t>op</a:t>
            </a:r>
            <a:r>
              <a:rPr sz="2800" spc="-35" dirty="0">
                <a:solidFill>
                  <a:srgbClr val="FFFFFF"/>
                </a:solidFill>
              </a:rPr>
              <a:t>r</a:t>
            </a:r>
            <a:r>
              <a:rPr sz="2800" spc="-5" dirty="0">
                <a:solidFill>
                  <a:srgbClr val="FFFFFF"/>
                </a:solidFill>
              </a:rPr>
              <a:t>o</a:t>
            </a:r>
            <a:r>
              <a:rPr sz="2800" spc="-40" dirty="0">
                <a:solidFill>
                  <a:srgbClr val="FFFFFF"/>
                </a:solidFill>
              </a:rPr>
              <a:t>t</a:t>
            </a:r>
            <a:r>
              <a:rPr sz="2800" spc="-10" dirty="0">
                <a:solidFill>
                  <a:srgbClr val="FFFFFF"/>
                </a:solidFill>
              </a:rPr>
              <a:t>e</a:t>
            </a:r>
            <a:r>
              <a:rPr sz="2800" spc="-5" dirty="0">
                <a:solidFill>
                  <a:srgbClr val="FFFFFF"/>
                </a:solidFill>
              </a:rPr>
              <a:t>c</a:t>
            </a:r>
            <a:r>
              <a:rPr sz="2800" spc="-25" dirty="0">
                <a:solidFill>
                  <a:srgbClr val="FFFFFF"/>
                </a:solidFill>
              </a:rPr>
              <a:t>t</a:t>
            </a:r>
            <a:r>
              <a:rPr sz="2800" spc="-5" dirty="0">
                <a:solidFill>
                  <a:srgbClr val="FFFFFF"/>
                </a:solidFill>
              </a:rPr>
              <a:t>o</a:t>
            </a:r>
            <a:r>
              <a:rPr sz="2800" spc="-35" dirty="0">
                <a:solidFill>
                  <a:srgbClr val="FFFFFF"/>
                </a:solidFill>
              </a:rPr>
              <a:t>r</a:t>
            </a:r>
            <a:r>
              <a:rPr sz="2800" spc="-10" dirty="0">
                <a:solidFill>
                  <a:srgbClr val="FFFFFF"/>
                </a:solidFill>
              </a:rPr>
              <a:t>es</a:t>
            </a:r>
            <a:endParaRPr sz="2800"/>
          </a:p>
        </p:txBody>
      </p:sp>
      <p:grpSp>
        <p:nvGrpSpPr>
          <p:cNvPr id="9" name="object 9"/>
          <p:cNvGrpSpPr/>
          <p:nvPr/>
        </p:nvGrpSpPr>
        <p:grpSpPr>
          <a:xfrm>
            <a:off x="143255" y="1786127"/>
            <a:ext cx="9001125" cy="4857115"/>
            <a:chOff x="143255" y="1786127"/>
            <a:chExt cx="9001125" cy="485711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6244" y="4428744"/>
              <a:ext cx="1857755" cy="13578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9616" y="1786127"/>
              <a:ext cx="1929384" cy="128625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3255" y="3715511"/>
              <a:ext cx="7001509" cy="2927985"/>
            </a:xfrm>
            <a:custGeom>
              <a:avLst/>
              <a:gdLst/>
              <a:ahLst/>
              <a:cxnLst/>
              <a:rect l="l" t="t" r="r" b="b"/>
              <a:pathLst>
                <a:path w="7001509" h="2927984">
                  <a:moveTo>
                    <a:pt x="7001256" y="0"/>
                  </a:moveTo>
                  <a:lnTo>
                    <a:pt x="0" y="0"/>
                  </a:lnTo>
                  <a:lnTo>
                    <a:pt x="0" y="2927604"/>
                  </a:lnTo>
                  <a:lnTo>
                    <a:pt x="7001256" y="2927604"/>
                  </a:lnTo>
                  <a:lnTo>
                    <a:pt x="700125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21691" y="4097782"/>
            <a:ext cx="6846570" cy="246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Químicos</a:t>
            </a:r>
            <a:r>
              <a:rPr sz="20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: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este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caso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rayos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del sol sí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llegan</a:t>
            </a:r>
            <a:r>
              <a:rPr sz="2000" spc="4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la piel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pero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estas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sustancias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absorben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la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radiación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transformándola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en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no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dañina.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mecanismo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de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acción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consiste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en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energía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absorbida se emite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nuevamente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como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radiación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térmica.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Estas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sustancias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químicas 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están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reguladas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por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la Legislación Cosmética </a:t>
            </a:r>
            <a:r>
              <a:rPr sz="2000" b="1" spc="-4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Española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(PABA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sus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derivados,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las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benzofenonas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cinamatos,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derivados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dibenzoilmetano,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el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ácido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2-fenil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5-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benzimidazol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sulfónico).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222750" y="36017"/>
            <a:ext cx="4810760" cy="302577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i="1" u="heavy" spc="-5" dirty="0">
                <a:solidFill>
                  <a:srgbClr val="403052"/>
                </a:solidFill>
                <a:uFill>
                  <a:solidFill>
                    <a:srgbClr val="403052"/>
                  </a:solidFill>
                </a:uFill>
                <a:latin typeface="Calibri"/>
                <a:cs typeface="Calibri"/>
              </a:rPr>
              <a:t>Biológicos</a:t>
            </a:r>
            <a:r>
              <a:rPr sz="2400" u="heavy" spc="-5" dirty="0">
                <a:solidFill>
                  <a:srgbClr val="FFFFFF"/>
                </a:solidFill>
                <a:uFill>
                  <a:solidFill>
                    <a:srgbClr val="403052"/>
                  </a:solidFill>
                </a:uFill>
                <a:latin typeface="Calibri"/>
                <a:cs typeface="Calibri"/>
              </a:rPr>
              <a:t>: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Son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compuestos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antioxidantes,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contrarrestan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daños que causan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en las células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la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piel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las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radiaciones del sol.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protegen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radiación solar por sí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solos, sino que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amplían el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efecto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 fotoprotector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cuando se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combinan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otros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filtros.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Los que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más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se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usan son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las </a:t>
            </a:r>
            <a:r>
              <a:rPr sz="2400" i="1" spc="-10" dirty="0">
                <a:solidFill>
                  <a:srgbClr val="FFFFFF"/>
                </a:solidFill>
                <a:latin typeface="Calibri"/>
                <a:cs typeface="Calibri"/>
              </a:rPr>
              <a:t>vitaminas </a:t>
            </a:r>
            <a:r>
              <a:rPr sz="2400" i="1" dirty="0">
                <a:solidFill>
                  <a:srgbClr val="FFFFFF"/>
                </a:solidFill>
                <a:latin typeface="Calibri"/>
                <a:cs typeface="Calibri"/>
              </a:rPr>
              <a:t>A y </a:t>
            </a:r>
            <a:r>
              <a:rPr sz="2400" i="1" spc="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. 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Ejemplos: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84878" y="3402329"/>
            <a:ext cx="4530725" cy="3025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56235" algn="l"/>
              </a:tabLst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Zanahoria,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calabaza,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brócoli,</a:t>
            </a:r>
            <a:endParaRPr sz="2400" dirty="0">
              <a:latin typeface="Calibri"/>
              <a:cs typeface="Calibri"/>
            </a:endParaRPr>
          </a:p>
          <a:p>
            <a:pPr marL="1855470" lvl="1" indent="-343535">
              <a:lnSpc>
                <a:spcPct val="100000"/>
              </a:lnSpc>
              <a:buFont typeface="Wingdings"/>
              <a:buChar char=""/>
              <a:tabLst>
                <a:tab pos="1856105" algn="l"/>
              </a:tabLst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Aloe,</a:t>
            </a:r>
            <a:endParaRPr sz="2400" dirty="0">
              <a:latin typeface="Calibri"/>
              <a:cs typeface="Calibri"/>
            </a:endParaRPr>
          </a:p>
          <a:p>
            <a:pPr marL="1870710" lvl="1" indent="-343535">
              <a:lnSpc>
                <a:spcPct val="100000"/>
              </a:lnSpc>
              <a:buFont typeface="Wingdings"/>
              <a:buChar char=""/>
              <a:tabLst>
                <a:tab pos="1871345" algn="l"/>
              </a:tabLst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Café</a:t>
            </a:r>
            <a:endParaRPr sz="2400" dirty="0">
              <a:latin typeface="Calibri"/>
              <a:cs typeface="Calibri"/>
            </a:endParaRPr>
          </a:p>
          <a:p>
            <a:pPr marL="945515" indent="-343535">
              <a:lnSpc>
                <a:spcPts val="2595"/>
              </a:lnSpc>
              <a:buFont typeface="Wingdings"/>
              <a:buChar char=""/>
              <a:tabLst>
                <a:tab pos="946150" algn="l"/>
              </a:tabLst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Frutas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Buriti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,</a:t>
            </a:r>
            <a:endParaRPr sz="2400" dirty="0">
              <a:latin typeface="Calibri"/>
              <a:cs typeface="Calibri"/>
            </a:endParaRPr>
          </a:p>
          <a:p>
            <a:pPr marL="1745614" marR="80645" indent="-1523365">
              <a:lnSpc>
                <a:spcPts val="2300"/>
              </a:lnSpc>
              <a:spcBef>
                <a:spcPts val="27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albaricoques,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mango,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papaya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o la </a:t>
            </a:r>
            <a:r>
              <a:rPr sz="2400" b="1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granada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endParaRPr sz="2400" dirty="0">
              <a:latin typeface="Calibri"/>
              <a:cs typeface="Calibri"/>
            </a:endParaRPr>
          </a:p>
          <a:p>
            <a:pPr marL="465455" marR="327660" lvl="1" indent="848360">
              <a:lnSpc>
                <a:spcPts val="2300"/>
              </a:lnSpc>
              <a:spcBef>
                <a:spcPts val="585"/>
              </a:spcBef>
              <a:buFont typeface="Wingdings"/>
              <a:buChar char=""/>
              <a:tabLst>
                <a:tab pos="1657985" algn="l"/>
                <a:tab pos="1765300" algn="l"/>
                <a:tab pos="2776220" algn="l"/>
              </a:tabLst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Los</a:t>
            </a:r>
            <a:r>
              <a:rPr sz="2400" spc="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aceites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vegetales	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jojoba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,	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argán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las</a:t>
            </a:r>
            <a:endParaRPr sz="2400" dirty="0">
              <a:latin typeface="Calibri"/>
              <a:cs typeface="Calibri"/>
            </a:endParaRPr>
          </a:p>
          <a:p>
            <a:pPr marL="143510">
              <a:lnSpc>
                <a:spcPts val="2330"/>
              </a:lnSpc>
              <a:tabLst>
                <a:tab pos="2670810" algn="l"/>
              </a:tabLst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mantecas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Karité	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(piel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cabello)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4612894"/>
            <a:ext cx="3354704" cy="193040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i="1" u="heavy" spc="-10" dirty="0">
                <a:solidFill>
                  <a:srgbClr val="403052"/>
                </a:solidFill>
                <a:uFill>
                  <a:solidFill>
                    <a:srgbClr val="403052"/>
                  </a:solidFill>
                </a:uFill>
                <a:latin typeface="Calibri"/>
                <a:cs typeface="Calibri"/>
              </a:rPr>
              <a:t>Mixtos</a:t>
            </a:r>
            <a:r>
              <a:rPr sz="2500" u="heavy" spc="-10" dirty="0">
                <a:solidFill>
                  <a:srgbClr val="403052"/>
                </a:solidFill>
                <a:uFill>
                  <a:solidFill>
                    <a:srgbClr val="403052"/>
                  </a:solidFill>
                </a:uFill>
                <a:latin typeface="Calibri"/>
                <a:cs typeface="Calibri"/>
              </a:rPr>
              <a:t>: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son filtros que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combinan</a:t>
            </a:r>
            <a:r>
              <a:rPr sz="25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25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anteriores,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por lo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tanto </a:t>
            </a:r>
            <a:r>
              <a:rPr sz="2500" spc="-5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defienden</a:t>
            </a:r>
            <a:r>
              <a:rPr sz="25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piel de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varias formas. Son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ideales.</a:t>
            </a:r>
            <a:endParaRPr sz="25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531" y="478536"/>
            <a:ext cx="3669792" cy="176022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21868" y="1010538"/>
            <a:ext cx="2737485" cy="90424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 marR="5080">
              <a:lnSpc>
                <a:spcPts val="3070"/>
              </a:lnSpc>
              <a:spcBef>
                <a:spcPts val="844"/>
              </a:spcBef>
            </a:pPr>
            <a:r>
              <a:rPr sz="3200" spc="-5" dirty="0">
                <a:solidFill>
                  <a:srgbClr val="FFFFFF"/>
                </a:solidFill>
              </a:rPr>
              <a:t>Tipos </a:t>
            </a:r>
            <a:r>
              <a:rPr sz="3200" spc="-10" dirty="0">
                <a:solidFill>
                  <a:srgbClr val="FFFFFF"/>
                </a:solidFill>
              </a:rPr>
              <a:t>de </a:t>
            </a:r>
            <a:r>
              <a:rPr sz="3200" spc="-5" dirty="0">
                <a:solidFill>
                  <a:srgbClr val="FFFFFF"/>
                </a:solidFill>
              </a:rPr>
              <a:t> </a:t>
            </a:r>
            <a:r>
              <a:rPr sz="3200" spc="-35" dirty="0">
                <a:solidFill>
                  <a:srgbClr val="FFFFFF"/>
                </a:solidFill>
              </a:rPr>
              <a:t>F</a:t>
            </a:r>
            <a:r>
              <a:rPr sz="3200" dirty="0">
                <a:solidFill>
                  <a:srgbClr val="FFFFFF"/>
                </a:solidFill>
              </a:rPr>
              <a:t>o</a:t>
            </a:r>
            <a:r>
              <a:rPr sz="3200" spc="-30" dirty="0">
                <a:solidFill>
                  <a:srgbClr val="FFFFFF"/>
                </a:solidFill>
              </a:rPr>
              <a:t>t</a:t>
            </a:r>
            <a:r>
              <a:rPr sz="3200" dirty="0">
                <a:solidFill>
                  <a:srgbClr val="FFFFFF"/>
                </a:solidFill>
              </a:rPr>
              <a:t>op</a:t>
            </a:r>
            <a:r>
              <a:rPr sz="3200" spc="-35" dirty="0">
                <a:solidFill>
                  <a:srgbClr val="FFFFFF"/>
                </a:solidFill>
              </a:rPr>
              <a:t>r</a:t>
            </a:r>
            <a:r>
              <a:rPr sz="3200" dirty="0">
                <a:solidFill>
                  <a:srgbClr val="FFFFFF"/>
                </a:solidFill>
              </a:rPr>
              <a:t>o</a:t>
            </a:r>
            <a:r>
              <a:rPr sz="3200" spc="-30" dirty="0">
                <a:solidFill>
                  <a:srgbClr val="FFFFFF"/>
                </a:solidFill>
              </a:rPr>
              <a:t>t</a:t>
            </a:r>
            <a:r>
              <a:rPr sz="3200" spc="-5" dirty="0">
                <a:solidFill>
                  <a:srgbClr val="FFFFFF"/>
                </a:solidFill>
              </a:rPr>
              <a:t>ec</a:t>
            </a:r>
            <a:r>
              <a:rPr sz="3200" spc="-35" dirty="0">
                <a:solidFill>
                  <a:srgbClr val="FFFFFF"/>
                </a:solidFill>
              </a:rPr>
              <a:t>t</a:t>
            </a:r>
            <a:r>
              <a:rPr sz="3200" dirty="0">
                <a:solidFill>
                  <a:srgbClr val="FFFFFF"/>
                </a:solidFill>
              </a:rPr>
              <a:t>o</a:t>
            </a:r>
            <a:r>
              <a:rPr sz="3200" spc="-30" dirty="0">
                <a:solidFill>
                  <a:srgbClr val="FFFFFF"/>
                </a:solidFill>
              </a:rPr>
              <a:t>r</a:t>
            </a:r>
            <a:r>
              <a:rPr sz="3200" spc="-5" dirty="0">
                <a:solidFill>
                  <a:srgbClr val="FFFFFF"/>
                </a:solidFill>
              </a:rPr>
              <a:t>es</a:t>
            </a:r>
            <a:endParaRPr sz="3200"/>
          </a:p>
        </p:txBody>
      </p:sp>
      <p:grpSp>
        <p:nvGrpSpPr>
          <p:cNvPr id="8" name="object 8"/>
          <p:cNvGrpSpPr/>
          <p:nvPr/>
        </p:nvGrpSpPr>
        <p:grpSpPr>
          <a:xfrm>
            <a:off x="214884" y="2570988"/>
            <a:ext cx="4259580" cy="2018030"/>
            <a:chOff x="214884" y="2570988"/>
            <a:chExt cx="4259580" cy="201803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1556" y="2782824"/>
              <a:ext cx="2692908" cy="18059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884" y="2570988"/>
              <a:ext cx="1985772" cy="17068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716" y="352984"/>
            <a:ext cx="8494660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93495" marR="5080" indent="-645160">
              <a:lnSpc>
                <a:spcPct val="100000"/>
              </a:lnSpc>
              <a:spcBef>
                <a:spcPts val="95"/>
              </a:spcBef>
            </a:pPr>
            <a:r>
              <a:rPr sz="4400" b="1" spc="-9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¿Todos</a:t>
            </a:r>
            <a:r>
              <a:rPr sz="4400" b="1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4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</a:t>
            </a:r>
            <a:r>
              <a:rPr sz="44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fotoprotectores</a:t>
            </a:r>
            <a:r>
              <a:rPr sz="4400" b="1" spc="4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400" b="1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solares </a:t>
            </a:r>
            <a:r>
              <a:rPr sz="4400" b="1" spc="-8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400" b="1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previenen</a:t>
            </a:r>
            <a:r>
              <a:rPr sz="4400" b="1" spc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4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</a:t>
            </a:r>
            <a:r>
              <a:rPr sz="44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cáncer</a:t>
            </a:r>
            <a:r>
              <a:rPr sz="4400" b="1" spc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4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piel?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1929383"/>
            <a:ext cx="9144000" cy="4928870"/>
            <a:chOff x="0" y="1929383"/>
            <a:chExt cx="9144000" cy="4928870"/>
          </a:xfrm>
        </p:grpSpPr>
        <p:sp>
          <p:nvSpPr>
            <p:cNvPr id="5" name="object 5"/>
            <p:cNvSpPr/>
            <p:nvPr/>
          </p:nvSpPr>
          <p:spPr>
            <a:xfrm>
              <a:off x="0" y="1929383"/>
              <a:ext cx="9144000" cy="4928870"/>
            </a:xfrm>
            <a:custGeom>
              <a:avLst/>
              <a:gdLst/>
              <a:ahLst/>
              <a:cxnLst/>
              <a:rect l="l" t="t" r="r" b="b"/>
              <a:pathLst>
                <a:path w="9144000" h="4928870">
                  <a:moveTo>
                    <a:pt x="9144000" y="0"/>
                  </a:moveTo>
                  <a:lnTo>
                    <a:pt x="0" y="0"/>
                  </a:lnTo>
                  <a:lnTo>
                    <a:pt x="0" y="4928616"/>
                  </a:lnTo>
                  <a:lnTo>
                    <a:pt x="9144000" y="4928616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792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39" y="2072004"/>
              <a:ext cx="278892" cy="2849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39" y="4705476"/>
              <a:ext cx="278892" cy="28498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21640" y="1936495"/>
            <a:ext cx="8554085" cy="4611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spc="-35" dirty="0">
                <a:latin typeface="Calibri"/>
                <a:cs typeface="Calibri"/>
              </a:rPr>
              <a:t>Para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prevenir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el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posible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desarrollo</a:t>
            </a:r>
            <a:r>
              <a:rPr sz="3200" spc="-5" dirty="0">
                <a:latin typeface="Calibri"/>
                <a:cs typeface="Calibri"/>
              </a:rPr>
              <a:t> de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cáncer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de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piel </a:t>
            </a:r>
            <a:r>
              <a:rPr sz="3200" spc="-7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los </a:t>
            </a:r>
            <a:r>
              <a:rPr sz="3200" spc="-15" dirty="0">
                <a:latin typeface="Calibri"/>
                <a:cs typeface="Calibri"/>
              </a:rPr>
              <a:t>filtros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solares </a:t>
            </a:r>
            <a:r>
              <a:rPr sz="32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deben</a:t>
            </a:r>
            <a:r>
              <a:rPr sz="32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32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ser</a:t>
            </a:r>
            <a:r>
              <a:rPr sz="32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32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mixtos</a:t>
            </a:r>
            <a:r>
              <a:rPr sz="3200" u="heavy" spc="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32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o</a:t>
            </a:r>
            <a:r>
              <a:rPr sz="32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de</a:t>
            </a:r>
            <a:r>
              <a:rPr sz="32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32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amplio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espectro</a:t>
            </a:r>
            <a:r>
              <a:rPr sz="3200" spc="-10" dirty="0">
                <a:latin typeface="Calibri"/>
                <a:cs typeface="Calibri"/>
              </a:rPr>
              <a:t>.</a:t>
            </a:r>
            <a:r>
              <a:rPr sz="3200" spc="-5" dirty="0">
                <a:latin typeface="Calibri"/>
                <a:cs typeface="Calibri"/>
              </a:rPr>
              <a:t> Tienen</a:t>
            </a:r>
            <a:r>
              <a:rPr sz="3200" dirty="0">
                <a:latin typeface="Calibri"/>
                <a:cs typeface="Calibri"/>
              </a:rPr>
              <a:t> que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proteger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frente</a:t>
            </a:r>
            <a:r>
              <a:rPr sz="3200" dirty="0">
                <a:latin typeface="Calibri"/>
                <a:cs typeface="Calibri"/>
              </a:rPr>
              <a:t> a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los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dos tipos </a:t>
            </a:r>
            <a:r>
              <a:rPr sz="3200" spc="-7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de radiacción: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UVB</a:t>
            </a:r>
            <a:r>
              <a:rPr sz="3200" dirty="0">
                <a:latin typeface="Calibri"/>
                <a:cs typeface="Calibri"/>
              </a:rPr>
              <a:t> y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35" dirty="0">
                <a:latin typeface="Calibri"/>
                <a:cs typeface="Calibri"/>
              </a:rPr>
              <a:t>UVA.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400">
              <a:latin typeface="Calibri"/>
              <a:cs typeface="Calibri"/>
            </a:endParaRPr>
          </a:p>
          <a:p>
            <a:pPr marL="12700" marR="155575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Si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no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es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así,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solo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previenen las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quemaduras</a:t>
            </a:r>
            <a:r>
              <a:rPr sz="3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solares </a:t>
            </a:r>
            <a:r>
              <a:rPr sz="3200" spc="-7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al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protegernos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frente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las radiaciones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solares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tipo </a:t>
            </a:r>
            <a:r>
              <a:rPr sz="3200" spc="-7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UVB,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pero </a:t>
            </a:r>
            <a:r>
              <a:rPr sz="3200" spc="-5" dirty="0">
                <a:latin typeface="Calibri"/>
                <a:cs typeface="Calibri"/>
              </a:rPr>
              <a:t>no </a:t>
            </a:r>
            <a:r>
              <a:rPr sz="3200" spc="-20" dirty="0">
                <a:latin typeface="Calibri"/>
                <a:cs typeface="Calibri"/>
              </a:rPr>
              <a:t>frente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al </a:t>
            </a:r>
            <a:r>
              <a:rPr sz="3200" spc="-5" dirty="0">
                <a:latin typeface="Calibri"/>
                <a:cs typeface="Calibri"/>
              </a:rPr>
              <a:t>cáncer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de piel </a:t>
            </a:r>
            <a:r>
              <a:rPr sz="3200" spc="-10" dirty="0">
                <a:latin typeface="Calibri"/>
                <a:cs typeface="Calibri"/>
              </a:rPr>
              <a:t>(producido 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principalmente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por las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radiaciones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35" dirty="0">
                <a:latin typeface="Calibri"/>
                <a:cs typeface="Calibri"/>
              </a:rPr>
              <a:t>UVA).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104" y="18757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1932" y="262127"/>
              <a:ext cx="7402067" cy="630631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272664" y="391109"/>
            <a:ext cx="6515100" cy="551307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 indent="190500">
              <a:lnSpc>
                <a:spcPts val="3840"/>
              </a:lnSpc>
              <a:spcBef>
                <a:spcPts val="1025"/>
              </a:spcBef>
              <a:tabLst>
                <a:tab pos="5226685" algn="l"/>
              </a:tabLst>
            </a:pP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4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20" dirty="0">
                <a:solidFill>
                  <a:srgbClr val="FFFFFF"/>
                </a:solidFill>
                <a:latin typeface="Calibri"/>
                <a:cs typeface="Calibri"/>
              </a:rPr>
              <a:t>número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FPS</a:t>
            </a:r>
            <a:r>
              <a:rPr sz="4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Calibri"/>
                <a:cs typeface="Calibri"/>
              </a:rPr>
              <a:t>Factor</a:t>
            </a:r>
            <a:r>
              <a:rPr sz="4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4000" b="1" spc="-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000" b="1" spc="-6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ecció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Sol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0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(FPS)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Índice</a:t>
            </a:r>
            <a:endParaRPr sz="4000" dirty="0">
              <a:latin typeface="Calibri"/>
              <a:cs typeface="Calibri"/>
            </a:endParaRPr>
          </a:p>
          <a:p>
            <a:pPr marL="74930" marR="64769" indent="-4445" algn="ctr">
              <a:lnSpc>
                <a:spcPct val="80000"/>
              </a:lnSpc>
              <a:spcBef>
                <a:spcPts val="35"/>
              </a:spcBef>
            </a:pP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Protección</a:t>
            </a:r>
            <a:r>
              <a:rPr sz="4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(IP)</a:t>
            </a:r>
            <a:r>
              <a:rPr sz="40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 un 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FFFFFF"/>
                </a:solidFill>
                <a:latin typeface="Calibri"/>
                <a:cs typeface="Calibri"/>
              </a:rPr>
              <a:t>fotoprotector</a:t>
            </a:r>
            <a:r>
              <a:rPr sz="4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indica</a:t>
            </a:r>
            <a:r>
              <a:rPr sz="4000" spc="-15" dirty="0">
                <a:solidFill>
                  <a:srgbClr val="FFFFFF"/>
                </a:solidFill>
                <a:latin typeface="Calibri"/>
                <a:cs typeface="Calibri"/>
              </a:rPr>
              <a:t> la 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relación </a:t>
            </a:r>
            <a:r>
              <a:rPr sz="4000" spc="-8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20" dirty="0">
                <a:solidFill>
                  <a:srgbClr val="FFFFFF"/>
                </a:solidFill>
                <a:latin typeface="Calibri"/>
                <a:cs typeface="Calibri"/>
              </a:rPr>
              <a:t>entre 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el tiempo 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podemos </a:t>
            </a: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FFFFFF"/>
                </a:solidFill>
                <a:latin typeface="Calibri"/>
                <a:cs typeface="Calibri"/>
              </a:rPr>
              <a:t>estar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FFFFFF"/>
                </a:solidFill>
                <a:latin typeface="Calibri"/>
                <a:cs typeface="Calibri"/>
              </a:rPr>
              <a:t>expuestos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al sol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20" dirty="0">
                <a:solidFill>
                  <a:srgbClr val="FFFFFF"/>
                </a:solidFill>
                <a:latin typeface="Calibri"/>
                <a:cs typeface="Calibri"/>
              </a:rPr>
              <a:t>con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 él </a:t>
            </a: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20" dirty="0">
                <a:solidFill>
                  <a:srgbClr val="FFFFFF"/>
                </a:solidFill>
                <a:latin typeface="Calibri"/>
                <a:cs typeface="Calibri"/>
              </a:rPr>
              <a:t>antes 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de que </a:t>
            </a:r>
            <a:r>
              <a:rPr sz="4000" spc="-30" dirty="0">
                <a:solidFill>
                  <a:srgbClr val="FFFFFF"/>
                </a:solidFill>
                <a:latin typeface="Calibri"/>
                <a:cs typeface="Calibri"/>
              </a:rPr>
              <a:t>aparezca 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el </a:t>
            </a: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eritema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65" dirty="0">
                <a:solidFill>
                  <a:srgbClr val="FFFFFF"/>
                </a:solidFill>
                <a:latin typeface="Calibri"/>
                <a:cs typeface="Calibri"/>
              </a:rPr>
              <a:t>solar,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15" dirty="0">
                <a:solidFill>
                  <a:srgbClr val="FFFFFF"/>
                </a:solidFill>
                <a:latin typeface="Calibri"/>
                <a:cs typeface="Calibri"/>
              </a:rPr>
              <a:t>respecto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 al </a:t>
            </a: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tiempo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 que</a:t>
            </a:r>
            <a:r>
              <a:rPr sz="4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20" dirty="0">
                <a:solidFill>
                  <a:srgbClr val="FFFFFF"/>
                </a:solidFill>
                <a:latin typeface="Calibri"/>
                <a:cs typeface="Calibri"/>
              </a:rPr>
              <a:t>tardaría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aparecer 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sin el. 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El FPS 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sólo </a:t>
            </a:r>
            <a:r>
              <a:rPr sz="4000" b="1" spc="-30" dirty="0">
                <a:solidFill>
                  <a:srgbClr val="FFFFFF"/>
                </a:solidFill>
                <a:latin typeface="Calibri"/>
                <a:cs typeface="Calibri"/>
              </a:rPr>
              <a:t>te 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 protege</a:t>
            </a:r>
            <a:r>
              <a:rPr sz="4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Calibri"/>
                <a:cs typeface="Calibri"/>
              </a:rPr>
              <a:t>contra</a:t>
            </a:r>
            <a:r>
              <a:rPr sz="40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4000" b="1" spc="-50" dirty="0">
                <a:solidFill>
                  <a:srgbClr val="FFFFFF"/>
                </a:solidFill>
                <a:latin typeface="Calibri"/>
                <a:cs typeface="Calibri"/>
              </a:rPr>
              <a:t>rayos</a:t>
            </a:r>
            <a:r>
              <a:rPr sz="40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UVB.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857756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3377" y="160948"/>
            <a:ext cx="8538210" cy="4914900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0"/>
              </a:spcBef>
            </a:pPr>
            <a:r>
              <a:rPr sz="4000" b="1" spc="-10" dirty="0">
                <a:latin typeface="Calibri"/>
                <a:cs typeface="Calibri"/>
              </a:rPr>
              <a:t>Clasificación</a:t>
            </a:r>
            <a:r>
              <a:rPr sz="4000" b="1" spc="30" dirty="0">
                <a:latin typeface="Calibri"/>
                <a:cs typeface="Calibri"/>
              </a:rPr>
              <a:t> </a:t>
            </a:r>
            <a:r>
              <a:rPr sz="4000" b="1" spc="-5" dirty="0">
                <a:latin typeface="Calibri"/>
                <a:cs typeface="Calibri"/>
              </a:rPr>
              <a:t>según</a:t>
            </a:r>
            <a:r>
              <a:rPr sz="4000" b="1" spc="10" dirty="0">
                <a:latin typeface="Calibri"/>
                <a:cs typeface="Calibri"/>
              </a:rPr>
              <a:t> </a:t>
            </a:r>
            <a:r>
              <a:rPr sz="4000" b="1" spc="-15" dirty="0">
                <a:latin typeface="Calibri"/>
                <a:cs typeface="Calibri"/>
              </a:rPr>
              <a:t>Método</a:t>
            </a:r>
            <a:r>
              <a:rPr sz="4000" b="1" spc="25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Colipa</a:t>
            </a:r>
            <a:r>
              <a:rPr sz="4000" b="1" spc="30" dirty="0">
                <a:latin typeface="Calibri"/>
                <a:cs typeface="Calibri"/>
              </a:rPr>
              <a:t> </a:t>
            </a:r>
            <a:r>
              <a:rPr sz="4000" b="1" spc="-5" dirty="0">
                <a:latin typeface="Calibri"/>
                <a:cs typeface="Calibri"/>
              </a:rPr>
              <a:t>(FPS):</a:t>
            </a:r>
            <a:endParaRPr sz="4000">
              <a:latin typeface="Calibri"/>
              <a:cs typeface="Calibri"/>
            </a:endParaRPr>
          </a:p>
          <a:p>
            <a:pPr marL="1805939" indent="-343535">
              <a:lnSpc>
                <a:spcPct val="100000"/>
              </a:lnSpc>
              <a:spcBef>
                <a:spcPts val="1614"/>
              </a:spcBef>
              <a:buFont typeface="Arial"/>
              <a:buChar char="•"/>
              <a:tabLst>
                <a:tab pos="1806575" algn="l"/>
              </a:tabLst>
            </a:pPr>
            <a:r>
              <a:rPr sz="4400" spc="-10" dirty="0">
                <a:solidFill>
                  <a:srgbClr val="FFFFFF"/>
                </a:solidFill>
                <a:latin typeface="Calibri"/>
                <a:cs typeface="Calibri"/>
              </a:rPr>
              <a:t>Protección</a:t>
            </a:r>
            <a:r>
              <a:rPr sz="4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Calibri"/>
                <a:cs typeface="Calibri"/>
              </a:rPr>
              <a:t>baja:</a:t>
            </a:r>
            <a:r>
              <a:rPr sz="4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Calibri"/>
                <a:cs typeface="Calibri"/>
              </a:rPr>
              <a:t>2-4-6</a:t>
            </a:r>
            <a:endParaRPr sz="4400">
              <a:latin typeface="Calibri"/>
              <a:cs typeface="Calibri"/>
            </a:endParaRPr>
          </a:p>
          <a:p>
            <a:pPr marL="1296670" indent="-343535">
              <a:lnSpc>
                <a:spcPct val="100000"/>
              </a:lnSpc>
              <a:spcBef>
                <a:spcPts val="1060"/>
              </a:spcBef>
              <a:buFont typeface="Arial"/>
              <a:buChar char="•"/>
              <a:tabLst>
                <a:tab pos="1297305" algn="l"/>
              </a:tabLst>
            </a:pPr>
            <a:r>
              <a:rPr sz="4400" spc="-10" dirty="0">
                <a:solidFill>
                  <a:srgbClr val="FFFFFF"/>
                </a:solidFill>
                <a:latin typeface="Calibri"/>
                <a:cs typeface="Calibri"/>
              </a:rPr>
              <a:t>Protección</a:t>
            </a:r>
            <a:r>
              <a:rPr sz="4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FFFFFF"/>
                </a:solidFill>
                <a:latin typeface="Calibri"/>
                <a:cs typeface="Calibri"/>
              </a:rPr>
              <a:t>media:</a:t>
            </a:r>
            <a:r>
              <a:rPr sz="4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Calibri"/>
                <a:cs typeface="Calibri"/>
              </a:rPr>
              <a:t>8-10-12</a:t>
            </a:r>
            <a:endParaRPr sz="4400">
              <a:latin typeface="Calibri"/>
              <a:cs typeface="Calibri"/>
            </a:endParaRPr>
          </a:p>
          <a:p>
            <a:pPr marL="1440180" lvl="1" indent="-343535">
              <a:lnSpc>
                <a:spcPct val="100000"/>
              </a:lnSpc>
              <a:spcBef>
                <a:spcPts val="1055"/>
              </a:spcBef>
              <a:buFont typeface="Arial"/>
              <a:buChar char="•"/>
              <a:tabLst>
                <a:tab pos="1440815" algn="l"/>
              </a:tabLst>
            </a:pPr>
            <a:r>
              <a:rPr sz="4400" spc="-10" dirty="0">
                <a:solidFill>
                  <a:srgbClr val="FFFFFF"/>
                </a:solidFill>
                <a:latin typeface="Calibri"/>
                <a:cs typeface="Calibri"/>
              </a:rPr>
              <a:t>Protección</a:t>
            </a:r>
            <a:r>
              <a:rPr sz="4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Calibri"/>
                <a:cs typeface="Calibri"/>
              </a:rPr>
              <a:t>alta:</a:t>
            </a:r>
            <a:r>
              <a:rPr sz="4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Calibri"/>
                <a:cs typeface="Calibri"/>
              </a:rPr>
              <a:t>15-20-25</a:t>
            </a:r>
            <a:endParaRPr sz="4400">
              <a:latin typeface="Calibri"/>
              <a:cs typeface="Calibri"/>
            </a:endParaRPr>
          </a:p>
          <a:p>
            <a:pPr marL="880744" indent="-343535">
              <a:lnSpc>
                <a:spcPct val="100000"/>
              </a:lnSpc>
              <a:spcBef>
                <a:spcPts val="1060"/>
              </a:spcBef>
              <a:buFont typeface="Arial"/>
              <a:buChar char="•"/>
              <a:tabLst>
                <a:tab pos="881380" algn="l"/>
              </a:tabLst>
            </a:pPr>
            <a:r>
              <a:rPr sz="4400" spc="-15" dirty="0">
                <a:solidFill>
                  <a:srgbClr val="FFFFFF"/>
                </a:solidFill>
                <a:latin typeface="Calibri"/>
                <a:cs typeface="Calibri"/>
              </a:rPr>
              <a:t>Protección</a:t>
            </a:r>
            <a:r>
              <a:rPr sz="4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FFFFFF"/>
                </a:solidFill>
                <a:latin typeface="Calibri"/>
                <a:cs typeface="Calibri"/>
              </a:rPr>
              <a:t>muy</a:t>
            </a:r>
            <a:r>
              <a:rPr sz="4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spc="-10" dirty="0">
                <a:solidFill>
                  <a:srgbClr val="FFFFFF"/>
                </a:solidFill>
                <a:latin typeface="Calibri"/>
                <a:cs typeface="Calibri"/>
              </a:rPr>
              <a:t>alta:</a:t>
            </a:r>
            <a:r>
              <a:rPr sz="4400" spc="-5" dirty="0">
                <a:solidFill>
                  <a:srgbClr val="FFFFFF"/>
                </a:solidFill>
                <a:latin typeface="Calibri"/>
                <a:cs typeface="Calibri"/>
              </a:rPr>
              <a:t> 30-40-50</a:t>
            </a:r>
            <a:endParaRPr sz="4400">
              <a:latin typeface="Calibri"/>
              <a:cs typeface="Calibri"/>
            </a:endParaRPr>
          </a:p>
          <a:p>
            <a:pPr marL="1931035" lvl="1" indent="-343535">
              <a:lnSpc>
                <a:spcPct val="100000"/>
              </a:lnSpc>
              <a:spcBef>
                <a:spcPts val="1055"/>
              </a:spcBef>
              <a:buFont typeface="Arial"/>
              <a:buChar char="•"/>
              <a:tabLst>
                <a:tab pos="1931670" algn="l"/>
              </a:tabLst>
            </a:pPr>
            <a:r>
              <a:rPr sz="4400" spc="-10" dirty="0">
                <a:solidFill>
                  <a:srgbClr val="FFFFFF"/>
                </a:solidFill>
                <a:latin typeface="Calibri"/>
                <a:cs typeface="Calibri"/>
              </a:rPr>
              <a:t>Protección</a:t>
            </a:r>
            <a:r>
              <a:rPr sz="4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spc="-20" dirty="0">
                <a:solidFill>
                  <a:srgbClr val="FFFFFF"/>
                </a:solidFill>
                <a:latin typeface="Calibri"/>
                <a:cs typeface="Calibri"/>
              </a:rPr>
              <a:t>ultra:</a:t>
            </a:r>
            <a:r>
              <a:rPr sz="4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FFFFFF"/>
                </a:solidFill>
                <a:latin typeface="Calibri"/>
                <a:cs typeface="Calibri"/>
              </a:rPr>
              <a:t>50+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7859" y="1223085"/>
            <a:ext cx="8056880" cy="1352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z="2900" b="0" spc="-5" dirty="0">
                <a:solidFill>
                  <a:schemeClr val="bg1"/>
                </a:solidFill>
                <a:latin typeface="Calibri"/>
                <a:cs typeface="Calibri"/>
              </a:rPr>
              <a:t>Si una </a:t>
            </a:r>
            <a:r>
              <a:rPr sz="2900" b="0" spc="-10" dirty="0">
                <a:solidFill>
                  <a:schemeClr val="bg1"/>
                </a:solidFill>
                <a:latin typeface="Calibri"/>
                <a:cs typeface="Calibri"/>
              </a:rPr>
              <a:t>persona </a:t>
            </a:r>
            <a:r>
              <a:rPr sz="2900" b="0" spc="-5" dirty="0">
                <a:solidFill>
                  <a:schemeClr val="bg1"/>
                </a:solidFill>
                <a:latin typeface="Calibri"/>
                <a:cs typeface="Calibri"/>
              </a:rPr>
              <a:t>de piel </a:t>
            </a:r>
            <a:r>
              <a:rPr sz="2900" b="0" dirty="0">
                <a:solidFill>
                  <a:schemeClr val="bg1"/>
                </a:solidFill>
                <a:latin typeface="Calibri"/>
                <a:cs typeface="Calibri"/>
              </a:rPr>
              <a:t>muy </a:t>
            </a:r>
            <a:r>
              <a:rPr sz="2900" b="0" spc="-10" dirty="0">
                <a:solidFill>
                  <a:schemeClr val="bg1"/>
                </a:solidFill>
                <a:latin typeface="Calibri"/>
                <a:cs typeface="Calibri"/>
              </a:rPr>
              <a:t>blanca </a:t>
            </a:r>
            <a:r>
              <a:rPr sz="2900" b="0" spc="-5" dirty="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900" b="0" spc="-10" dirty="0">
                <a:solidFill>
                  <a:schemeClr val="bg1"/>
                </a:solidFill>
                <a:latin typeface="Calibri"/>
                <a:cs typeface="Calibri"/>
              </a:rPr>
              <a:t>normalmente </a:t>
            </a:r>
            <a:r>
              <a:rPr sz="2900" b="0" spc="-5" dirty="0">
                <a:solidFill>
                  <a:schemeClr val="bg1"/>
                </a:solidFill>
                <a:latin typeface="Calibri"/>
                <a:cs typeface="Calibri"/>
              </a:rPr>
              <a:t> se quema </a:t>
            </a:r>
            <a:r>
              <a:rPr sz="2900" b="0" dirty="0">
                <a:solidFill>
                  <a:schemeClr val="bg1"/>
                </a:solidFill>
                <a:latin typeface="Calibri"/>
                <a:cs typeface="Calibri"/>
              </a:rPr>
              <a:t>en 10 </a:t>
            </a:r>
            <a:r>
              <a:rPr sz="2900" b="0" spc="-5" dirty="0">
                <a:solidFill>
                  <a:schemeClr val="bg1"/>
                </a:solidFill>
                <a:latin typeface="Calibri"/>
                <a:cs typeface="Calibri"/>
              </a:rPr>
              <a:t>minutos </a:t>
            </a:r>
            <a:r>
              <a:rPr sz="2900" b="0" spc="-10" dirty="0">
                <a:solidFill>
                  <a:schemeClr val="bg1"/>
                </a:solidFill>
                <a:latin typeface="Calibri"/>
                <a:cs typeface="Calibri"/>
              </a:rPr>
              <a:t>utiliza </a:t>
            </a:r>
            <a:r>
              <a:rPr sz="2900" b="0" spc="-5" dirty="0">
                <a:solidFill>
                  <a:schemeClr val="bg1"/>
                </a:solidFill>
                <a:latin typeface="Calibri"/>
                <a:cs typeface="Calibri"/>
              </a:rPr>
              <a:t>un </a:t>
            </a:r>
            <a:r>
              <a:rPr sz="2900" b="0" spc="-20" dirty="0">
                <a:solidFill>
                  <a:schemeClr val="bg1"/>
                </a:solidFill>
                <a:latin typeface="Calibri"/>
                <a:cs typeface="Calibri"/>
              </a:rPr>
              <a:t>protector </a:t>
            </a:r>
            <a:r>
              <a:rPr sz="2900" b="0" spc="-5" dirty="0">
                <a:solidFill>
                  <a:schemeClr val="bg1"/>
                </a:solidFill>
                <a:latin typeface="Calibri"/>
                <a:cs typeface="Calibri"/>
              </a:rPr>
              <a:t>solar </a:t>
            </a:r>
            <a:r>
              <a:rPr sz="2900" b="0" spc="-15" dirty="0">
                <a:solidFill>
                  <a:schemeClr val="bg1"/>
                </a:solidFill>
                <a:latin typeface="Calibri"/>
                <a:cs typeface="Calibri"/>
              </a:rPr>
              <a:t>con </a:t>
            </a:r>
            <a:r>
              <a:rPr sz="2900" b="0" spc="-6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900" b="0" spc="-5" dirty="0">
                <a:solidFill>
                  <a:schemeClr val="bg1"/>
                </a:solidFill>
                <a:latin typeface="Calibri"/>
                <a:cs typeface="Calibri"/>
              </a:rPr>
              <a:t>SPF</a:t>
            </a:r>
            <a:r>
              <a:rPr sz="2900" b="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900" b="0" dirty="0">
                <a:solidFill>
                  <a:schemeClr val="bg1"/>
                </a:solidFill>
                <a:latin typeface="Calibri"/>
                <a:cs typeface="Calibri"/>
              </a:rPr>
              <a:t>20,</a:t>
            </a:r>
            <a:r>
              <a:rPr sz="2900" b="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900" b="0" spc="-10" dirty="0">
                <a:solidFill>
                  <a:schemeClr val="bg1"/>
                </a:solidFill>
                <a:latin typeface="Calibri"/>
                <a:cs typeface="Calibri"/>
              </a:rPr>
              <a:t>entonces</a:t>
            </a:r>
            <a:r>
              <a:rPr sz="2900" b="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900" b="0" dirty="0">
                <a:solidFill>
                  <a:schemeClr val="bg1"/>
                </a:solidFill>
                <a:latin typeface="Calibri"/>
                <a:cs typeface="Calibri"/>
              </a:rPr>
              <a:t>se</a:t>
            </a:r>
            <a:r>
              <a:rPr sz="2900" b="0" spc="-15" dirty="0">
                <a:solidFill>
                  <a:schemeClr val="bg1"/>
                </a:solidFill>
                <a:latin typeface="Calibri"/>
                <a:cs typeface="Calibri"/>
              </a:rPr>
              <a:t> quemará</a:t>
            </a:r>
            <a:r>
              <a:rPr sz="2900" b="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900" b="0" dirty="0">
                <a:solidFill>
                  <a:schemeClr val="bg1"/>
                </a:solidFill>
                <a:latin typeface="Calibri"/>
                <a:cs typeface="Calibri"/>
              </a:rPr>
              <a:t>en</a:t>
            </a:r>
            <a:r>
              <a:rPr sz="2900" b="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900" b="0" dirty="0">
                <a:solidFill>
                  <a:schemeClr val="bg1"/>
                </a:solidFill>
                <a:latin typeface="Calibri"/>
                <a:cs typeface="Calibri"/>
              </a:rPr>
              <a:t>200 </a:t>
            </a:r>
            <a:r>
              <a:rPr sz="2900" b="0" spc="-5" dirty="0">
                <a:solidFill>
                  <a:schemeClr val="bg1"/>
                </a:solidFill>
                <a:latin typeface="Calibri"/>
                <a:cs typeface="Calibri"/>
              </a:rPr>
              <a:t>minutos</a:t>
            </a:r>
            <a:endParaRPr sz="29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0" y="3145458"/>
            <a:ext cx="301625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dirty="0">
                <a:solidFill>
                  <a:srgbClr val="FF0000"/>
                </a:solidFill>
                <a:latin typeface="Calibri"/>
                <a:cs typeface="Calibri"/>
              </a:rPr>
              <a:t>10</a:t>
            </a:r>
            <a:r>
              <a:rPr sz="29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900" spc="-5" dirty="0">
                <a:solidFill>
                  <a:srgbClr val="FF0000"/>
                </a:solidFill>
                <a:latin typeface="Calibri"/>
                <a:cs typeface="Calibri"/>
              </a:rPr>
              <a:t>minutos</a:t>
            </a:r>
            <a:r>
              <a:rPr sz="29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rgbClr val="FF0000"/>
                </a:solidFill>
                <a:latin typeface="Calibri"/>
                <a:cs typeface="Calibri"/>
              </a:rPr>
              <a:t>x</a:t>
            </a:r>
            <a:r>
              <a:rPr sz="29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rgbClr val="FF0000"/>
                </a:solidFill>
                <a:latin typeface="Calibri"/>
                <a:cs typeface="Calibri"/>
              </a:rPr>
              <a:t>20</a:t>
            </a:r>
            <a:r>
              <a:rPr sz="29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900" spc="-5" dirty="0">
                <a:solidFill>
                  <a:srgbClr val="FF0000"/>
                </a:solidFill>
                <a:latin typeface="Calibri"/>
                <a:cs typeface="Calibri"/>
              </a:rPr>
              <a:t>SPF</a:t>
            </a:r>
            <a:endParaRPr sz="29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0383" y="4014479"/>
            <a:ext cx="7978775" cy="1353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z="2900" spc="-35" dirty="0">
                <a:latin typeface="Calibri"/>
                <a:cs typeface="Calibri"/>
              </a:rPr>
              <a:t>Pero, </a:t>
            </a:r>
            <a:r>
              <a:rPr sz="2900" spc="-5" dirty="0">
                <a:latin typeface="Calibri"/>
                <a:cs typeface="Calibri"/>
              </a:rPr>
              <a:t>si </a:t>
            </a:r>
            <a:r>
              <a:rPr sz="2900" spc="-20" dirty="0">
                <a:latin typeface="Calibri"/>
                <a:cs typeface="Calibri"/>
              </a:rPr>
              <a:t>otra </a:t>
            </a:r>
            <a:r>
              <a:rPr sz="2900" spc="-10" dirty="0">
                <a:latin typeface="Calibri"/>
                <a:cs typeface="Calibri"/>
              </a:rPr>
              <a:t>persona </a:t>
            </a:r>
            <a:r>
              <a:rPr sz="2900" spc="-20" dirty="0">
                <a:latin typeface="Calibri"/>
                <a:cs typeface="Calibri"/>
              </a:rPr>
              <a:t>tarda </a:t>
            </a:r>
            <a:r>
              <a:rPr sz="2900" dirty="0">
                <a:latin typeface="Calibri"/>
                <a:cs typeface="Calibri"/>
              </a:rPr>
              <a:t>30 </a:t>
            </a:r>
            <a:r>
              <a:rPr sz="2900" spc="-5" dirty="0">
                <a:latin typeface="Calibri"/>
                <a:cs typeface="Calibri"/>
              </a:rPr>
              <a:t>minutos </a:t>
            </a:r>
            <a:r>
              <a:rPr sz="2900" dirty="0">
                <a:latin typeface="Calibri"/>
                <a:cs typeface="Calibri"/>
              </a:rPr>
              <a:t>en </a:t>
            </a:r>
            <a:r>
              <a:rPr sz="2900" spc="-10" dirty="0">
                <a:latin typeface="Calibri"/>
                <a:cs typeface="Calibri"/>
              </a:rPr>
              <a:t>quemarse </a:t>
            </a:r>
            <a:r>
              <a:rPr sz="2900" spc="-5" dirty="0">
                <a:latin typeface="Calibri"/>
                <a:cs typeface="Calibri"/>
              </a:rPr>
              <a:t> </a:t>
            </a:r>
            <a:r>
              <a:rPr sz="2900" spc="-10" dirty="0">
                <a:solidFill>
                  <a:schemeClr val="bg1"/>
                </a:solidFill>
                <a:latin typeface="Calibri"/>
                <a:cs typeface="Calibri"/>
              </a:rPr>
              <a:t>entonces,</a:t>
            </a:r>
            <a:r>
              <a:rPr sz="2900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900" spc="-10" dirty="0">
                <a:solidFill>
                  <a:schemeClr val="bg1"/>
                </a:solidFill>
                <a:latin typeface="Calibri"/>
                <a:cs typeface="Calibri"/>
              </a:rPr>
              <a:t>con</a:t>
            </a:r>
            <a:r>
              <a:rPr sz="2900" spc="-20" dirty="0">
                <a:solidFill>
                  <a:schemeClr val="bg1"/>
                </a:solidFill>
                <a:latin typeface="Calibri"/>
                <a:cs typeface="Calibri"/>
              </a:rPr>
              <a:t> este</a:t>
            </a:r>
            <a:r>
              <a:rPr sz="2900" dirty="0">
                <a:solidFill>
                  <a:schemeClr val="bg1"/>
                </a:solidFill>
                <a:latin typeface="Calibri"/>
                <a:cs typeface="Calibri"/>
              </a:rPr>
              <a:t> mismo</a:t>
            </a:r>
            <a:r>
              <a:rPr sz="290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900" spc="-40" dirty="0">
                <a:solidFill>
                  <a:schemeClr val="bg1"/>
                </a:solidFill>
                <a:latin typeface="Calibri"/>
                <a:cs typeface="Calibri"/>
              </a:rPr>
              <a:t>protector,</a:t>
            </a:r>
            <a:r>
              <a:rPr sz="29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900" spc="-25" dirty="0">
                <a:solidFill>
                  <a:schemeClr val="bg1"/>
                </a:solidFill>
                <a:latin typeface="Calibri"/>
                <a:cs typeface="Calibri"/>
              </a:rPr>
              <a:t>estará</a:t>
            </a:r>
            <a:r>
              <a:rPr sz="29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900" spc="-15" dirty="0">
                <a:solidFill>
                  <a:schemeClr val="bg1"/>
                </a:solidFill>
                <a:latin typeface="Calibri"/>
                <a:cs typeface="Calibri"/>
              </a:rPr>
              <a:t>protegida </a:t>
            </a:r>
            <a:r>
              <a:rPr sz="2900" spc="-6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900" spc="-20" dirty="0">
                <a:solidFill>
                  <a:schemeClr val="bg1"/>
                </a:solidFill>
                <a:latin typeface="Calibri"/>
                <a:cs typeface="Calibri"/>
              </a:rPr>
              <a:t>durante</a:t>
            </a:r>
            <a:r>
              <a:rPr sz="29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chemeClr val="bg1"/>
                </a:solidFill>
                <a:latin typeface="Calibri"/>
                <a:cs typeface="Calibri"/>
              </a:rPr>
              <a:t>600 </a:t>
            </a:r>
            <a:r>
              <a:rPr sz="2900" spc="-5" dirty="0">
                <a:solidFill>
                  <a:schemeClr val="bg1"/>
                </a:solidFill>
                <a:latin typeface="Calibri"/>
                <a:cs typeface="Calibri"/>
              </a:rPr>
              <a:t>minutos</a:t>
            </a:r>
            <a:endParaRPr sz="29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52800" y="5820182"/>
            <a:ext cx="3016250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r>
              <a:rPr sz="2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Calibri"/>
                <a:cs typeface="Calibri"/>
              </a:rPr>
              <a:t>minutos</a:t>
            </a:r>
            <a:r>
              <a:rPr sz="29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29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r>
              <a:rPr sz="29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Calibri"/>
                <a:cs typeface="Calibri"/>
              </a:rPr>
              <a:t>SPF</a:t>
            </a:r>
            <a:endParaRPr sz="29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8200" y="433616"/>
            <a:ext cx="6796414" cy="6739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9060" algn="ctr">
              <a:lnSpc>
                <a:spcPct val="100000"/>
              </a:lnSpc>
              <a:spcBef>
                <a:spcPts val="95"/>
              </a:spcBef>
            </a:pPr>
            <a:r>
              <a:rPr lang="es-419" sz="43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EJEMPLO</a:t>
            </a:r>
            <a:endParaRPr sz="4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081" y="181736"/>
            <a:ext cx="884936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8890" algn="ctr">
              <a:lnSpc>
                <a:spcPct val="100000"/>
              </a:lnSpc>
              <a:spcBef>
                <a:spcPts val="95"/>
              </a:spcBef>
            </a:pPr>
            <a:r>
              <a:rPr sz="2800" b="0" spc="-10" dirty="0">
                <a:solidFill>
                  <a:srgbClr val="FFFFFF"/>
                </a:solidFill>
                <a:latin typeface="Calibri"/>
                <a:cs typeface="Calibri"/>
              </a:rPr>
              <a:t>Elegir</a:t>
            </a:r>
            <a:r>
              <a:rPr sz="2800" b="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sz="2800" b="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35" dirty="0">
                <a:solidFill>
                  <a:srgbClr val="FFFFFF"/>
                </a:solidFill>
                <a:latin typeface="Calibri"/>
                <a:cs typeface="Calibri"/>
              </a:rPr>
              <a:t>FOTOPROTECTOR</a:t>
            </a:r>
            <a:r>
              <a:rPr sz="2800" b="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Calibri"/>
                <a:cs typeface="Calibri"/>
              </a:rPr>
              <a:t>depende</a:t>
            </a:r>
            <a:r>
              <a:rPr sz="2800" b="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800" b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800" b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Calibri"/>
                <a:cs typeface="Calibri"/>
              </a:rPr>
              <a:t>cantidad</a:t>
            </a:r>
            <a:r>
              <a:rPr sz="2800" b="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800" b="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Calibri"/>
                <a:cs typeface="Calibri"/>
              </a:rPr>
              <a:t>radiación</a:t>
            </a:r>
            <a:r>
              <a:rPr sz="2800" b="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20" dirty="0">
                <a:solidFill>
                  <a:srgbClr val="FFFFFF"/>
                </a:solidFill>
                <a:latin typeface="Calibri"/>
                <a:cs typeface="Calibri"/>
              </a:rPr>
              <a:t>ultravioleta</a:t>
            </a:r>
            <a:r>
              <a:rPr sz="2800" b="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2800" b="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FFFFFF"/>
                </a:solidFill>
                <a:latin typeface="Calibri"/>
                <a:cs typeface="Calibri"/>
              </a:rPr>
              <a:t>se </a:t>
            </a:r>
            <a:r>
              <a:rPr sz="2800" b="0" spc="-10" dirty="0">
                <a:solidFill>
                  <a:srgbClr val="FFFFFF"/>
                </a:solidFill>
                <a:latin typeface="Calibri"/>
                <a:cs typeface="Calibri"/>
              </a:rPr>
              <a:t>recibe</a:t>
            </a:r>
            <a:r>
              <a:rPr sz="2800" b="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800" b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800" b="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20" dirty="0">
                <a:solidFill>
                  <a:srgbClr val="FFFFFF"/>
                </a:solidFill>
                <a:latin typeface="Calibri"/>
                <a:cs typeface="Calibri"/>
              </a:rPr>
              <a:t>factores</a:t>
            </a:r>
            <a:r>
              <a:rPr sz="2800" b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Calibri"/>
                <a:cs typeface="Calibri"/>
              </a:rPr>
              <a:t>ambientales </a:t>
            </a:r>
            <a:r>
              <a:rPr sz="2800" b="0" spc="-6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FFFFFF"/>
                </a:solidFill>
                <a:latin typeface="Calibri"/>
                <a:cs typeface="Calibri"/>
              </a:rPr>
              <a:t>locales</a:t>
            </a:r>
            <a:r>
              <a:rPr sz="2800" b="0" spc="-10" dirty="0">
                <a:solidFill>
                  <a:srgbClr val="FFFFFF"/>
                </a:solidFill>
                <a:latin typeface="Calibri"/>
                <a:cs typeface="Calibri"/>
              </a:rPr>
              <a:t> como: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18288" y="1673350"/>
            <a:ext cx="9182100" cy="5204460"/>
            <a:chOff x="-18288" y="1673350"/>
            <a:chExt cx="9182100" cy="52044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73350"/>
              <a:ext cx="9143999" cy="51846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927859"/>
              <a:ext cx="9143999" cy="42931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1" y="1715261"/>
              <a:ext cx="9144000" cy="5143500"/>
            </a:xfrm>
            <a:custGeom>
              <a:avLst/>
              <a:gdLst/>
              <a:ahLst/>
              <a:cxnLst/>
              <a:rect l="l" t="t" r="r" b="b"/>
              <a:pathLst>
                <a:path w="9144000" h="5143500">
                  <a:moveTo>
                    <a:pt x="9144000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9144000" y="51435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1" y="1715261"/>
              <a:ext cx="9144000" cy="5143500"/>
            </a:xfrm>
            <a:custGeom>
              <a:avLst/>
              <a:gdLst/>
              <a:ahLst/>
              <a:cxnLst/>
              <a:rect l="l" t="t" r="r" b="b"/>
              <a:pathLst>
                <a:path w="9144000" h="5143500">
                  <a:moveTo>
                    <a:pt x="0" y="5143500"/>
                  </a:moveTo>
                  <a:lnTo>
                    <a:pt x="9144000" y="514350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1435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8739" y="2005711"/>
            <a:ext cx="8924925" cy="31326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Wingdings"/>
              <a:buChar char=""/>
              <a:tabLst>
                <a:tab pos="355600" algn="l"/>
              </a:tabLst>
            </a:pPr>
            <a:r>
              <a:rPr sz="2200" b="1" spc="-10" dirty="0">
                <a:latin typeface="Calibri"/>
                <a:cs typeface="Calibri"/>
              </a:rPr>
              <a:t>Contaminación,</a:t>
            </a:r>
            <a:r>
              <a:rPr sz="2200" b="1" spc="10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capa </a:t>
            </a:r>
            <a:r>
              <a:rPr sz="2200" b="1" spc="-5" dirty="0">
                <a:latin typeface="Calibri"/>
                <a:cs typeface="Calibri"/>
              </a:rPr>
              <a:t>de</a:t>
            </a:r>
            <a:r>
              <a:rPr sz="2200" b="1" spc="-20" dirty="0">
                <a:latin typeface="Calibri"/>
                <a:cs typeface="Calibri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ozono…</a:t>
            </a:r>
            <a:endParaRPr sz="2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"/>
              <a:tabLst>
                <a:tab pos="355600" algn="l"/>
              </a:tabLst>
            </a:pPr>
            <a:r>
              <a:rPr sz="2200" b="1" spc="-5" dirty="0">
                <a:latin typeface="Calibri"/>
                <a:cs typeface="Calibri"/>
              </a:rPr>
              <a:t>Tiempo</a:t>
            </a:r>
            <a:r>
              <a:rPr sz="2200" b="1" spc="-1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de</a:t>
            </a:r>
            <a:r>
              <a:rPr sz="2200" b="1" spc="-1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exposición,</a:t>
            </a:r>
            <a:endParaRPr sz="2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"/>
              <a:tabLst>
                <a:tab pos="355600" algn="l"/>
              </a:tabLst>
            </a:pPr>
            <a:r>
              <a:rPr sz="2200" b="1" spc="-20" dirty="0">
                <a:latin typeface="Calibri"/>
                <a:cs typeface="Calibri"/>
              </a:rPr>
              <a:t>Hora</a:t>
            </a:r>
            <a:r>
              <a:rPr sz="2200" b="1" spc="1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del</a:t>
            </a:r>
            <a:r>
              <a:rPr sz="2200" b="1" spc="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día</a:t>
            </a:r>
            <a:r>
              <a:rPr sz="2200" b="1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(</a:t>
            </a:r>
            <a:r>
              <a:rPr sz="2200" b="1" spc="-10" dirty="0">
                <a:latin typeface="Calibri"/>
                <a:cs typeface="Calibri"/>
              </a:rPr>
              <a:t>12 </a:t>
            </a:r>
            <a:r>
              <a:rPr sz="2200" b="1" spc="-5" dirty="0">
                <a:latin typeface="Calibri"/>
                <a:cs typeface="Calibri"/>
              </a:rPr>
              <a:t>h.,</a:t>
            </a:r>
            <a:r>
              <a:rPr sz="2200" b="1" spc="-10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y las 16 h)</a:t>
            </a:r>
            <a:r>
              <a:rPr sz="2200" spc="-5" dirty="0">
                <a:latin typeface="Calibri"/>
                <a:cs typeface="Calibri"/>
              </a:rPr>
              <a:t>,</a:t>
            </a:r>
            <a:endParaRPr sz="2200" dirty="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525"/>
              </a:spcBef>
              <a:buFont typeface="Wingdings"/>
              <a:buChar char=""/>
              <a:tabLst>
                <a:tab pos="355600" algn="l"/>
              </a:tabLst>
            </a:pPr>
            <a:r>
              <a:rPr sz="2200" b="1" spc="-10" dirty="0">
                <a:latin typeface="Calibri"/>
                <a:cs typeface="Calibri"/>
              </a:rPr>
              <a:t>Estación</a:t>
            </a:r>
            <a:r>
              <a:rPr sz="2200" b="1" spc="20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del</a:t>
            </a:r>
            <a:r>
              <a:rPr sz="2200" b="1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año.</a:t>
            </a:r>
            <a:r>
              <a:rPr sz="2200" b="1" spc="2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En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verano</a:t>
            </a:r>
            <a:r>
              <a:rPr sz="2200" spc="-5" dirty="0">
                <a:latin typeface="Calibri"/>
                <a:cs typeface="Calibri"/>
              </a:rPr>
              <a:t> la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radiación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solar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nos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llega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con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toda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su</a:t>
            </a:r>
            <a:r>
              <a:rPr sz="2200" spc="-5" dirty="0">
                <a:latin typeface="Calibri"/>
                <a:cs typeface="Calibri"/>
              </a:rPr>
              <a:t> energía. </a:t>
            </a:r>
            <a:r>
              <a:rPr lang="es-MX" sz="2200" b="1" spc="-5" dirty="0">
                <a:latin typeface="Calibri"/>
                <a:cs typeface="Calibri"/>
              </a:rPr>
              <a:t>Altitud</a:t>
            </a:r>
            <a:r>
              <a:rPr lang="es-MX" sz="2200" b="1" spc="15" dirty="0">
                <a:latin typeface="Calibri"/>
                <a:cs typeface="Calibri"/>
              </a:rPr>
              <a:t> </a:t>
            </a:r>
            <a:r>
              <a:rPr lang="es-MX" sz="2200" spc="-5" dirty="0">
                <a:latin typeface="Calibri"/>
                <a:cs typeface="Calibri"/>
              </a:rPr>
              <a:t>(a </a:t>
            </a:r>
            <a:r>
              <a:rPr lang="es-MX" sz="2200" spc="-20" dirty="0">
                <a:latin typeface="Calibri"/>
                <a:cs typeface="Calibri"/>
              </a:rPr>
              <a:t>mayor</a:t>
            </a:r>
            <a:r>
              <a:rPr lang="es-MX" sz="2200" dirty="0">
                <a:latin typeface="Calibri"/>
                <a:cs typeface="Calibri"/>
              </a:rPr>
              <a:t> </a:t>
            </a:r>
            <a:r>
              <a:rPr lang="es-MX" sz="2200" spc="-5" dirty="0">
                <a:latin typeface="Calibri"/>
                <a:cs typeface="Calibri"/>
              </a:rPr>
              <a:t>altitud </a:t>
            </a:r>
            <a:r>
              <a:rPr lang="es-MX" sz="2200" spc="-20" dirty="0">
                <a:latin typeface="Calibri"/>
                <a:cs typeface="Calibri"/>
              </a:rPr>
              <a:t>mayor</a:t>
            </a:r>
            <a:r>
              <a:rPr lang="es-MX" sz="2200" spc="10" dirty="0">
                <a:latin typeface="Calibri"/>
                <a:cs typeface="Calibri"/>
              </a:rPr>
              <a:t> </a:t>
            </a:r>
            <a:r>
              <a:rPr lang="es-MX" sz="2200" spc="-10" dirty="0">
                <a:latin typeface="Calibri"/>
                <a:cs typeface="Calibri"/>
              </a:rPr>
              <a:t>radiación</a:t>
            </a:r>
            <a:r>
              <a:rPr lang="es-MX" sz="2200" spc="-35" dirty="0">
                <a:latin typeface="Calibri"/>
                <a:cs typeface="Calibri"/>
              </a:rPr>
              <a:t> </a:t>
            </a:r>
            <a:r>
              <a:rPr lang="es-MX" sz="2200" spc="-5" dirty="0">
                <a:latin typeface="Calibri"/>
                <a:cs typeface="Calibri"/>
              </a:rPr>
              <a:t>solar),</a:t>
            </a:r>
            <a:endParaRPr lang="es-MX" sz="2200" dirty="0">
              <a:latin typeface="Calibri"/>
              <a:cs typeface="Calibri"/>
            </a:endParaRPr>
          </a:p>
          <a:p>
            <a:pPr marL="355600" indent="-342900">
              <a:lnSpc>
                <a:spcPts val="2375"/>
              </a:lnSpc>
              <a:buFont typeface="Wingdings"/>
              <a:buChar char=""/>
              <a:tabLst>
                <a:tab pos="355600" algn="l"/>
              </a:tabLst>
            </a:pPr>
            <a:r>
              <a:rPr sz="2200" b="1" spc="-15" dirty="0">
                <a:latin typeface="Calibri"/>
                <a:cs typeface="Calibri"/>
              </a:rPr>
              <a:t>Lugar</a:t>
            </a:r>
            <a:r>
              <a:rPr sz="2200" b="1" dirty="0">
                <a:latin typeface="Calibri"/>
                <a:cs typeface="Calibri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geográfico.</a:t>
            </a:r>
            <a:r>
              <a:rPr sz="2200" b="1" spc="4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La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radiación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solar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es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más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intensa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cerca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del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Ecuador</a:t>
            </a:r>
            <a:endParaRPr sz="2200" dirty="0">
              <a:latin typeface="Calibri"/>
              <a:cs typeface="Calibri"/>
            </a:endParaRPr>
          </a:p>
          <a:p>
            <a:pPr marL="355600">
              <a:lnSpc>
                <a:spcPts val="2375"/>
              </a:lnSpc>
            </a:pPr>
            <a:r>
              <a:rPr sz="2200" spc="-15" dirty="0">
                <a:latin typeface="Calibri"/>
                <a:cs typeface="Calibri"/>
              </a:rPr>
              <a:t>puesto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que incide </a:t>
            </a:r>
            <a:r>
              <a:rPr sz="2200" spc="-15" dirty="0">
                <a:latin typeface="Calibri"/>
                <a:cs typeface="Calibri"/>
              </a:rPr>
              <a:t>verticalmente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sobre </a:t>
            </a:r>
            <a:r>
              <a:rPr sz="2200" spc="-5" dirty="0">
                <a:latin typeface="Calibri"/>
                <a:cs typeface="Calibri"/>
              </a:rPr>
              <a:t>la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tierra.</a:t>
            </a:r>
            <a:endParaRPr sz="2200" dirty="0">
              <a:latin typeface="Calibri"/>
              <a:cs typeface="Calibri"/>
            </a:endParaRPr>
          </a:p>
          <a:p>
            <a:pPr marL="355600" marR="203200" indent="-342900">
              <a:lnSpc>
                <a:spcPct val="80000"/>
              </a:lnSpc>
              <a:spcBef>
                <a:spcPts val="535"/>
              </a:spcBef>
              <a:buFont typeface="Wingdings"/>
              <a:buChar char=""/>
              <a:tabLst>
                <a:tab pos="355600" algn="l"/>
              </a:tabLst>
            </a:pPr>
            <a:r>
              <a:rPr sz="2200" b="1" spc="-5" dirty="0">
                <a:latin typeface="Calibri"/>
                <a:cs typeface="Calibri"/>
              </a:rPr>
              <a:t>El </a:t>
            </a:r>
            <a:r>
              <a:rPr sz="2200" b="1" spc="-15" dirty="0">
                <a:latin typeface="Calibri"/>
                <a:cs typeface="Calibri"/>
              </a:rPr>
              <a:t>contacto</a:t>
            </a:r>
            <a:r>
              <a:rPr sz="2200" b="1" spc="50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con</a:t>
            </a:r>
            <a:r>
              <a:rPr sz="2200" b="1" spc="1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agua y</a:t>
            </a:r>
            <a:r>
              <a:rPr sz="2200" b="1" spc="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la</a:t>
            </a:r>
            <a:r>
              <a:rPr sz="2200" b="1" spc="10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presencia</a:t>
            </a:r>
            <a:r>
              <a:rPr sz="2200" b="1" spc="1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de</a:t>
            </a:r>
            <a:r>
              <a:rPr sz="2200" b="1" spc="1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superficies</a:t>
            </a:r>
            <a:r>
              <a:rPr sz="2200" b="1" spc="15" dirty="0">
                <a:latin typeface="Calibri"/>
                <a:cs typeface="Calibri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reflectantes</a:t>
            </a:r>
            <a:r>
              <a:rPr sz="2200" spc="-15" dirty="0">
                <a:latin typeface="Calibri"/>
                <a:cs typeface="Calibri"/>
              </a:rPr>
              <a:t>,</a:t>
            </a:r>
            <a:r>
              <a:rPr sz="2200" spc="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(agua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o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la </a:t>
            </a:r>
            <a:r>
              <a:rPr sz="2200" spc="-48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hierba</a:t>
            </a:r>
            <a:r>
              <a:rPr sz="2200" spc="-5" dirty="0">
                <a:latin typeface="Calibri"/>
                <a:cs typeface="Calibri"/>
              </a:rPr>
              <a:t> (10%)) ,la </a:t>
            </a:r>
            <a:r>
              <a:rPr sz="2200" spc="-15" dirty="0">
                <a:latin typeface="Calibri"/>
                <a:cs typeface="Calibri"/>
              </a:rPr>
              <a:t>nieve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(80%)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y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la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arena (25%)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reflejan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las </a:t>
            </a:r>
            <a:r>
              <a:rPr sz="2200" spc="-10" dirty="0">
                <a:latin typeface="Calibri"/>
                <a:cs typeface="Calibri"/>
              </a:rPr>
              <a:t>radiaciones 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haciendo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que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se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sumen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sus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efectos</a:t>
            </a:r>
            <a:r>
              <a:rPr sz="2200" spc="4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al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incidir</a:t>
            </a:r>
            <a:r>
              <a:rPr sz="2200" spc="-15" dirty="0">
                <a:latin typeface="Calibri"/>
                <a:cs typeface="Calibri"/>
              </a:rPr>
              <a:t> directamente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sobre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la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piel.</a:t>
            </a:r>
            <a:endParaRPr sz="2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4683" y="1066800"/>
            <a:ext cx="7874634" cy="441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2425" marR="5080" indent="-340360" algn="just">
              <a:lnSpc>
                <a:spcPct val="100000"/>
              </a:lnSpc>
              <a:spcBef>
                <a:spcPts val="105"/>
              </a:spcBef>
            </a:pPr>
            <a:r>
              <a:rPr sz="3200" spc="-25" dirty="0">
                <a:solidFill>
                  <a:srgbClr val="FFFFFF"/>
                </a:solidFill>
                <a:latin typeface="Calibri"/>
                <a:cs typeface="Calibri"/>
              </a:rPr>
              <a:t>Este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se </a:t>
            </a:r>
            <a:r>
              <a:rPr sz="3200" spc="-25" dirty="0">
                <a:solidFill>
                  <a:srgbClr val="FFFFFF"/>
                </a:solidFill>
                <a:latin typeface="Calibri"/>
                <a:cs typeface="Calibri"/>
              </a:rPr>
              <a:t>va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perdiendo con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el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paso de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los años, es </a:t>
            </a:r>
            <a:r>
              <a:rPr sz="3200" spc="-7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una herencia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genética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está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equilibrio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entre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cantidad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melanina</a:t>
            </a:r>
            <a:r>
              <a:rPr sz="3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y la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facultad</a:t>
            </a:r>
            <a:r>
              <a:rPr sz="3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3200" dirty="0">
              <a:latin typeface="Calibri"/>
              <a:cs typeface="Calibri"/>
            </a:endParaRPr>
          </a:p>
          <a:p>
            <a:pPr marL="342900" algn="ctr">
              <a:lnSpc>
                <a:spcPct val="100000"/>
              </a:lnSpc>
            </a:pP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reparación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las células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epidermis.</a:t>
            </a:r>
            <a:endParaRPr sz="3200" dirty="0">
              <a:latin typeface="Calibri"/>
              <a:cs typeface="Calibri"/>
            </a:endParaRPr>
          </a:p>
          <a:p>
            <a:pPr marL="363220" marR="16510" algn="ctr">
              <a:lnSpc>
                <a:spcPct val="100000"/>
              </a:lnSpc>
            </a:pP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Cuando</a:t>
            </a:r>
            <a:r>
              <a:rPr sz="3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 toma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sol,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30" dirty="0">
                <a:solidFill>
                  <a:srgbClr val="FFFFFF"/>
                </a:solidFill>
                <a:latin typeface="Calibri"/>
                <a:cs typeface="Calibri"/>
              </a:rPr>
              <a:t>gasta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parte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de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ese 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capital;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por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eso,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partir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 los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50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años 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empieza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disminuir</a:t>
            </a:r>
            <a:r>
              <a:rPr sz="3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esa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acumulación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acaba </a:t>
            </a:r>
            <a:r>
              <a:rPr sz="3200" spc="-7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desapareciendo.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factor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que condiciona el </a:t>
            </a:r>
            <a:r>
              <a:rPr sz="3200" b="1" spc="-7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capital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solar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es el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fototipo.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37538" y="460628"/>
            <a:ext cx="57200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0" dirty="0">
                <a:solidFill>
                  <a:srgbClr val="FFFF00"/>
                </a:solidFill>
                <a:latin typeface="Calibri"/>
                <a:cs typeface="Calibri"/>
              </a:rPr>
              <a:t>BENEFICIOS</a:t>
            </a:r>
            <a:r>
              <a:rPr sz="5400" b="0"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5400" b="0" spc="-5" dirty="0">
                <a:solidFill>
                  <a:srgbClr val="FFFF00"/>
                </a:solidFill>
                <a:latin typeface="Calibri"/>
                <a:cs typeface="Calibri"/>
              </a:rPr>
              <a:t>DEL</a:t>
            </a:r>
            <a:r>
              <a:rPr sz="5400" b="0"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5400" b="0" spc="-5" dirty="0">
                <a:solidFill>
                  <a:srgbClr val="FFFF00"/>
                </a:solidFill>
                <a:latin typeface="Calibri"/>
                <a:cs typeface="Calibri"/>
              </a:rPr>
              <a:t>SOL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3191" y="1746250"/>
            <a:ext cx="7543165" cy="41865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225">
              <a:lnSpc>
                <a:spcPct val="100200"/>
              </a:lnSpc>
              <a:spcBef>
                <a:spcPts val="95"/>
              </a:spcBef>
              <a:tabLst>
                <a:tab pos="413384" algn="l"/>
              </a:tabLst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β	</a:t>
            </a:r>
            <a:r>
              <a:rPr sz="2800" spc="-15" dirty="0">
                <a:solidFill>
                  <a:srgbClr val="FFFF00"/>
                </a:solidFill>
                <a:latin typeface="Calibri"/>
                <a:cs typeface="Calibri"/>
              </a:rPr>
              <a:t>Proporciona</a:t>
            </a:r>
            <a:r>
              <a:rPr sz="2800" spc="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FF00"/>
                </a:solidFill>
                <a:latin typeface="Calibri"/>
                <a:cs typeface="Calibri"/>
              </a:rPr>
              <a:t>bienestar</a:t>
            </a:r>
            <a:r>
              <a:rPr sz="2800" spc="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FF00"/>
                </a:solidFill>
                <a:latin typeface="Calibri"/>
                <a:cs typeface="Calibri"/>
              </a:rPr>
              <a:t>general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(buena</a:t>
            </a:r>
            <a:r>
              <a:rPr sz="2800" spc="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salud</a:t>
            </a:r>
            <a:r>
              <a:rPr sz="2800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física </a:t>
            </a:r>
            <a:r>
              <a:rPr sz="2800" spc="-6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y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FF00"/>
                </a:solidFill>
                <a:latin typeface="Calibri"/>
                <a:cs typeface="Calibri"/>
              </a:rPr>
              <a:t>psíquica),</a:t>
            </a:r>
            <a:r>
              <a:rPr sz="2800" spc="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porque</a:t>
            </a:r>
            <a:r>
              <a:rPr sz="2800" b="1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fabrica</a:t>
            </a:r>
            <a:r>
              <a:rPr sz="2800" b="1" spc="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endorfinas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,</a:t>
            </a:r>
            <a:r>
              <a:rPr sz="2800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hormonas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que</a:t>
            </a:r>
            <a:r>
              <a:rPr sz="2800" spc="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hacen</a:t>
            </a:r>
            <a:r>
              <a:rPr sz="2800" spc="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sentir</a:t>
            </a:r>
            <a:r>
              <a:rPr sz="2800" spc="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bien,</a:t>
            </a:r>
            <a:endParaRPr sz="2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75"/>
              </a:spcBef>
              <a:tabLst>
                <a:tab pos="362585" algn="l"/>
              </a:tabLst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β	</a:t>
            </a:r>
            <a:r>
              <a:rPr sz="2800" spc="-15" dirty="0">
                <a:solidFill>
                  <a:srgbClr val="FFFF00"/>
                </a:solidFill>
                <a:latin typeface="Calibri"/>
                <a:cs typeface="Calibri"/>
              </a:rPr>
              <a:t>Produce</a:t>
            </a:r>
            <a:r>
              <a:rPr sz="2800" spc="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vasodilatación</a:t>
            </a:r>
            <a:r>
              <a:rPr sz="2800" spc="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estimulando</a:t>
            </a:r>
            <a:r>
              <a:rPr sz="2800" spc="5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la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circulación </a:t>
            </a:r>
            <a:r>
              <a:rPr sz="2800" spc="-6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sanguínea</a:t>
            </a:r>
            <a:r>
              <a:rPr sz="2800" spc="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y</a:t>
            </a:r>
            <a:r>
              <a:rPr sz="2800" spc="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FF00"/>
                </a:solidFill>
                <a:latin typeface="Calibri"/>
                <a:cs typeface="Calibri"/>
              </a:rPr>
              <a:t>disminuyendo</a:t>
            </a:r>
            <a:r>
              <a:rPr sz="2800" spc="6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la</a:t>
            </a:r>
            <a:r>
              <a:rPr sz="2800" spc="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FF00"/>
                </a:solidFill>
                <a:latin typeface="Calibri"/>
                <a:cs typeface="Calibri"/>
              </a:rPr>
              <a:t>presión</a:t>
            </a:r>
            <a:r>
              <a:rPr sz="2800" spc="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arterial,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362585" algn="l"/>
              </a:tabLst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β	</a:t>
            </a:r>
            <a:r>
              <a:rPr sz="2800" spc="-15" dirty="0">
                <a:solidFill>
                  <a:srgbClr val="FFFF00"/>
                </a:solidFill>
                <a:latin typeface="Calibri"/>
                <a:cs typeface="Calibri"/>
              </a:rPr>
              <a:t>Previene</a:t>
            </a:r>
            <a:r>
              <a:rPr sz="2800"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el</a:t>
            </a:r>
            <a:r>
              <a:rPr sz="2800" spc="-15" dirty="0">
                <a:solidFill>
                  <a:srgbClr val="FFFF00"/>
                </a:solidFill>
                <a:latin typeface="Calibri"/>
                <a:cs typeface="Calibri"/>
              </a:rPr>
              <a:t> raquitismo,</a:t>
            </a:r>
            <a:endParaRPr sz="2800" dirty="0">
              <a:latin typeface="Calibri"/>
              <a:cs typeface="Calibri"/>
            </a:endParaRPr>
          </a:p>
          <a:p>
            <a:pPr marL="12700" marR="113030">
              <a:lnSpc>
                <a:spcPct val="100000"/>
              </a:lnSpc>
              <a:spcBef>
                <a:spcPts val="675"/>
              </a:spcBef>
              <a:tabLst>
                <a:tab pos="362585" algn="l"/>
                <a:tab pos="6554470" algn="l"/>
              </a:tabLst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β	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La</a:t>
            </a:r>
            <a:r>
              <a:rPr sz="2800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radiación</a:t>
            </a:r>
            <a:r>
              <a:rPr sz="2800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00"/>
                </a:solidFill>
                <a:latin typeface="Calibri"/>
                <a:cs typeface="Calibri"/>
              </a:rPr>
              <a:t>ultravioleta</a:t>
            </a:r>
            <a:r>
              <a:rPr sz="2800" spc="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emitida</a:t>
            </a:r>
            <a:r>
              <a:rPr sz="2800" spc="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por</a:t>
            </a:r>
            <a:r>
              <a:rPr sz="2800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la</a:t>
            </a:r>
            <a:r>
              <a:rPr sz="2800" spc="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luz	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solar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 es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beneficiosa</a:t>
            </a:r>
            <a:r>
              <a:rPr sz="2800" spc="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FF00"/>
                </a:solidFill>
                <a:latin typeface="Calibri"/>
                <a:cs typeface="Calibri"/>
              </a:rPr>
              <a:t>para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FF00"/>
                </a:solidFill>
                <a:latin typeface="Calibri"/>
                <a:cs typeface="Calibri"/>
              </a:rPr>
              <a:t>facilitar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la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absorción</a:t>
            </a:r>
            <a:r>
              <a:rPr sz="2800" spc="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de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FF00"/>
                </a:solidFill>
                <a:latin typeface="Calibri"/>
                <a:cs typeface="Calibri"/>
              </a:rPr>
              <a:t>calcio,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 a </a:t>
            </a:r>
            <a:r>
              <a:rPr sz="2800" spc="-6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FF00"/>
                </a:solidFill>
                <a:latin typeface="Calibri"/>
                <a:cs typeface="Calibri"/>
              </a:rPr>
              <a:t>través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 de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la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FF00"/>
                </a:solidFill>
                <a:latin typeface="Calibri"/>
                <a:cs typeface="Calibri"/>
              </a:rPr>
              <a:t>síntesis</a:t>
            </a:r>
            <a:r>
              <a:rPr sz="2800" spc="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de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Calibri"/>
                <a:cs typeface="Calibri"/>
              </a:rPr>
              <a:t>vitamina</a:t>
            </a:r>
            <a:r>
              <a:rPr sz="2800" spc="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35" dirty="0">
                <a:solidFill>
                  <a:srgbClr val="FFFF00"/>
                </a:solidFill>
                <a:latin typeface="Calibri"/>
                <a:cs typeface="Calibri"/>
              </a:rPr>
              <a:t>D.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74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27974" y="410643"/>
            <a:ext cx="6034024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660015" algn="l"/>
              </a:tabLst>
            </a:pPr>
            <a:r>
              <a:rPr b="0" spc="-5" dirty="0">
                <a:solidFill>
                  <a:srgbClr val="000000"/>
                </a:solidFill>
                <a:latin typeface="Gabriola"/>
                <a:cs typeface="Gabriola"/>
              </a:rPr>
              <a:t>Y</a:t>
            </a:r>
            <a:r>
              <a:rPr b="0" spc="10" dirty="0">
                <a:solidFill>
                  <a:srgbClr val="000000"/>
                </a:solidFill>
                <a:latin typeface="Gabriola"/>
                <a:cs typeface="Gabriola"/>
              </a:rPr>
              <a:t> </a:t>
            </a:r>
            <a:r>
              <a:rPr b="0" spc="-5" dirty="0">
                <a:solidFill>
                  <a:srgbClr val="000000"/>
                </a:solidFill>
                <a:latin typeface="Gabriola"/>
                <a:cs typeface="Gabriola"/>
              </a:rPr>
              <a:t>sobre</a:t>
            </a:r>
            <a:r>
              <a:rPr b="0" spc="25" dirty="0">
                <a:solidFill>
                  <a:srgbClr val="000000"/>
                </a:solidFill>
                <a:latin typeface="Gabriola"/>
                <a:cs typeface="Gabriola"/>
              </a:rPr>
              <a:t> </a:t>
            </a:r>
            <a:r>
              <a:rPr b="0" spc="-10" dirty="0">
                <a:solidFill>
                  <a:srgbClr val="000000"/>
                </a:solidFill>
                <a:latin typeface="Gabriola"/>
                <a:cs typeface="Gabriola"/>
              </a:rPr>
              <a:t>todo</a:t>
            </a:r>
            <a:r>
              <a:rPr b="0" spc="25" dirty="0">
                <a:solidFill>
                  <a:srgbClr val="000000"/>
                </a:solidFill>
                <a:latin typeface="Gabriola"/>
                <a:cs typeface="Gabriola"/>
              </a:rPr>
              <a:t> </a:t>
            </a:r>
            <a:r>
              <a:rPr b="0" spc="-5" dirty="0">
                <a:solidFill>
                  <a:srgbClr val="000000"/>
                </a:solidFill>
                <a:latin typeface="Gabriola"/>
                <a:cs typeface="Gabriola"/>
              </a:rPr>
              <a:t>del	….</a:t>
            </a:r>
          </a:p>
          <a:p>
            <a:pPr algn="ctr">
              <a:lnSpc>
                <a:spcPct val="100000"/>
              </a:lnSpc>
            </a:pPr>
            <a:r>
              <a:rPr b="0" spc="-5" dirty="0">
                <a:solidFill>
                  <a:srgbClr val="000000"/>
                </a:solidFill>
                <a:latin typeface="Gabriola"/>
                <a:cs typeface="Gabriola"/>
              </a:rPr>
              <a:t>Fototipo </a:t>
            </a:r>
            <a:r>
              <a:rPr b="0" spc="-5" dirty="0">
                <a:solidFill>
                  <a:srgbClr val="C00000"/>
                </a:solidFill>
                <a:latin typeface="Gabriola"/>
                <a:cs typeface="Gabriola"/>
              </a:rPr>
              <a:t>o</a:t>
            </a:r>
            <a:r>
              <a:rPr b="0" spc="-10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b="0" spc="-5" dirty="0">
                <a:solidFill>
                  <a:srgbClr val="C00000"/>
                </a:solidFill>
                <a:latin typeface="Gabriola"/>
                <a:cs typeface="Gabriola"/>
              </a:rPr>
              <a:t>Tipo de</a:t>
            </a:r>
            <a:r>
              <a:rPr b="0" dirty="0">
                <a:solidFill>
                  <a:srgbClr val="C00000"/>
                </a:solidFill>
                <a:latin typeface="Gabriola"/>
                <a:cs typeface="Gabriola"/>
              </a:rPr>
              <a:t> </a:t>
            </a:r>
            <a:r>
              <a:rPr b="0" spc="-5" dirty="0">
                <a:solidFill>
                  <a:srgbClr val="C00000"/>
                </a:solidFill>
                <a:latin typeface="Gabriola"/>
                <a:cs typeface="Gabriola"/>
              </a:rPr>
              <a:t>piel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35914" y="1936495"/>
            <a:ext cx="8018145" cy="392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Determinado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las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características</a:t>
            </a:r>
            <a:r>
              <a:rPr sz="3200" spc="6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pigmentación de la piel,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ojos,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el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cabello,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capacidad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adquirir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bronceado.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él 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depende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sensibilidad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de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las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personas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la 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radiación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ultravioleta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formación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eritema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solar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3200" spc="-10" dirty="0" err="1">
                <a:solidFill>
                  <a:srgbClr val="FFFFFF"/>
                </a:solidFill>
                <a:latin typeface="Calibri"/>
                <a:cs typeface="Calibri"/>
              </a:rPr>
              <a:t>enrojecimiento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).</a:t>
            </a:r>
            <a:r>
              <a:rPr lang="es-419"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 err="1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población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existen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diferentes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 fototipos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individuales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cada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persona,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lo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hace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seamos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iguales.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0488" y="255219"/>
            <a:ext cx="68891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Tiempo</a:t>
            </a:r>
            <a:r>
              <a:rPr sz="3600" spc="-20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de</a:t>
            </a:r>
            <a:r>
              <a:rPr sz="3600" spc="-15" dirty="0">
                <a:solidFill>
                  <a:srgbClr val="FFFFFF"/>
                </a:solidFill>
              </a:rPr>
              <a:t> </a:t>
            </a:r>
            <a:r>
              <a:rPr sz="3600" spc="-10" dirty="0">
                <a:solidFill>
                  <a:srgbClr val="FFFFFF"/>
                </a:solidFill>
              </a:rPr>
              <a:t>exposición</a:t>
            </a:r>
            <a:r>
              <a:rPr sz="3600" spc="-15" dirty="0">
                <a:solidFill>
                  <a:srgbClr val="FFFFFF"/>
                </a:solidFill>
              </a:rPr>
              <a:t> </a:t>
            </a:r>
            <a:r>
              <a:rPr sz="3600" spc="-10" dirty="0">
                <a:solidFill>
                  <a:srgbClr val="FFFFFF"/>
                </a:solidFill>
              </a:rPr>
              <a:t>recomendado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988" y="999744"/>
            <a:ext cx="8502396" cy="543001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3127" y="499872"/>
            <a:ext cx="8016240" cy="57698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3504" y="231089"/>
            <a:ext cx="5214620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75385" marR="5080" indent="-1163320">
              <a:lnSpc>
                <a:spcPct val="100000"/>
              </a:lnSpc>
              <a:spcBef>
                <a:spcPts val="105"/>
              </a:spcBef>
            </a:pPr>
            <a:r>
              <a:rPr sz="3200" b="0" dirty="0">
                <a:solidFill>
                  <a:srgbClr val="FF0000"/>
                </a:solidFill>
                <a:latin typeface="Arial"/>
                <a:cs typeface="Arial"/>
              </a:rPr>
              <a:t>Cómo</a:t>
            </a:r>
            <a:r>
              <a:rPr sz="3200" b="0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FF0000"/>
                </a:solidFill>
                <a:latin typeface="Arial"/>
                <a:cs typeface="Arial"/>
              </a:rPr>
              <a:t>evitar</a:t>
            </a:r>
            <a:r>
              <a:rPr sz="3200" b="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0" dirty="0">
                <a:solidFill>
                  <a:srgbClr val="FF0000"/>
                </a:solidFill>
                <a:latin typeface="Arial"/>
                <a:cs typeface="Arial"/>
              </a:rPr>
              <a:t>la</a:t>
            </a:r>
            <a:r>
              <a:rPr sz="3200" b="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FF0000"/>
                </a:solidFill>
                <a:latin typeface="Arial"/>
                <a:cs typeface="Arial"/>
              </a:rPr>
              <a:t>acción</a:t>
            </a:r>
            <a:r>
              <a:rPr sz="3200" b="0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FF0000"/>
                </a:solidFill>
                <a:latin typeface="Arial"/>
                <a:cs typeface="Arial"/>
              </a:rPr>
              <a:t>nociva </a:t>
            </a:r>
            <a:r>
              <a:rPr sz="3200" b="0" spc="-8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3200" b="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FF0000"/>
                </a:solidFill>
                <a:latin typeface="Arial"/>
                <a:cs typeface="Arial"/>
              </a:rPr>
              <a:t>los rayos</a:t>
            </a:r>
            <a:r>
              <a:rPr sz="3200" b="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FF0000"/>
                </a:solidFill>
                <a:latin typeface="Arial"/>
                <a:cs typeface="Arial"/>
              </a:rPr>
              <a:t>UV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36495" y="1319021"/>
            <a:ext cx="7083425" cy="5452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FF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15" dirty="0">
                <a:latin typeface="Calibri"/>
                <a:cs typeface="Calibri"/>
              </a:rPr>
              <a:t>Evitar</a:t>
            </a:r>
            <a:r>
              <a:rPr sz="2000" dirty="0">
                <a:latin typeface="Calibri"/>
                <a:cs typeface="Calibri"/>
              </a:rPr>
              <a:t> la </a:t>
            </a:r>
            <a:r>
              <a:rPr sz="2000" spc="-10" dirty="0">
                <a:latin typeface="Calibri"/>
                <a:cs typeface="Calibri"/>
              </a:rPr>
              <a:t>exposición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solar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entre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12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 </a:t>
            </a:r>
            <a:r>
              <a:rPr sz="2000" spc="-5" dirty="0">
                <a:latin typeface="Calibri"/>
                <a:cs typeface="Calibri"/>
              </a:rPr>
              <a:t>las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16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horas </a:t>
            </a:r>
            <a:r>
              <a:rPr sz="2000" spc="-5" dirty="0">
                <a:latin typeface="Calibri"/>
                <a:cs typeface="Calibri"/>
              </a:rPr>
              <a:t>(oficiales).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0000"/>
              </a:buClr>
              <a:buFont typeface="Wingdings"/>
              <a:buChar char=""/>
            </a:pPr>
            <a:endParaRPr sz="19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FF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15" dirty="0">
                <a:latin typeface="Calibri"/>
                <a:cs typeface="Calibri"/>
              </a:rPr>
              <a:t>Evitar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largas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exposiciones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 </a:t>
            </a:r>
            <a:r>
              <a:rPr sz="2000" spc="-5" dirty="0">
                <a:latin typeface="Calibri"/>
                <a:cs typeface="Calibri"/>
              </a:rPr>
              <a:t>sol. </a:t>
            </a:r>
            <a:r>
              <a:rPr sz="2000" spc="-10" dirty="0">
                <a:latin typeface="Calibri"/>
                <a:cs typeface="Calibri"/>
              </a:rPr>
              <a:t>Procurar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no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dormirse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 </a:t>
            </a:r>
            <a:r>
              <a:rPr sz="2000" spc="-5" dirty="0">
                <a:latin typeface="Calibri"/>
                <a:cs typeface="Calibri"/>
              </a:rPr>
              <a:t>sol.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0000"/>
              </a:buClr>
              <a:buFont typeface="Wingdings"/>
              <a:buChar char=""/>
            </a:pPr>
            <a:endParaRPr sz="2350">
              <a:latin typeface="Calibri"/>
              <a:cs typeface="Calibri"/>
            </a:endParaRPr>
          </a:p>
          <a:p>
            <a:pPr marL="355600" marR="233679" indent="-342900">
              <a:lnSpc>
                <a:spcPct val="80000"/>
              </a:lnSpc>
              <a:buClr>
                <a:srgbClr val="FF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Extremar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medidas </a:t>
            </a:r>
            <a:r>
              <a:rPr sz="2000" spc="-15" dirty="0">
                <a:latin typeface="Calibri"/>
                <a:cs typeface="Calibri"/>
              </a:rPr>
              <a:t>protectoras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 cualquier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actividad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 </a:t>
            </a:r>
            <a:r>
              <a:rPr sz="2000" spc="-10" dirty="0">
                <a:latin typeface="Calibri"/>
                <a:cs typeface="Calibri"/>
              </a:rPr>
              <a:t>aire </a:t>
            </a:r>
            <a:r>
              <a:rPr sz="2000" spc="-434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libre.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0000"/>
              </a:buClr>
              <a:buFont typeface="Wingdings"/>
              <a:buChar char=""/>
            </a:pPr>
            <a:endParaRPr sz="2350">
              <a:latin typeface="Calibri"/>
              <a:cs typeface="Calibri"/>
            </a:endParaRPr>
          </a:p>
          <a:p>
            <a:pPr marL="355600" marR="685800" indent="-342900">
              <a:lnSpc>
                <a:spcPct val="80000"/>
              </a:lnSpc>
              <a:buClr>
                <a:srgbClr val="FF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No </a:t>
            </a:r>
            <a:r>
              <a:rPr sz="2000" spc="-10" dirty="0">
                <a:latin typeface="Calibri"/>
                <a:cs typeface="Calibri"/>
              </a:rPr>
              <a:t>utilizar </a:t>
            </a:r>
            <a:r>
              <a:rPr sz="2000" spc="-5" dirty="0">
                <a:latin typeface="Calibri"/>
                <a:cs typeface="Calibri"/>
              </a:rPr>
              <a:t>colonias, </a:t>
            </a:r>
            <a:r>
              <a:rPr sz="2000" spc="-10" dirty="0">
                <a:latin typeface="Calibri"/>
                <a:cs typeface="Calibri"/>
              </a:rPr>
              <a:t>desodorantes </a:t>
            </a:r>
            <a:r>
              <a:rPr sz="2000" dirty="0">
                <a:latin typeface="Calibri"/>
                <a:cs typeface="Calibri"/>
              </a:rPr>
              <a:t>u </a:t>
            </a:r>
            <a:r>
              <a:rPr sz="2000" spc="-10" dirty="0">
                <a:latin typeface="Calibri"/>
                <a:cs typeface="Calibri"/>
              </a:rPr>
              <a:t>otros </a:t>
            </a:r>
            <a:r>
              <a:rPr sz="2000" spc="-5" dirty="0">
                <a:latin typeface="Calibri"/>
                <a:cs typeface="Calibri"/>
              </a:rPr>
              <a:t>cosméticos </a:t>
            </a:r>
            <a:r>
              <a:rPr sz="2000" dirty="0">
                <a:latin typeface="Calibri"/>
                <a:cs typeface="Calibri"/>
              </a:rPr>
              <a:t>en la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exposición</a:t>
            </a:r>
            <a:r>
              <a:rPr sz="2000" dirty="0">
                <a:latin typeface="Calibri"/>
                <a:cs typeface="Calibri"/>
              </a:rPr>
              <a:t> al </a:t>
            </a:r>
            <a:r>
              <a:rPr sz="2000" spc="-5" dirty="0">
                <a:latin typeface="Calibri"/>
                <a:cs typeface="Calibri"/>
              </a:rPr>
              <a:t>sol,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producen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manchas.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0000"/>
              </a:buClr>
              <a:buFont typeface="Wingdings"/>
              <a:buChar char=""/>
            </a:pPr>
            <a:endParaRPr sz="1950">
              <a:latin typeface="Calibri"/>
              <a:cs typeface="Calibri"/>
            </a:endParaRPr>
          </a:p>
          <a:p>
            <a:pPr marL="355600" indent="-342900">
              <a:lnSpc>
                <a:spcPts val="2160"/>
              </a:lnSpc>
              <a:buClr>
                <a:srgbClr val="FF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Proteger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la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piel </a:t>
            </a:r>
            <a:r>
              <a:rPr sz="2000" dirty="0">
                <a:latin typeface="Calibri"/>
                <a:cs typeface="Calibri"/>
              </a:rPr>
              <a:t>con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ropa</a:t>
            </a:r>
            <a:r>
              <a:rPr sz="2000" dirty="0">
                <a:latin typeface="Calibri"/>
                <a:cs typeface="Calibri"/>
              </a:rPr>
              <a:t> y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 </a:t>
            </a:r>
            <a:r>
              <a:rPr sz="2000" spc="-15" dirty="0">
                <a:latin typeface="Calibri"/>
                <a:cs typeface="Calibri"/>
              </a:rPr>
              <a:t>cabeza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con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un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sombrero,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gorra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ts val="2160"/>
              </a:lnSpc>
            </a:pPr>
            <a:r>
              <a:rPr sz="2000" spc="-30" dirty="0">
                <a:latin typeface="Calibri"/>
                <a:cs typeface="Calibri"/>
              </a:rPr>
              <a:t>similar.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Proteger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los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ojos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con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gafas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sol </a:t>
            </a:r>
            <a:r>
              <a:rPr sz="2000" spc="-10" dirty="0">
                <a:latin typeface="Calibri"/>
                <a:cs typeface="Calibri"/>
              </a:rPr>
              <a:t>siempre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(calle,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piscina,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playa…)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homologadas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filtros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oficialmente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reconocidos.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0000"/>
              </a:buClr>
              <a:buFont typeface="Wingdings"/>
              <a:buChar char=""/>
            </a:pPr>
            <a:endParaRPr sz="2350">
              <a:latin typeface="Calibri"/>
              <a:cs typeface="Calibri"/>
            </a:endParaRPr>
          </a:p>
          <a:p>
            <a:pPr marL="355600" marR="289560" indent="-342900" algn="just">
              <a:lnSpc>
                <a:spcPct val="80000"/>
              </a:lnSpc>
              <a:buClr>
                <a:srgbClr val="FF0000"/>
              </a:buClr>
              <a:buFont typeface="Wingdings"/>
              <a:buChar char=""/>
              <a:tabLst>
                <a:tab pos="412115" algn="l"/>
              </a:tabLst>
            </a:pPr>
            <a:r>
              <a:rPr dirty="0"/>
              <a:t>	</a:t>
            </a:r>
            <a:r>
              <a:rPr sz="2000" spc="-5" dirty="0">
                <a:latin typeface="Calibri"/>
                <a:cs typeface="Calibri"/>
              </a:rPr>
              <a:t>El </a:t>
            </a:r>
            <a:r>
              <a:rPr sz="2000" dirty="0">
                <a:latin typeface="Calibri"/>
                <a:cs typeface="Calibri"/>
              </a:rPr>
              <a:t>agua, la </a:t>
            </a:r>
            <a:r>
              <a:rPr sz="2000" spc="-5" dirty="0">
                <a:latin typeface="Calibri"/>
                <a:cs typeface="Calibri"/>
              </a:rPr>
              <a:t>hierba, </a:t>
            </a:r>
            <a:r>
              <a:rPr sz="2000" dirty="0">
                <a:latin typeface="Calibri"/>
                <a:cs typeface="Calibri"/>
              </a:rPr>
              <a:t>la </a:t>
            </a:r>
            <a:r>
              <a:rPr sz="2000" spc="-5" dirty="0">
                <a:latin typeface="Calibri"/>
                <a:cs typeface="Calibri"/>
              </a:rPr>
              <a:t>arena </a:t>
            </a:r>
            <a:r>
              <a:rPr sz="2000" dirty="0">
                <a:latin typeface="Calibri"/>
                <a:cs typeface="Calibri"/>
              </a:rPr>
              <a:t>y la </a:t>
            </a:r>
            <a:r>
              <a:rPr sz="2000" spc="-10" dirty="0">
                <a:latin typeface="Calibri"/>
                <a:cs typeface="Calibri"/>
              </a:rPr>
              <a:t>nieve reflejan </a:t>
            </a:r>
            <a:r>
              <a:rPr sz="2000" dirty="0">
                <a:latin typeface="Calibri"/>
                <a:cs typeface="Calibri"/>
              </a:rPr>
              <a:t>los </a:t>
            </a:r>
            <a:r>
              <a:rPr sz="2000" spc="-20" dirty="0">
                <a:latin typeface="Calibri"/>
                <a:cs typeface="Calibri"/>
              </a:rPr>
              <a:t>rayos </a:t>
            </a:r>
            <a:r>
              <a:rPr sz="2000" spc="-10" dirty="0">
                <a:latin typeface="Calibri"/>
                <a:cs typeface="Calibri"/>
              </a:rPr>
              <a:t>solares,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aumentando </a:t>
            </a:r>
            <a:r>
              <a:rPr sz="2000" dirty="0">
                <a:latin typeface="Calibri"/>
                <a:cs typeface="Calibri"/>
              </a:rPr>
              <a:t>los </a:t>
            </a:r>
            <a:r>
              <a:rPr sz="2000" spc="-15" dirty="0">
                <a:latin typeface="Calibri"/>
                <a:cs typeface="Calibri"/>
              </a:rPr>
              <a:t>efectos </a:t>
            </a:r>
            <a:r>
              <a:rPr sz="2000" spc="-5" dirty="0">
                <a:latin typeface="Calibri"/>
                <a:cs typeface="Calibri"/>
              </a:rPr>
              <a:t>de </a:t>
            </a:r>
            <a:r>
              <a:rPr sz="2000" dirty="0">
                <a:latin typeface="Calibri"/>
                <a:cs typeface="Calibri"/>
              </a:rPr>
              <a:t>las </a:t>
            </a:r>
            <a:r>
              <a:rPr sz="2000" spc="-5" dirty="0">
                <a:latin typeface="Calibri"/>
                <a:cs typeface="Calibri"/>
              </a:rPr>
              <a:t>radiaciones </a:t>
            </a:r>
            <a:r>
              <a:rPr sz="2000" spc="-10" dirty="0">
                <a:latin typeface="Calibri"/>
                <a:cs typeface="Calibri"/>
              </a:rPr>
              <a:t>sobre </a:t>
            </a:r>
            <a:r>
              <a:rPr sz="2000" dirty="0">
                <a:latin typeface="Calibri"/>
                <a:cs typeface="Calibri"/>
              </a:rPr>
              <a:t>la </a:t>
            </a:r>
            <a:r>
              <a:rPr sz="2000" spc="-5" dirty="0">
                <a:latin typeface="Calibri"/>
                <a:cs typeface="Calibri"/>
              </a:rPr>
              <a:t>piel, por </a:t>
            </a:r>
            <a:r>
              <a:rPr sz="2000" dirty="0">
                <a:latin typeface="Calibri"/>
                <a:cs typeface="Calibri"/>
              </a:rPr>
              <a:t>lo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que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hay </a:t>
            </a:r>
            <a:r>
              <a:rPr sz="2000" dirty="0">
                <a:latin typeface="Calibri"/>
                <a:cs typeface="Calibri"/>
              </a:rPr>
              <a:t>que</a:t>
            </a:r>
            <a:r>
              <a:rPr sz="2000" spc="-10" dirty="0">
                <a:latin typeface="Calibri"/>
                <a:cs typeface="Calibri"/>
              </a:rPr>
              <a:t> utilizar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fotoprotectores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más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altos.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57755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7217" y="160146"/>
            <a:ext cx="6408420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70455" marR="5080" indent="-2358390">
              <a:lnSpc>
                <a:spcPct val="100000"/>
              </a:lnSpc>
              <a:spcBef>
                <a:spcPts val="100"/>
              </a:spcBef>
            </a:pPr>
            <a:r>
              <a:rPr sz="3200" b="0" spc="-5" dirty="0">
                <a:solidFill>
                  <a:srgbClr val="FF0000"/>
                </a:solidFill>
                <a:latin typeface="Arial"/>
                <a:cs typeface="Arial"/>
              </a:rPr>
              <a:t>Cómo evitar la acción nociva de los </a:t>
            </a:r>
            <a:r>
              <a:rPr sz="3200" b="0" spc="-8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FF0000"/>
                </a:solidFill>
                <a:latin typeface="Arial"/>
                <a:cs typeface="Arial"/>
              </a:rPr>
              <a:t>rayos</a:t>
            </a:r>
            <a:r>
              <a:rPr sz="3200" b="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FF0000"/>
                </a:solidFill>
                <a:latin typeface="Arial"/>
                <a:cs typeface="Arial"/>
              </a:rPr>
              <a:t>UV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2247" y="1302512"/>
            <a:ext cx="7100570" cy="5391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96520" indent="-342900">
              <a:lnSpc>
                <a:spcPct val="100000"/>
              </a:lnSpc>
              <a:spcBef>
                <a:spcPts val="105"/>
              </a:spcBef>
              <a:buClr>
                <a:srgbClr val="FF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Consumir</a:t>
            </a:r>
            <a:r>
              <a:rPr sz="2000" spc="-10" dirty="0">
                <a:latin typeface="Calibri"/>
                <a:cs typeface="Calibri"/>
              </a:rPr>
              <a:t> alimentos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antioxidantes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que</a:t>
            </a:r>
            <a:r>
              <a:rPr sz="2000" spc="-10" dirty="0">
                <a:latin typeface="Calibri"/>
                <a:cs typeface="Calibri"/>
              </a:rPr>
              <a:t> ayudan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combatir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los 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rayos</a:t>
            </a:r>
            <a:r>
              <a:rPr sz="2000" spc="-15" dirty="0">
                <a:latin typeface="Calibri"/>
                <a:cs typeface="Calibri"/>
              </a:rPr>
              <a:t> ultravioleta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causantes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del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envejecimiento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piel,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como</a:t>
            </a:r>
            <a:r>
              <a:rPr sz="2000" b="1" dirty="0">
                <a:latin typeface="Calibri"/>
                <a:cs typeface="Calibri"/>
              </a:rPr>
              <a:t>: </a:t>
            </a:r>
            <a:r>
              <a:rPr sz="2000" b="1" spc="-44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kiwis,</a:t>
            </a:r>
            <a:r>
              <a:rPr sz="2000" b="1" spc="-10" dirty="0">
                <a:latin typeface="Calibri"/>
                <a:cs typeface="Calibri"/>
              </a:rPr>
              <a:t> fresas,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melón,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piña,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zanahorias,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espinacas,</a:t>
            </a:r>
            <a:r>
              <a:rPr sz="2000" b="1" spc="-15" dirty="0">
                <a:latin typeface="Calibri"/>
                <a:cs typeface="Calibri"/>
              </a:rPr>
              <a:t> entre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otros.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/>
              <a:buChar char=""/>
            </a:pPr>
            <a:endParaRPr sz="2750">
              <a:latin typeface="Calibri"/>
              <a:cs typeface="Calibri"/>
            </a:endParaRPr>
          </a:p>
          <a:p>
            <a:pPr marL="355600" marR="231775" indent="-342900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15" dirty="0">
                <a:latin typeface="Calibri"/>
                <a:cs typeface="Calibri"/>
              </a:rPr>
              <a:t>Hay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medicamentos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productos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cosméticos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que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producen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piel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una </a:t>
            </a:r>
            <a:r>
              <a:rPr sz="2000" spc="-5" dirty="0">
                <a:latin typeface="Calibri"/>
                <a:cs typeface="Calibri"/>
              </a:rPr>
              <a:t>reacción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fotosensibilidad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por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exposición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40" dirty="0">
                <a:latin typeface="Calibri"/>
                <a:cs typeface="Calibri"/>
              </a:rPr>
              <a:t>solar. 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Consulta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 tu</a:t>
            </a:r>
            <a:r>
              <a:rPr sz="2000" spc="-5" dirty="0">
                <a:latin typeface="Calibri"/>
                <a:cs typeface="Calibri"/>
              </a:rPr>
              <a:t> farmacéutico.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"/>
            </a:pPr>
            <a:endParaRPr sz="275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buClr>
                <a:srgbClr val="FF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En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casos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especiales: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embarazo,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patologías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cutáneas, trabajadores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 </a:t>
            </a:r>
            <a:r>
              <a:rPr sz="2000" spc="-10" dirty="0">
                <a:latin typeface="Calibri"/>
                <a:cs typeface="Calibri"/>
              </a:rPr>
              <a:t>aire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libre,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individuos</a:t>
            </a:r>
            <a:r>
              <a:rPr sz="2000" spc="-5" dirty="0">
                <a:latin typeface="Calibri"/>
                <a:cs typeface="Calibri"/>
              </a:rPr>
              <a:t> con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antecedentes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familiares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 </a:t>
            </a:r>
            <a:r>
              <a:rPr sz="2000" dirty="0">
                <a:latin typeface="Calibri"/>
                <a:cs typeface="Calibri"/>
              </a:rPr>
              <a:t>cáncer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 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fototipos </a:t>
            </a:r>
            <a:r>
              <a:rPr sz="2000" dirty="0">
                <a:latin typeface="Calibri"/>
                <a:cs typeface="Calibri"/>
              </a:rPr>
              <a:t>muy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bajos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II,</a:t>
            </a:r>
            <a:r>
              <a:rPr sz="2000" spc="-5" dirty="0">
                <a:latin typeface="Calibri"/>
                <a:cs typeface="Calibri"/>
              </a:rPr>
              <a:t> aplicar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productos </a:t>
            </a:r>
            <a:r>
              <a:rPr sz="2000" spc="-5" dirty="0">
                <a:latin typeface="Calibri"/>
                <a:cs typeface="Calibri"/>
              </a:rPr>
              <a:t>de </a:t>
            </a:r>
            <a:r>
              <a:rPr sz="2000" spc="-10" dirty="0">
                <a:latin typeface="Calibri"/>
                <a:cs typeface="Calibri"/>
              </a:rPr>
              <a:t>alta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protección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 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evitar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tomar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el</a:t>
            </a:r>
            <a:r>
              <a:rPr sz="2000" spc="-5" dirty="0">
                <a:latin typeface="Calibri"/>
                <a:cs typeface="Calibri"/>
              </a:rPr>
              <a:t> sol.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"/>
            </a:pPr>
            <a:endParaRPr sz="27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FF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Vigilar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los</a:t>
            </a:r>
            <a:r>
              <a:rPr sz="2000" spc="-5" dirty="0">
                <a:latin typeface="Calibri"/>
                <a:cs typeface="Calibri"/>
              </a:rPr>
              <a:t> cambios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35" dirty="0">
                <a:latin typeface="Calibri"/>
                <a:cs typeface="Calibri"/>
              </a:rPr>
              <a:t>color,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forma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 tamaño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pecas</a:t>
            </a:r>
            <a:r>
              <a:rPr sz="2000" dirty="0">
                <a:latin typeface="Calibri"/>
                <a:cs typeface="Calibri"/>
              </a:rPr>
              <a:t> o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lunares.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/>
              <a:buChar char=""/>
            </a:pPr>
            <a:endParaRPr sz="27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FF0000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Consultar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5" dirty="0">
                <a:latin typeface="Calibri"/>
                <a:cs typeface="Calibri"/>
              </a:rPr>
              <a:t> especialista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caso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duda.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7124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1922" y="322275"/>
            <a:ext cx="71050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333240" algn="l"/>
              </a:tabLst>
            </a:pPr>
            <a:r>
              <a:rPr sz="2800" b="0" spc="-10" dirty="0">
                <a:solidFill>
                  <a:srgbClr val="00AF50"/>
                </a:solidFill>
                <a:latin typeface="Calibri"/>
                <a:cs typeface="Calibri"/>
              </a:rPr>
              <a:t>CONSEJOS</a:t>
            </a:r>
            <a:r>
              <a:rPr sz="2800" b="0" spc="1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AF50"/>
                </a:solidFill>
                <a:latin typeface="Calibri"/>
                <a:cs typeface="Calibri"/>
              </a:rPr>
              <a:t>DE UTILIZACIÓN</a:t>
            </a:r>
            <a:r>
              <a:rPr sz="2800" b="0" spc="-1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AF50"/>
                </a:solidFill>
                <a:latin typeface="Calibri"/>
                <a:cs typeface="Calibri"/>
              </a:rPr>
              <a:t>o	MODO</a:t>
            </a:r>
            <a:r>
              <a:rPr sz="2800" b="0" spc="-2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AF50"/>
                </a:solidFill>
                <a:latin typeface="Calibri"/>
                <a:cs typeface="Calibri"/>
              </a:rPr>
              <a:t>DE</a:t>
            </a:r>
            <a:r>
              <a:rPr sz="2800" b="0" spc="-4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2800" b="0" spc="-15" dirty="0">
                <a:solidFill>
                  <a:srgbClr val="00AF50"/>
                </a:solidFill>
                <a:latin typeface="Calibri"/>
                <a:cs typeface="Calibri"/>
              </a:rPr>
              <a:t>EMPLEO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64996" y="969390"/>
            <a:ext cx="7700009" cy="567817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4965" marR="5080" indent="-342900" algn="just">
              <a:lnSpc>
                <a:spcPct val="80000"/>
              </a:lnSpc>
              <a:spcBef>
                <a:spcPts val="530"/>
              </a:spcBef>
              <a:buClr>
                <a:srgbClr val="00AF50"/>
              </a:buClr>
              <a:buFont typeface="Wingdings"/>
              <a:buChar char=""/>
              <a:tabLst>
                <a:tab pos="355600" algn="l"/>
              </a:tabLst>
            </a:pPr>
            <a:r>
              <a:rPr sz="1800" spc="-10" dirty="0">
                <a:latin typeface="Calibri"/>
                <a:cs typeface="Calibri"/>
              </a:rPr>
              <a:t>Exfoliar</a:t>
            </a:r>
            <a:r>
              <a:rPr sz="1800" spc="-5" dirty="0">
                <a:latin typeface="Calibri"/>
                <a:cs typeface="Calibri"/>
              </a:rPr>
              <a:t> la</a:t>
            </a:r>
            <a:r>
              <a:rPr sz="1800" dirty="0">
                <a:latin typeface="Calibri"/>
                <a:cs typeface="Calibri"/>
              </a:rPr>
              <a:t> piel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ya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que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capa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córnea</a:t>
            </a:r>
            <a:r>
              <a:rPr sz="1800" dirty="0">
                <a:latin typeface="Calibri"/>
                <a:cs typeface="Calibri"/>
              </a:rPr>
              <a:t> de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piel</a:t>
            </a:r>
            <a:r>
              <a:rPr sz="1800" dirty="0">
                <a:latin typeface="Calibri"/>
                <a:cs typeface="Calibri"/>
              </a:rPr>
              <a:t> acumula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capas</a:t>
            </a:r>
            <a:r>
              <a:rPr sz="1800" dirty="0">
                <a:latin typeface="Calibri"/>
                <a:cs typeface="Calibri"/>
              </a:rPr>
              <a:t> de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células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muertas </a:t>
            </a:r>
            <a:r>
              <a:rPr sz="1800" spc="-15" dirty="0">
                <a:latin typeface="Calibri"/>
                <a:cs typeface="Calibri"/>
              </a:rPr>
              <a:t>durante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invierno. </a:t>
            </a:r>
            <a:r>
              <a:rPr sz="1800" spc="-15" dirty="0">
                <a:latin typeface="Calibri"/>
                <a:cs typeface="Calibri"/>
              </a:rPr>
              <a:t>Esto </a:t>
            </a:r>
            <a:r>
              <a:rPr sz="1800" spc="-10" dirty="0">
                <a:latin typeface="Calibri"/>
                <a:cs typeface="Calibri"/>
              </a:rPr>
              <a:t>ocurre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todas las </a:t>
            </a:r>
            <a:r>
              <a:rPr sz="1800" spc="-15" dirty="0">
                <a:latin typeface="Calibri"/>
                <a:cs typeface="Calibri"/>
              </a:rPr>
              <a:t>zonas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van </a:t>
            </a:r>
            <a:r>
              <a:rPr sz="1800" spc="-5" dirty="0">
                <a:latin typeface="Calibri"/>
                <a:cs typeface="Calibri"/>
              </a:rPr>
              <a:t>cubiertas.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Para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dejar la </a:t>
            </a:r>
            <a:r>
              <a:rPr sz="1800" dirty="0">
                <a:latin typeface="Calibri"/>
                <a:cs typeface="Calibri"/>
              </a:rPr>
              <a:t>piel </a:t>
            </a:r>
            <a:r>
              <a:rPr sz="1800" spc="-5" dirty="0">
                <a:latin typeface="Calibri"/>
                <a:cs typeface="Calibri"/>
              </a:rPr>
              <a:t>luminosa </a:t>
            </a:r>
            <a:r>
              <a:rPr sz="1800" spc="-10" dirty="0">
                <a:latin typeface="Calibri"/>
                <a:cs typeface="Calibri"/>
              </a:rPr>
              <a:t>para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5" dirty="0">
                <a:latin typeface="Calibri"/>
                <a:cs typeface="Calibri"/>
              </a:rPr>
              <a:t>verano,</a:t>
            </a:r>
            <a:r>
              <a:rPr sz="1800" spc="3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primer paso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exfoliación.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Antes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usar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autobronceadora 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fotroprotector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necesario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exfoliar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piel.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AF50"/>
              </a:buClr>
              <a:buFont typeface="Wingdings"/>
              <a:buChar char=""/>
            </a:pPr>
            <a:endParaRPr sz="2100">
              <a:latin typeface="Calibri"/>
              <a:cs typeface="Calibri"/>
            </a:endParaRPr>
          </a:p>
          <a:p>
            <a:pPr marL="354965" marR="5080" indent="-342900" algn="just">
              <a:lnSpc>
                <a:spcPct val="80000"/>
              </a:lnSpc>
              <a:buClr>
                <a:srgbClr val="00AF50"/>
              </a:buClr>
              <a:buFont typeface="Wingdings"/>
              <a:buChar char=""/>
              <a:tabLst>
                <a:tab pos="355600" algn="l"/>
              </a:tabLst>
            </a:pPr>
            <a:r>
              <a:rPr sz="1800" spc="-15" dirty="0">
                <a:latin typeface="Calibri"/>
                <a:cs typeface="Calibri"/>
              </a:rPr>
              <a:t>Hidratar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profundidad la piel </a:t>
            </a:r>
            <a:r>
              <a:rPr sz="1800" spc="-10" dirty="0">
                <a:latin typeface="Calibri"/>
                <a:cs typeface="Calibri"/>
              </a:rPr>
              <a:t>para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5" dirty="0">
                <a:latin typeface="Calibri"/>
                <a:cs typeface="Calibri"/>
              </a:rPr>
              <a:t>luzca </a:t>
            </a:r>
            <a:r>
              <a:rPr sz="1800" spc="-10" dirty="0">
                <a:latin typeface="Calibri"/>
                <a:cs typeface="Calibri"/>
              </a:rPr>
              <a:t>bonita </a:t>
            </a:r>
            <a:r>
              <a:rPr sz="1800" spc="-15" dirty="0">
                <a:latin typeface="Calibri"/>
                <a:cs typeface="Calibri"/>
              </a:rPr>
              <a:t>durante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verano.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debe </a:t>
            </a:r>
            <a:r>
              <a:rPr sz="1800" spc="-5" dirty="0">
                <a:latin typeface="Calibri"/>
                <a:cs typeface="Calibri"/>
              </a:rPr>
              <a:t>aplicar crema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alto poder </a:t>
            </a:r>
            <a:r>
              <a:rPr sz="1800" spc="-15" dirty="0">
                <a:latin typeface="Calibri"/>
                <a:cs typeface="Calibri"/>
              </a:rPr>
              <a:t>hidratante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nivel </a:t>
            </a:r>
            <a:r>
              <a:rPr sz="1800" spc="-10" dirty="0">
                <a:latin typeface="Calibri"/>
                <a:cs typeface="Calibri"/>
              </a:rPr>
              <a:t>corporal. </a:t>
            </a:r>
            <a:r>
              <a:rPr sz="1800" spc="-15" dirty="0">
                <a:latin typeface="Calibri"/>
                <a:cs typeface="Calibri"/>
              </a:rPr>
              <a:t>Durante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propio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verano, </a:t>
            </a:r>
            <a:r>
              <a:rPr sz="1800" dirty="0">
                <a:latin typeface="Calibri"/>
                <a:cs typeface="Calibri"/>
              </a:rPr>
              <a:t>es muy </a:t>
            </a:r>
            <a:r>
              <a:rPr sz="1800" spc="-10" dirty="0">
                <a:latin typeface="Calibri"/>
                <a:cs typeface="Calibri"/>
              </a:rPr>
              <a:t>importante </a:t>
            </a:r>
            <a:r>
              <a:rPr sz="1800" spc="-5" dirty="0">
                <a:latin typeface="Calibri"/>
                <a:cs typeface="Calibri"/>
              </a:rPr>
              <a:t>continuar con </a:t>
            </a:r>
            <a:r>
              <a:rPr sz="1800" dirty="0">
                <a:latin typeface="Calibri"/>
                <a:cs typeface="Calibri"/>
              </a:rPr>
              <a:t>el ritual de </a:t>
            </a:r>
            <a:r>
              <a:rPr sz="1800" spc="-10" dirty="0">
                <a:latin typeface="Calibri"/>
                <a:cs typeface="Calibri"/>
              </a:rPr>
              <a:t>hidratación</a:t>
            </a:r>
            <a:r>
              <a:rPr sz="1800" spc="-5" dirty="0">
                <a:latin typeface="Calibri"/>
                <a:cs typeface="Calibri"/>
              </a:rPr>
              <a:t> previo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verano. </a:t>
            </a:r>
            <a:r>
              <a:rPr sz="1800" spc="-5" dirty="0">
                <a:latin typeface="Calibri"/>
                <a:cs typeface="Calibri"/>
              </a:rPr>
              <a:t>Es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conveniente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aplicarse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crema </a:t>
            </a:r>
            <a:r>
              <a:rPr sz="1800" spc="-15" dirty="0">
                <a:latin typeface="Calibri"/>
                <a:cs typeface="Calibri"/>
              </a:rPr>
              <a:t>hidratante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dos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veces</a:t>
            </a:r>
            <a:r>
              <a:rPr sz="1800" dirty="0">
                <a:latin typeface="Calibri"/>
                <a:cs typeface="Calibri"/>
              </a:rPr>
              <a:t> al</a:t>
            </a:r>
            <a:r>
              <a:rPr sz="1800" spc="-5" dirty="0">
                <a:latin typeface="Calibri"/>
                <a:cs typeface="Calibri"/>
              </a:rPr>
              <a:t> día.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00AF50"/>
              </a:buClr>
              <a:buFont typeface="Wingdings"/>
              <a:buChar char=""/>
            </a:pPr>
            <a:endParaRPr sz="17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00AF50"/>
              </a:buClr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800" b="1" dirty="0">
                <a:latin typeface="Calibri"/>
                <a:cs typeface="Calibri"/>
              </a:rPr>
              <a:t>No</a:t>
            </a:r>
            <a:r>
              <a:rPr sz="1800" b="1" spc="-5" dirty="0">
                <a:latin typeface="Calibri"/>
                <a:cs typeface="Calibri"/>
              </a:rPr>
              <a:t> utilizar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protectores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solares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abiertos </a:t>
            </a:r>
            <a:r>
              <a:rPr sz="1800" dirty="0">
                <a:latin typeface="Calibri"/>
                <a:cs typeface="Calibri"/>
              </a:rPr>
              <a:t>desde el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año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anterior.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AF50"/>
              </a:buClr>
              <a:buFont typeface="Wingdings"/>
              <a:buChar char=""/>
            </a:pPr>
            <a:endParaRPr sz="2100">
              <a:latin typeface="Calibri"/>
              <a:cs typeface="Calibri"/>
            </a:endParaRPr>
          </a:p>
          <a:p>
            <a:pPr marL="354965" marR="5080" indent="-342900" algn="just">
              <a:lnSpc>
                <a:spcPct val="80000"/>
              </a:lnSpc>
              <a:buClr>
                <a:srgbClr val="00AF50"/>
              </a:buClr>
              <a:buFont typeface="Wingdings"/>
              <a:buChar char=""/>
              <a:tabLst>
                <a:tab pos="355600" algn="l"/>
              </a:tabLst>
            </a:pP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5" dirty="0">
                <a:latin typeface="Calibri"/>
                <a:cs typeface="Calibri"/>
              </a:rPr>
              <a:t>fotoprotectores </a:t>
            </a:r>
            <a:r>
              <a:rPr sz="1800" dirty="0">
                <a:latin typeface="Calibri"/>
                <a:cs typeface="Calibri"/>
              </a:rPr>
              <a:t>se deben </a:t>
            </a:r>
            <a:r>
              <a:rPr sz="1800" b="1" spc="-5" dirty="0">
                <a:latin typeface="Calibri"/>
                <a:cs typeface="Calibri"/>
              </a:rPr>
              <a:t>utilizar </a:t>
            </a:r>
            <a:r>
              <a:rPr sz="1800" b="1" spc="-10" dirty="0">
                <a:latin typeface="Calibri"/>
                <a:cs typeface="Calibri"/>
              </a:rPr>
              <a:t>incluso </a:t>
            </a:r>
            <a:r>
              <a:rPr sz="1800" b="1" spc="-5" dirty="0">
                <a:latin typeface="Calibri"/>
                <a:cs typeface="Calibri"/>
              </a:rPr>
              <a:t>en días </a:t>
            </a:r>
            <a:r>
              <a:rPr sz="1800" b="1" spc="-10" dirty="0">
                <a:latin typeface="Calibri"/>
                <a:cs typeface="Calibri"/>
              </a:rPr>
              <a:t>nublados, </a:t>
            </a:r>
            <a:r>
              <a:rPr sz="1800" spc="-15" dirty="0">
                <a:latin typeface="Calibri"/>
                <a:cs typeface="Calibri"/>
              </a:rPr>
              <a:t>ya </a:t>
            </a:r>
            <a:r>
              <a:rPr sz="1800" dirty="0">
                <a:latin typeface="Calibri"/>
                <a:cs typeface="Calibri"/>
              </a:rPr>
              <a:t>sea </a:t>
            </a:r>
            <a:r>
              <a:rPr sz="1800" spc="-5" dirty="0">
                <a:latin typeface="Calibri"/>
                <a:cs typeface="Calibri"/>
              </a:rPr>
              <a:t>invierno </a:t>
            </a:r>
            <a:r>
              <a:rPr sz="1800" dirty="0">
                <a:latin typeface="Calibri"/>
                <a:cs typeface="Calibri"/>
              </a:rPr>
              <a:t> o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verano,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playa,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montaña</a:t>
            </a:r>
            <a:r>
              <a:rPr sz="1800" dirty="0">
                <a:latin typeface="Calibri"/>
                <a:cs typeface="Calibri"/>
              </a:rPr>
              <a:t> o</a:t>
            </a:r>
            <a:r>
              <a:rPr sz="1800" spc="-5" dirty="0">
                <a:latin typeface="Calibri"/>
                <a:cs typeface="Calibri"/>
              </a:rPr>
              <a:t> ciudad,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hay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que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protegerse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sol.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AF50"/>
              </a:buClr>
              <a:buFont typeface="Wingdings"/>
              <a:buChar char=""/>
            </a:pPr>
            <a:endParaRPr sz="2100">
              <a:latin typeface="Calibri"/>
              <a:cs typeface="Calibri"/>
            </a:endParaRPr>
          </a:p>
          <a:p>
            <a:pPr marL="354965" marR="5080" indent="-342900" algn="just">
              <a:lnSpc>
                <a:spcPct val="80000"/>
              </a:lnSpc>
              <a:buClr>
                <a:srgbClr val="00AF50"/>
              </a:buClr>
              <a:buFont typeface="Wingdings"/>
              <a:buChar char=""/>
              <a:tabLst>
                <a:tab pos="355600" algn="l"/>
              </a:tabLst>
            </a:pPr>
            <a:r>
              <a:rPr sz="1800" spc="-10" dirty="0">
                <a:latin typeface="Calibri"/>
                <a:cs typeface="Calibri"/>
              </a:rPr>
              <a:t>Utilizar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15" dirty="0">
                <a:latin typeface="Calibri"/>
                <a:cs typeface="Calibri"/>
              </a:rPr>
              <a:t>fotoprotector </a:t>
            </a:r>
            <a:r>
              <a:rPr sz="1800" dirty="0">
                <a:latin typeface="Calibri"/>
                <a:cs typeface="Calibri"/>
              </a:rPr>
              <a:t>adecuado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5" dirty="0">
                <a:latin typeface="Calibri"/>
                <a:cs typeface="Calibri"/>
              </a:rPr>
              <a:t>cada </a:t>
            </a:r>
            <a:r>
              <a:rPr sz="1800" dirty="0">
                <a:latin typeface="Calibri"/>
                <a:cs typeface="Calibri"/>
              </a:rPr>
              <a:t>tipo de piel o </a:t>
            </a:r>
            <a:r>
              <a:rPr sz="1800" spc="-10" dirty="0">
                <a:latin typeface="Calibri"/>
                <a:cs typeface="Calibri"/>
              </a:rPr>
              <a:t>zona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5" dirty="0">
                <a:latin typeface="Calibri"/>
                <a:cs typeface="Calibri"/>
              </a:rPr>
              <a:t>cuerpo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(crema,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spray,</a:t>
            </a:r>
            <a:r>
              <a:rPr sz="1800" spc="-5" dirty="0">
                <a:latin typeface="Calibri"/>
                <a:cs typeface="Calibri"/>
              </a:rPr>
              <a:t> leche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gel),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fototipo,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edad y </a:t>
            </a:r>
            <a:r>
              <a:rPr sz="1800" spc="-10" dirty="0">
                <a:latin typeface="Calibri"/>
                <a:cs typeface="Calibri"/>
              </a:rPr>
              <a:t>circunstancias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exposición.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00AF50"/>
              </a:buClr>
              <a:buFont typeface="Wingdings"/>
              <a:buChar char=""/>
            </a:pPr>
            <a:endParaRPr sz="2100">
              <a:latin typeface="Calibri"/>
              <a:cs typeface="Calibri"/>
            </a:endParaRPr>
          </a:p>
          <a:p>
            <a:pPr marL="354965" marR="5080" indent="-342900" algn="just">
              <a:lnSpc>
                <a:spcPct val="80000"/>
              </a:lnSpc>
              <a:spcBef>
                <a:spcPts val="5"/>
              </a:spcBef>
              <a:buClr>
                <a:srgbClr val="00AF50"/>
              </a:buClr>
              <a:buFont typeface="Wingdings"/>
              <a:buChar char=""/>
              <a:tabLst>
                <a:tab pos="355600" algn="l"/>
              </a:tabLst>
            </a:pPr>
            <a:r>
              <a:rPr sz="1800" spc="-5" dirty="0">
                <a:latin typeface="Calibri"/>
                <a:cs typeface="Calibri"/>
              </a:rPr>
              <a:t>Emplear</a:t>
            </a:r>
            <a:r>
              <a:rPr sz="1800" dirty="0">
                <a:latin typeface="Calibri"/>
                <a:cs typeface="Calibri"/>
              </a:rPr>
              <a:t> una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fotoprotección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más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alta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primeras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exposiciones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solares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nunca </a:t>
            </a:r>
            <a:r>
              <a:rPr sz="1800" dirty="0">
                <a:latin typeface="Calibri"/>
                <a:cs typeface="Calibri"/>
              </a:rPr>
              <a:t>menor </a:t>
            </a:r>
            <a:r>
              <a:rPr sz="1800" spc="5" dirty="0">
                <a:latin typeface="Calibri"/>
                <a:cs typeface="Calibri"/>
              </a:rPr>
              <a:t>de </a:t>
            </a:r>
            <a:r>
              <a:rPr sz="1800" b="1" spc="-5" dirty="0">
                <a:latin typeface="Calibri"/>
                <a:cs typeface="Calibri"/>
              </a:rPr>
              <a:t>15 </a:t>
            </a:r>
            <a:r>
              <a:rPr sz="1800" b="1" dirty="0">
                <a:latin typeface="Calibri"/>
                <a:cs typeface="Calibri"/>
              </a:rPr>
              <a:t>FPS.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Si un </a:t>
            </a:r>
            <a:r>
              <a:rPr sz="1800" spc="-10" dirty="0">
                <a:latin typeface="Calibri"/>
                <a:cs typeface="Calibri"/>
              </a:rPr>
              <a:t>producto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5" dirty="0">
                <a:latin typeface="Calibri"/>
                <a:cs typeface="Calibri"/>
              </a:rPr>
              <a:t>aplica </a:t>
            </a:r>
            <a:r>
              <a:rPr sz="1800" spc="-10" dirty="0">
                <a:latin typeface="Calibri"/>
                <a:cs typeface="Calibri"/>
              </a:rPr>
              <a:t>correctamente, </a:t>
            </a:r>
            <a:r>
              <a:rPr sz="1800" dirty="0">
                <a:latin typeface="Calibri"/>
                <a:cs typeface="Calibri"/>
              </a:rPr>
              <a:t>un </a:t>
            </a:r>
            <a:r>
              <a:rPr sz="1800" spc="-5" dirty="0">
                <a:latin typeface="Calibri"/>
                <a:cs typeface="Calibri"/>
              </a:rPr>
              <a:t>SPF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categoría </a:t>
            </a:r>
            <a:r>
              <a:rPr sz="1800" dirty="0">
                <a:latin typeface="Calibri"/>
                <a:cs typeface="Calibri"/>
              </a:rPr>
              <a:t>'media' </a:t>
            </a:r>
            <a:r>
              <a:rPr sz="1800" spc="-5" dirty="0">
                <a:latin typeface="Calibri"/>
                <a:cs typeface="Calibri"/>
              </a:rPr>
              <a:t>(15, 20 </a:t>
            </a:r>
            <a:r>
              <a:rPr sz="1800" dirty="0">
                <a:latin typeface="Calibri"/>
                <a:cs typeface="Calibri"/>
              </a:rPr>
              <a:t>ó 25) </a:t>
            </a:r>
            <a:r>
              <a:rPr sz="1800" spc="5" dirty="0">
                <a:latin typeface="Calibri"/>
                <a:cs typeface="Calibri"/>
              </a:rPr>
              <a:t>es </a:t>
            </a:r>
            <a:r>
              <a:rPr sz="1800" spc="-10" dirty="0">
                <a:latin typeface="Calibri"/>
                <a:cs typeface="Calibri"/>
              </a:rPr>
              <a:t>suficiente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10" dirty="0">
                <a:latin typeface="Calibri"/>
                <a:cs typeface="Calibri"/>
              </a:rPr>
              <a:t>proteger </a:t>
            </a:r>
            <a:r>
              <a:rPr sz="1800" dirty="0">
                <a:latin typeface="Calibri"/>
                <a:cs typeface="Calibri"/>
              </a:rPr>
              <a:t>a una </a:t>
            </a:r>
            <a:r>
              <a:rPr sz="1800" spc="-10" dirty="0">
                <a:latin typeface="Calibri"/>
                <a:cs typeface="Calibri"/>
              </a:rPr>
              <a:t>persona </a:t>
            </a:r>
            <a:r>
              <a:rPr sz="1800" spc="-5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 una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piel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normal",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aclara</a:t>
            </a:r>
            <a:r>
              <a:rPr sz="1800" spc="-5" dirty="0">
                <a:latin typeface="Calibri"/>
                <a:cs typeface="Calibri"/>
              </a:rPr>
              <a:t> la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UE.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Un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factor</a:t>
            </a:r>
            <a:r>
              <a:rPr sz="1800" spc="-5" dirty="0">
                <a:latin typeface="Calibri"/>
                <a:cs typeface="Calibri"/>
              </a:rPr>
              <a:t> superior</a:t>
            </a:r>
            <a:r>
              <a:rPr sz="1800" dirty="0">
                <a:latin typeface="Calibri"/>
                <a:cs typeface="Calibri"/>
              </a:rPr>
              <a:t> 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50</a:t>
            </a:r>
            <a:r>
              <a:rPr sz="1800" dirty="0">
                <a:latin typeface="Calibri"/>
                <a:cs typeface="Calibri"/>
              </a:rPr>
              <a:t> no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aumenta</a:t>
            </a:r>
            <a:r>
              <a:rPr sz="1800" spc="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la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protección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contra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quemaduras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radiación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UVB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piel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normal.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86256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615770"/>
            <a:ext cx="634555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69054" algn="l"/>
              </a:tabLst>
            </a:pPr>
            <a:r>
              <a:rPr lang="es-MX" sz="2500" b="0" spc="-10" dirty="0">
                <a:solidFill>
                  <a:srgbClr val="00AF50"/>
                </a:solidFill>
                <a:latin typeface="Calibri"/>
                <a:cs typeface="Calibri"/>
              </a:rPr>
              <a:t>CONSEJOS</a:t>
            </a:r>
            <a:r>
              <a:rPr lang="es-MX" sz="2500" b="0" spc="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lang="es-MX" sz="2500" b="0" spc="-5" dirty="0">
                <a:solidFill>
                  <a:srgbClr val="00AF50"/>
                </a:solidFill>
                <a:latin typeface="Calibri"/>
                <a:cs typeface="Calibri"/>
              </a:rPr>
              <a:t>DE</a:t>
            </a:r>
            <a:r>
              <a:rPr lang="es-MX" sz="2500" b="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lang="es-MX" sz="2500" b="0" spc="-10" dirty="0">
                <a:solidFill>
                  <a:srgbClr val="00AF50"/>
                </a:solidFill>
                <a:latin typeface="Calibri"/>
                <a:cs typeface="Calibri"/>
              </a:rPr>
              <a:t>UTILIZACIÓN</a:t>
            </a:r>
            <a:r>
              <a:rPr lang="es-MX" sz="2500" b="0" spc="4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lang="es-MX" sz="2500" b="0" spc="-5" dirty="0">
                <a:solidFill>
                  <a:srgbClr val="00AF50"/>
                </a:solidFill>
                <a:latin typeface="Calibri"/>
                <a:cs typeface="Calibri"/>
              </a:rPr>
              <a:t>O	MODO</a:t>
            </a:r>
            <a:r>
              <a:rPr lang="es-MX" sz="2500" b="0" spc="-3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lang="es-MX" sz="2500" b="0" spc="-10" dirty="0">
                <a:solidFill>
                  <a:srgbClr val="00AF50"/>
                </a:solidFill>
                <a:latin typeface="Calibri"/>
                <a:cs typeface="Calibri"/>
              </a:rPr>
              <a:t>DE</a:t>
            </a:r>
            <a:r>
              <a:rPr lang="es-MX" sz="2500" b="0" spc="-3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lang="es-MX" sz="2500" b="0" spc="-10" dirty="0">
                <a:solidFill>
                  <a:srgbClr val="00AF50"/>
                </a:solidFill>
                <a:latin typeface="Calibri"/>
                <a:cs typeface="Calibri"/>
              </a:rPr>
              <a:t>EMPLEO</a:t>
            </a:r>
            <a:endParaRPr lang="es-MX" sz="25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idx="1"/>
          </p:nvPr>
        </p:nvSpPr>
        <p:spPr>
          <a:xfrm>
            <a:off x="228600" y="1371600"/>
            <a:ext cx="8339227" cy="4286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5"/>
              </a:spcBef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es-419" sz="2000" dirty="0"/>
              <a:t>Extremar las precauciones en las partes del cuerpo más </a:t>
            </a:r>
            <a:r>
              <a:rPr sz="2000" dirty="0" err="1"/>
              <a:t>sensibles</a:t>
            </a:r>
            <a:r>
              <a:rPr sz="2000" spc="5" dirty="0"/>
              <a:t> </a:t>
            </a:r>
            <a:r>
              <a:rPr sz="2000" dirty="0"/>
              <a:t>al</a:t>
            </a:r>
            <a:r>
              <a:rPr sz="2000" spc="5" dirty="0"/>
              <a:t> </a:t>
            </a:r>
            <a:r>
              <a:rPr sz="2000" spc="-5" dirty="0"/>
              <a:t>sol:</a:t>
            </a:r>
            <a:r>
              <a:rPr sz="2000" dirty="0"/>
              <a:t> </a:t>
            </a:r>
            <a:r>
              <a:rPr sz="2000" spc="-10" dirty="0"/>
              <a:t>cara,</a:t>
            </a:r>
            <a:r>
              <a:rPr sz="2000" spc="-5" dirty="0"/>
              <a:t> cuello,</a:t>
            </a:r>
            <a:r>
              <a:rPr sz="2000" dirty="0"/>
              <a:t> </a:t>
            </a:r>
            <a:r>
              <a:rPr sz="2000" spc="-10" dirty="0"/>
              <a:t>calva,</a:t>
            </a:r>
            <a:r>
              <a:rPr sz="2000" spc="-5" dirty="0"/>
              <a:t> </a:t>
            </a:r>
            <a:r>
              <a:rPr sz="2000" spc="-10" dirty="0"/>
              <a:t>hombros,</a:t>
            </a:r>
            <a:r>
              <a:rPr sz="2000" spc="-5" dirty="0"/>
              <a:t> escote,</a:t>
            </a:r>
            <a:r>
              <a:rPr sz="2000" dirty="0"/>
              <a:t> </a:t>
            </a:r>
            <a:r>
              <a:rPr sz="2000" spc="-5" dirty="0"/>
              <a:t>orejas, </a:t>
            </a:r>
            <a:r>
              <a:rPr sz="2000" dirty="0"/>
              <a:t> mamas, manos y </a:t>
            </a:r>
            <a:r>
              <a:rPr sz="2000" spc="-5" dirty="0"/>
              <a:t>empeines. La </a:t>
            </a:r>
            <a:r>
              <a:rPr sz="2000" spc="-10" dirty="0"/>
              <a:t>protección </a:t>
            </a:r>
            <a:r>
              <a:rPr sz="2000" dirty="0"/>
              <a:t>de los labios </a:t>
            </a:r>
            <a:r>
              <a:rPr sz="2000" spc="-5" dirty="0"/>
              <a:t>se debe </a:t>
            </a:r>
            <a:r>
              <a:rPr sz="2000" dirty="0"/>
              <a:t> hacer </a:t>
            </a:r>
            <a:r>
              <a:rPr sz="2000" spc="-10" dirty="0"/>
              <a:t>con </a:t>
            </a:r>
            <a:r>
              <a:rPr sz="2000" dirty="0"/>
              <a:t>lápices o </a:t>
            </a:r>
            <a:r>
              <a:rPr sz="2000" spc="-10" dirty="0"/>
              <a:t>barras </a:t>
            </a:r>
            <a:r>
              <a:rPr sz="2000" spc="-15" dirty="0"/>
              <a:t>fotoprotectoras, </a:t>
            </a:r>
            <a:r>
              <a:rPr sz="2000" dirty="0"/>
              <a:t>y </a:t>
            </a:r>
            <a:r>
              <a:rPr sz="2000" spc="-5" dirty="0"/>
              <a:t>la del cabello con </a:t>
            </a:r>
            <a:r>
              <a:rPr sz="2000" dirty="0"/>
              <a:t> </a:t>
            </a:r>
            <a:r>
              <a:rPr sz="2000" spc="-10" dirty="0"/>
              <a:t>productos</a:t>
            </a:r>
            <a:r>
              <a:rPr sz="2000" spc="-15" dirty="0"/>
              <a:t> </a:t>
            </a:r>
            <a:r>
              <a:rPr sz="2000" spc="-5" dirty="0"/>
              <a:t>específicos.</a:t>
            </a: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B050"/>
              </a:buClr>
              <a:buFont typeface="Wingdings" panose="05000000000000000000" pitchFamily="2" charset="2"/>
              <a:buChar char="q"/>
            </a:pPr>
            <a:endParaRPr sz="1800" dirty="0"/>
          </a:p>
          <a:p>
            <a:pPr marR="5080" algn="just">
              <a:lnSpc>
                <a:spcPct val="100000"/>
              </a:lnSpc>
              <a:buClr>
                <a:srgbClr val="00B050"/>
              </a:buClr>
              <a:buSzPct val="95000"/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sz="2000" spc="-5" dirty="0"/>
              <a:t>Aplicar el </a:t>
            </a:r>
            <a:r>
              <a:rPr sz="2000" spc="-15" dirty="0"/>
              <a:t>fotoprotector </a:t>
            </a:r>
            <a:r>
              <a:rPr sz="2000" spc="-5" dirty="0"/>
              <a:t>en cantidad </a:t>
            </a:r>
            <a:r>
              <a:rPr sz="2000" spc="-10" dirty="0"/>
              <a:t>generosa </a:t>
            </a:r>
            <a:r>
              <a:rPr sz="2000" dirty="0"/>
              <a:t>(2 mg/cm2 ), de </a:t>
            </a:r>
            <a:r>
              <a:rPr sz="2000" spc="5" dirty="0"/>
              <a:t> </a:t>
            </a:r>
            <a:r>
              <a:rPr sz="2000" spc="-10" dirty="0"/>
              <a:t>forma</a:t>
            </a:r>
            <a:r>
              <a:rPr sz="2000" spc="-5" dirty="0"/>
              <a:t> </a:t>
            </a:r>
            <a:r>
              <a:rPr sz="2000" spc="-10" dirty="0"/>
              <a:t>uniforme,</a:t>
            </a:r>
            <a:r>
              <a:rPr sz="2000" spc="-5" dirty="0"/>
              <a:t> </a:t>
            </a:r>
            <a:r>
              <a:rPr sz="2000" spc="-10" dirty="0"/>
              <a:t>sobre</a:t>
            </a:r>
            <a:r>
              <a:rPr sz="2000" spc="-5" dirty="0"/>
              <a:t> la</a:t>
            </a:r>
            <a:r>
              <a:rPr sz="2000" dirty="0"/>
              <a:t> </a:t>
            </a:r>
            <a:r>
              <a:rPr sz="2000" spc="-5" dirty="0"/>
              <a:t>piel</a:t>
            </a:r>
            <a:r>
              <a:rPr sz="2000" dirty="0"/>
              <a:t> seca,</a:t>
            </a:r>
            <a:r>
              <a:rPr sz="2000" spc="5" dirty="0"/>
              <a:t> </a:t>
            </a:r>
            <a:r>
              <a:rPr sz="2000" dirty="0"/>
              <a:t>media</a:t>
            </a:r>
            <a:r>
              <a:rPr sz="2000" spc="5" dirty="0"/>
              <a:t> </a:t>
            </a:r>
            <a:r>
              <a:rPr sz="2000" spc="-15" dirty="0"/>
              <a:t>hora</a:t>
            </a:r>
            <a:r>
              <a:rPr sz="2000" spc="-10" dirty="0"/>
              <a:t> antes</a:t>
            </a:r>
            <a:r>
              <a:rPr sz="2000" spc="-5" dirty="0"/>
              <a:t> </a:t>
            </a:r>
            <a:r>
              <a:rPr sz="2000" dirty="0"/>
              <a:t>de</a:t>
            </a:r>
            <a:r>
              <a:rPr sz="2000" spc="5" dirty="0"/>
              <a:t> </a:t>
            </a:r>
            <a:r>
              <a:rPr sz="2000" spc="-5" dirty="0"/>
              <a:t>la </a:t>
            </a:r>
            <a:r>
              <a:rPr sz="2000" dirty="0"/>
              <a:t> </a:t>
            </a:r>
            <a:r>
              <a:rPr sz="2000" spc="-10" dirty="0"/>
              <a:t>exposición</a:t>
            </a:r>
            <a:r>
              <a:rPr sz="2000" dirty="0"/>
              <a:t> al</a:t>
            </a:r>
            <a:r>
              <a:rPr sz="2000" spc="-5" dirty="0"/>
              <a:t> sol.</a:t>
            </a: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AF50"/>
              </a:buClr>
              <a:buFont typeface="Wingdings"/>
              <a:buChar char=""/>
            </a:pPr>
            <a:endParaRPr sz="1800" dirty="0"/>
          </a:p>
          <a:p>
            <a:pPr marR="5715" algn="just">
              <a:lnSpc>
                <a:spcPct val="100000"/>
              </a:lnSpc>
              <a:buClr>
                <a:srgbClr val="00AF50"/>
              </a:buClr>
              <a:buSzPct val="95000"/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sz="2000" spc="-10" dirty="0"/>
              <a:t>Renovar </a:t>
            </a:r>
            <a:r>
              <a:rPr sz="2000" spc="-5" dirty="0"/>
              <a:t>la aplicación </a:t>
            </a:r>
            <a:r>
              <a:rPr sz="2000" dirty="0"/>
              <a:t>a las 2 </a:t>
            </a:r>
            <a:r>
              <a:rPr sz="2000" spc="-10" dirty="0"/>
              <a:t>horas </a:t>
            </a:r>
            <a:r>
              <a:rPr sz="2000" dirty="0"/>
              <a:t>y </a:t>
            </a:r>
            <a:r>
              <a:rPr sz="2000" spc="-5" dirty="0"/>
              <a:t>después </a:t>
            </a:r>
            <a:r>
              <a:rPr sz="2000" dirty="0"/>
              <a:t>de </a:t>
            </a:r>
            <a:r>
              <a:rPr sz="2000" spc="-5" dirty="0"/>
              <a:t>cada baño. </a:t>
            </a:r>
            <a:r>
              <a:rPr sz="2000" dirty="0"/>
              <a:t>Más </a:t>
            </a:r>
            <a:r>
              <a:rPr sz="2000" spc="5" dirty="0"/>
              <a:t> </a:t>
            </a:r>
            <a:r>
              <a:rPr sz="2000" dirty="0"/>
              <a:t>a </a:t>
            </a:r>
            <a:r>
              <a:rPr sz="2000" spc="-5" dirty="0"/>
              <a:t>menudo en el caso </a:t>
            </a:r>
            <a:r>
              <a:rPr sz="2000" dirty="0"/>
              <a:t>de los </a:t>
            </a:r>
            <a:r>
              <a:rPr sz="2000" spc="-5" dirty="0"/>
              <a:t>geles, por ser menos </a:t>
            </a:r>
            <a:r>
              <a:rPr sz="2000" spc="-10" dirty="0"/>
              <a:t>grasos. </a:t>
            </a:r>
            <a:r>
              <a:rPr sz="2000" spc="-5" dirty="0"/>
              <a:t>En casos </a:t>
            </a:r>
            <a:r>
              <a:rPr sz="2000" dirty="0"/>
              <a:t> de </a:t>
            </a:r>
            <a:r>
              <a:rPr sz="2000" spc="-5" dirty="0"/>
              <a:t>mucho </a:t>
            </a:r>
            <a:r>
              <a:rPr sz="2000" spc="-15" dirty="0"/>
              <a:t>roce </a:t>
            </a:r>
            <a:r>
              <a:rPr sz="2000" spc="-10" dirty="0"/>
              <a:t>(toalla) </a:t>
            </a:r>
            <a:r>
              <a:rPr sz="2000" spc="5" dirty="0"/>
              <a:t>se </a:t>
            </a:r>
            <a:r>
              <a:rPr sz="2000" spc="-5" dirty="0"/>
              <a:t>debe doblar la frecuencia </a:t>
            </a:r>
            <a:r>
              <a:rPr sz="2000" dirty="0"/>
              <a:t>de </a:t>
            </a:r>
            <a:r>
              <a:rPr sz="2000" spc="-5" dirty="0"/>
              <a:t>aplicación. </a:t>
            </a:r>
            <a:r>
              <a:rPr sz="2000" dirty="0"/>
              <a:t> </a:t>
            </a:r>
            <a:r>
              <a:rPr sz="2000" spc="-5" dirty="0"/>
              <a:t>La</a:t>
            </a:r>
            <a:r>
              <a:rPr sz="2000" spc="195" dirty="0"/>
              <a:t> </a:t>
            </a:r>
            <a:r>
              <a:rPr sz="2000" spc="-5" dirty="0"/>
              <a:t>sudoración</a:t>
            </a:r>
            <a:r>
              <a:rPr sz="2000" spc="185" dirty="0"/>
              <a:t> </a:t>
            </a:r>
            <a:r>
              <a:rPr sz="2000" dirty="0"/>
              <a:t>muy</a:t>
            </a:r>
            <a:r>
              <a:rPr sz="2000" spc="185" dirty="0"/>
              <a:t> </a:t>
            </a:r>
            <a:r>
              <a:rPr sz="2000" spc="-10" dirty="0"/>
              <a:t>alta</a:t>
            </a:r>
            <a:r>
              <a:rPr sz="2000" spc="200" dirty="0"/>
              <a:t> </a:t>
            </a:r>
            <a:r>
              <a:rPr sz="2000" dirty="0"/>
              <a:t>al</a:t>
            </a:r>
            <a:r>
              <a:rPr sz="2000" spc="190" dirty="0"/>
              <a:t> </a:t>
            </a:r>
            <a:r>
              <a:rPr sz="2000" spc="-10" dirty="0"/>
              <a:t>realizar</a:t>
            </a:r>
            <a:r>
              <a:rPr sz="2000" spc="200" dirty="0"/>
              <a:t> </a:t>
            </a:r>
            <a:r>
              <a:rPr sz="2000" spc="-5" dirty="0"/>
              <a:t>ejercicio</a:t>
            </a:r>
            <a:r>
              <a:rPr sz="2000" spc="204" dirty="0"/>
              <a:t> </a:t>
            </a:r>
            <a:r>
              <a:rPr sz="2000" spc="-5" dirty="0"/>
              <a:t>físico</a:t>
            </a:r>
            <a:r>
              <a:rPr sz="2000" spc="200" dirty="0"/>
              <a:t> </a:t>
            </a:r>
            <a:r>
              <a:rPr sz="2000" spc="-5" dirty="0"/>
              <a:t>también</a:t>
            </a:r>
            <a:r>
              <a:rPr sz="2000" spc="200" dirty="0"/>
              <a:t> </a:t>
            </a:r>
            <a:r>
              <a:rPr sz="2000" spc="-5" dirty="0"/>
              <a:t>acelera </a:t>
            </a:r>
            <a:r>
              <a:rPr sz="2000" spc="-440" dirty="0"/>
              <a:t> </a:t>
            </a:r>
            <a:r>
              <a:rPr sz="2000" spc="-5" dirty="0"/>
              <a:t>la</a:t>
            </a:r>
            <a:r>
              <a:rPr sz="2000" dirty="0"/>
              <a:t> </a:t>
            </a:r>
            <a:r>
              <a:rPr sz="2000" spc="-5" dirty="0"/>
              <a:t>pérdida</a:t>
            </a:r>
            <a:r>
              <a:rPr sz="2000" dirty="0"/>
              <a:t> </a:t>
            </a:r>
            <a:r>
              <a:rPr sz="2000" spc="-5" dirty="0"/>
              <a:t>del</a:t>
            </a:r>
            <a:r>
              <a:rPr sz="2000" dirty="0"/>
              <a:t> </a:t>
            </a:r>
            <a:r>
              <a:rPr sz="2000" spc="-15" dirty="0"/>
              <a:t>fotoprotector</a:t>
            </a:r>
            <a:r>
              <a:rPr sz="2000" spc="-10" dirty="0"/>
              <a:t> </a:t>
            </a:r>
            <a:r>
              <a:rPr sz="2000" dirty="0"/>
              <a:t>y</a:t>
            </a:r>
            <a:r>
              <a:rPr sz="2000" spc="5" dirty="0"/>
              <a:t> </a:t>
            </a:r>
            <a:r>
              <a:rPr sz="2000" dirty="0"/>
              <a:t>se</a:t>
            </a:r>
            <a:r>
              <a:rPr sz="2000" spc="5" dirty="0"/>
              <a:t> </a:t>
            </a:r>
            <a:r>
              <a:rPr sz="2000" spc="-5" dirty="0"/>
              <a:t>debe</a:t>
            </a:r>
            <a:r>
              <a:rPr sz="2000" dirty="0"/>
              <a:t> </a:t>
            </a:r>
            <a:r>
              <a:rPr sz="2000" spc="-5" dirty="0"/>
              <a:t>reponer</a:t>
            </a:r>
            <a:r>
              <a:rPr sz="2000" dirty="0"/>
              <a:t> más </a:t>
            </a:r>
            <a:r>
              <a:rPr sz="2000" spc="5" dirty="0"/>
              <a:t> </a:t>
            </a:r>
            <a:r>
              <a:rPr sz="2000" spc="-10" dirty="0"/>
              <a:t>frecuentemente.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80865" y="323850"/>
            <a:ext cx="488251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2465" marR="5080" indent="-660400">
              <a:lnSpc>
                <a:spcPct val="100000"/>
              </a:lnSpc>
              <a:spcBef>
                <a:spcPts val="100"/>
              </a:spcBef>
              <a:tabLst>
                <a:tab pos="2696210" algn="l"/>
              </a:tabLst>
            </a:pPr>
            <a:r>
              <a:rPr sz="5400" b="0" spc="-65" dirty="0">
                <a:solidFill>
                  <a:srgbClr val="FFC000"/>
                </a:solidFill>
                <a:latin typeface="Calibri"/>
                <a:cs typeface="Calibri"/>
              </a:rPr>
              <a:t>Water</a:t>
            </a:r>
            <a:r>
              <a:rPr sz="5400" b="0" spc="-1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5400" b="0" spc="-35" dirty="0">
                <a:solidFill>
                  <a:srgbClr val="FFC000"/>
                </a:solidFill>
                <a:latin typeface="Calibri"/>
                <a:cs typeface="Calibri"/>
              </a:rPr>
              <a:t>Resistant</a:t>
            </a:r>
            <a:r>
              <a:rPr sz="5400" b="0" spc="-1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5400" b="0" dirty="0">
                <a:solidFill>
                  <a:srgbClr val="FFC000"/>
                </a:solidFill>
                <a:latin typeface="Calibri"/>
                <a:cs typeface="Calibri"/>
              </a:rPr>
              <a:t>y </a:t>
            </a:r>
            <a:r>
              <a:rPr sz="5400" b="0" spc="-121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5400" b="0" spc="-60" dirty="0">
                <a:solidFill>
                  <a:srgbClr val="FFC000"/>
                </a:solidFill>
                <a:latin typeface="Calibri"/>
                <a:cs typeface="Calibri"/>
              </a:rPr>
              <a:t>Water	</a:t>
            </a:r>
            <a:r>
              <a:rPr sz="5400" b="0" spc="-20" dirty="0">
                <a:solidFill>
                  <a:srgbClr val="FFC000"/>
                </a:solidFill>
                <a:latin typeface="Calibri"/>
                <a:cs typeface="Calibri"/>
              </a:rPr>
              <a:t>Proof</a:t>
            </a:r>
            <a:endParaRPr sz="54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914" y="2416810"/>
            <a:ext cx="278892" cy="2849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914" y="4806441"/>
            <a:ext cx="278892" cy="28498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93444" y="2281174"/>
            <a:ext cx="7323455" cy="378206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332740">
              <a:lnSpc>
                <a:spcPct val="90000"/>
              </a:lnSpc>
              <a:spcBef>
                <a:spcPts val="484"/>
              </a:spcBef>
            </a:pPr>
            <a:r>
              <a:rPr sz="3200" b="1" spc="-35" dirty="0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Resistant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3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mantiene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nivel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de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protección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hasta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después de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haber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estado </a:t>
            </a:r>
            <a:r>
              <a:rPr sz="3200" spc="-7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inmerso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agua en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2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baños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 20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minutos.</a:t>
            </a: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100" dirty="0">
              <a:latin typeface="Calibri"/>
              <a:cs typeface="Calibri"/>
            </a:endParaRPr>
          </a:p>
          <a:p>
            <a:pPr marL="12700" marR="5080">
              <a:lnSpc>
                <a:spcPts val="3460"/>
              </a:lnSpc>
            </a:pPr>
            <a:r>
              <a:rPr sz="3200" b="1" spc="-35" dirty="0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Proof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mantiene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su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protección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después de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4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baños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 20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minutos</a:t>
            </a:r>
            <a:r>
              <a:rPr sz="3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(secando </a:t>
            </a:r>
            <a:r>
              <a:rPr sz="3200" spc="-7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evaporación,</a:t>
            </a:r>
            <a:r>
              <a:rPr sz="3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sin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toalla).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500628" cy="20711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30579" y="187197"/>
            <a:ext cx="63976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40" dirty="0">
                <a:solidFill>
                  <a:srgbClr val="4F6128"/>
                </a:solidFill>
                <a:latin typeface="Calibri"/>
                <a:cs typeface="Calibri"/>
              </a:rPr>
              <a:t>FOTOPROTECCIÓN</a:t>
            </a:r>
            <a:r>
              <a:rPr sz="4400" b="0" spc="-15" dirty="0">
                <a:solidFill>
                  <a:srgbClr val="4F6128"/>
                </a:solidFill>
                <a:latin typeface="Calibri"/>
                <a:cs typeface="Calibri"/>
              </a:rPr>
              <a:t> </a:t>
            </a:r>
            <a:r>
              <a:rPr sz="4400" b="0" spc="-35" dirty="0">
                <a:solidFill>
                  <a:srgbClr val="4F6128"/>
                </a:solidFill>
                <a:latin typeface="Calibri"/>
                <a:cs typeface="Calibri"/>
              </a:rPr>
              <a:t>INFANTIL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84988" y="928116"/>
            <a:ext cx="8859520" cy="4093845"/>
            <a:chOff x="284988" y="928116"/>
            <a:chExt cx="8859520" cy="40938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1511" y="999744"/>
              <a:ext cx="3142488" cy="314401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84988" y="928116"/>
              <a:ext cx="5786755" cy="4093845"/>
            </a:xfrm>
            <a:custGeom>
              <a:avLst/>
              <a:gdLst/>
              <a:ahLst/>
              <a:cxnLst/>
              <a:rect l="l" t="t" r="r" b="b"/>
              <a:pathLst>
                <a:path w="5786755" h="4093845">
                  <a:moveTo>
                    <a:pt x="5786628" y="0"/>
                  </a:moveTo>
                  <a:lnTo>
                    <a:pt x="0" y="0"/>
                  </a:lnTo>
                  <a:lnTo>
                    <a:pt x="0" y="4093463"/>
                  </a:lnTo>
                  <a:lnTo>
                    <a:pt x="5786628" y="4093463"/>
                  </a:lnTo>
                  <a:lnTo>
                    <a:pt x="5786628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164" y="1036828"/>
              <a:ext cx="178308" cy="1783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164" y="2256027"/>
              <a:ext cx="178308" cy="1783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164" y="3170427"/>
              <a:ext cx="178308" cy="1783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164" y="4084827"/>
              <a:ext cx="178308" cy="1783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164" y="4694427"/>
              <a:ext cx="178308" cy="17830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64642" y="945261"/>
            <a:ext cx="5606415" cy="398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25730" indent="234315">
              <a:lnSpc>
                <a:spcPct val="100000"/>
              </a:lnSpc>
              <a:spcBef>
                <a:spcPts val="105"/>
              </a:spcBef>
            </a:pPr>
            <a:r>
              <a:rPr sz="2000" spc="-15" dirty="0">
                <a:latin typeface="Calibri"/>
                <a:cs typeface="Calibri"/>
              </a:rPr>
              <a:t>Por </a:t>
            </a:r>
            <a:r>
              <a:rPr sz="2000" spc="-5" dirty="0">
                <a:latin typeface="Calibri"/>
                <a:cs typeface="Calibri"/>
              </a:rPr>
              <a:t>sus hábitos de juego reciben </a:t>
            </a:r>
            <a:r>
              <a:rPr sz="2000" dirty="0">
                <a:latin typeface="Calibri"/>
                <a:cs typeface="Calibri"/>
              </a:rPr>
              <a:t>más </a:t>
            </a:r>
            <a:r>
              <a:rPr sz="2000" spc="-5" dirty="0">
                <a:latin typeface="Calibri"/>
                <a:cs typeface="Calibri"/>
              </a:rPr>
              <a:t>radiaciones </a:t>
            </a:r>
            <a:r>
              <a:rPr sz="2000" dirty="0">
                <a:latin typeface="Calibri"/>
                <a:cs typeface="Calibri"/>
              </a:rPr>
              <a:t> que los </a:t>
            </a:r>
            <a:r>
              <a:rPr sz="2000" spc="-5" dirty="0">
                <a:latin typeface="Calibri"/>
                <a:cs typeface="Calibri"/>
              </a:rPr>
              <a:t>adultos </a:t>
            </a:r>
            <a:r>
              <a:rPr sz="2000" dirty="0">
                <a:latin typeface="Calibri"/>
                <a:cs typeface="Calibri"/>
              </a:rPr>
              <a:t>y </a:t>
            </a:r>
            <a:r>
              <a:rPr sz="2000" spc="-10" dirty="0">
                <a:latin typeface="Calibri"/>
                <a:cs typeface="Calibri"/>
              </a:rPr>
              <a:t>requieren </a:t>
            </a:r>
            <a:r>
              <a:rPr sz="2000" dirty="0">
                <a:latin typeface="Calibri"/>
                <a:cs typeface="Calibri"/>
              </a:rPr>
              <a:t>especial </a:t>
            </a:r>
            <a:r>
              <a:rPr sz="2000" spc="-5" dirty="0">
                <a:latin typeface="Calibri"/>
                <a:cs typeface="Calibri"/>
              </a:rPr>
              <a:t>atención, 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debiendo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protegerles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todas</a:t>
            </a:r>
            <a:r>
              <a:rPr sz="2000" spc="-5" dirty="0">
                <a:latin typeface="Calibri"/>
                <a:cs typeface="Calibri"/>
              </a:rPr>
              <a:t> sus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actividades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 </a:t>
            </a:r>
            <a:r>
              <a:rPr sz="2000" spc="-10" dirty="0">
                <a:latin typeface="Calibri"/>
                <a:cs typeface="Calibri"/>
              </a:rPr>
              <a:t>aire </a:t>
            </a:r>
            <a:r>
              <a:rPr sz="2000" spc="-434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libre.</a:t>
            </a:r>
            <a:endParaRPr sz="2000">
              <a:latin typeface="Calibri"/>
              <a:cs typeface="Calibri"/>
            </a:endParaRPr>
          </a:p>
          <a:p>
            <a:pPr marL="12700" marR="5080" indent="1778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Los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niños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menores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 años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no deberían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exponerse </a:t>
            </a:r>
            <a:r>
              <a:rPr sz="2000" spc="-43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 baños muy </a:t>
            </a:r>
            <a:r>
              <a:rPr sz="2000" spc="-10" dirty="0">
                <a:latin typeface="Calibri"/>
                <a:cs typeface="Calibri"/>
              </a:rPr>
              <a:t>prolongados </a:t>
            </a:r>
            <a:r>
              <a:rPr sz="2000" spc="-5" dirty="0">
                <a:latin typeface="Calibri"/>
                <a:cs typeface="Calibri"/>
              </a:rPr>
              <a:t>de sol </a:t>
            </a:r>
            <a:r>
              <a:rPr sz="2000" dirty="0">
                <a:latin typeface="Calibri"/>
                <a:cs typeface="Calibri"/>
              </a:rPr>
              <a:t>en </a:t>
            </a:r>
            <a:r>
              <a:rPr sz="2000" spc="-5" dirty="0">
                <a:latin typeface="Calibri"/>
                <a:cs typeface="Calibri"/>
              </a:rPr>
              <a:t>ningún </a:t>
            </a:r>
            <a:r>
              <a:rPr sz="2000" spc="-10" dirty="0">
                <a:latin typeface="Calibri"/>
                <a:cs typeface="Calibri"/>
              </a:rPr>
              <a:t>caso, </a:t>
            </a:r>
            <a:r>
              <a:rPr sz="2000" spc="-5" dirty="0">
                <a:latin typeface="Calibri"/>
                <a:cs typeface="Calibri"/>
              </a:rPr>
              <a:t>ni </a:t>
            </a:r>
            <a:r>
              <a:rPr sz="2000" dirty="0">
                <a:latin typeface="Calibri"/>
                <a:cs typeface="Calibri"/>
              </a:rPr>
              <a:t> aún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usando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el </a:t>
            </a:r>
            <a:r>
              <a:rPr sz="2000" spc="-15" dirty="0">
                <a:latin typeface="Calibri"/>
                <a:cs typeface="Calibri"/>
              </a:rPr>
              <a:t>fotoprotector</a:t>
            </a:r>
            <a:r>
              <a:rPr sz="2000" dirty="0">
                <a:latin typeface="Calibri"/>
                <a:cs typeface="Calibri"/>
              </a:rPr>
              <a:t> más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potente.</a:t>
            </a:r>
            <a:endParaRPr sz="2000">
              <a:latin typeface="Calibri"/>
              <a:cs typeface="Calibri"/>
            </a:endParaRPr>
          </a:p>
          <a:p>
            <a:pPr marL="12700" marR="526415" indent="177800">
              <a:lnSpc>
                <a:spcPct val="100000"/>
              </a:lnSpc>
            </a:pPr>
            <a:r>
              <a:rPr sz="2000" spc="-10" dirty="0">
                <a:latin typeface="Calibri"/>
                <a:cs typeface="Calibri"/>
              </a:rPr>
              <a:t>Protegerles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con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ropa,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gorra,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gafas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protectores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solares</a:t>
            </a:r>
            <a:r>
              <a:rPr sz="2000" dirty="0">
                <a:latin typeface="Calibri"/>
                <a:cs typeface="Calibri"/>
              </a:rPr>
              <a:t> de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altos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índices,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especiales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para</a:t>
            </a:r>
            <a:r>
              <a:rPr sz="2000" spc="-5" dirty="0">
                <a:latin typeface="Calibri"/>
                <a:cs typeface="Calibri"/>
              </a:rPr>
              <a:t> niños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 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resistentes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 agua.</a:t>
            </a:r>
            <a:endParaRPr sz="2000">
              <a:latin typeface="Calibri"/>
              <a:cs typeface="Calibri"/>
            </a:endParaRPr>
          </a:p>
          <a:p>
            <a:pPr marL="12700" marR="40005" indent="177800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latin typeface="Calibri"/>
                <a:cs typeface="Calibri"/>
              </a:rPr>
              <a:t>Utilizar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fotoprotectores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incluso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 </a:t>
            </a:r>
            <a:r>
              <a:rPr sz="2000" spc="-5" dirty="0">
                <a:latin typeface="Calibri"/>
                <a:cs typeface="Calibri"/>
              </a:rPr>
              <a:t>la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sombra.</a:t>
            </a:r>
            <a:r>
              <a:rPr sz="2000" dirty="0">
                <a:latin typeface="Calibri"/>
                <a:cs typeface="Calibri"/>
              </a:rPr>
              <a:t> Nunca </a:t>
            </a:r>
            <a:r>
              <a:rPr sz="2000" spc="-434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antes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6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meses.</a:t>
            </a:r>
            <a:endParaRPr sz="2000">
              <a:latin typeface="Calibri"/>
              <a:cs typeface="Calibri"/>
            </a:endParaRPr>
          </a:p>
          <a:p>
            <a:pPr marL="247015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Hacerles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beber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agua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con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frecuencia.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57883" y="5286755"/>
            <a:ext cx="7571740" cy="1015365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29845" rIns="0" bIns="0" rtlCol="0">
            <a:spAutoFit/>
          </a:bodyPr>
          <a:lstStyle/>
          <a:p>
            <a:pPr marL="353695" marR="346075" algn="ctr">
              <a:lnSpc>
                <a:spcPct val="100000"/>
              </a:lnSpc>
              <a:spcBef>
                <a:spcPts val="235"/>
              </a:spcBef>
            </a:pPr>
            <a:r>
              <a:rPr sz="2000" spc="-15" dirty="0">
                <a:solidFill>
                  <a:srgbClr val="FF0000"/>
                </a:solidFill>
                <a:latin typeface="Calibri"/>
                <a:cs typeface="Calibri"/>
              </a:rPr>
              <a:t>Evitar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 las</a:t>
            </a:r>
            <a:r>
              <a:rPr sz="20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quemaduras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 solares</a:t>
            </a:r>
            <a:r>
              <a:rPr sz="20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FF0000"/>
                </a:solidFill>
                <a:latin typeface="Calibri"/>
                <a:cs typeface="Calibri"/>
              </a:rPr>
              <a:t>durante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la</a:t>
            </a:r>
            <a:r>
              <a:rPr sz="20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infancia</a:t>
            </a:r>
            <a:r>
              <a:rPr sz="20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porque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daños </a:t>
            </a:r>
            <a:r>
              <a:rPr sz="2000" spc="-434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solares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acumulan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spc="-10" dirty="0">
                <a:latin typeface="Calibri"/>
                <a:cs typeface="Calibri"/>
              </a:rPr>
              <a:t> forma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progresiva 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 piel y </a:t>
            </a:r>
            <a:r>
              <a:rPr sz="2000" spc="-15" dirty="0">
                <a:latin typeface="Calibri"/>
                <a:cs typeface="Calibri"/>
              </a:rPr>
              <a:t>esta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recuerda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quemaduras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importantes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sobre todo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recibidas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 </a:t>
            </a:r>
            <a:r>
              <a:rPr sz="2000" spc="-15" dirty="0">
                <a:latin typeface="Calibri"/>
                <a:cs typeface="Calibri"/>
              </a:rPr>
              <a:t>esta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etapa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75666" y="331648"/>
            <a:ext cx="632841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40" dirty="0">
                <a:solidFill>
                  <a:srgbClr val="850463"/>
                </a:solidFill>
                <a:latin typeface="Calibri"/>
                <a:cs typeface="Calibri"/>
              </a:rPr>
              <a:t>FOTOPROTECCIÓN</a:t>
            </a:r>
            <a:r>
              <a:rPr sz="4000" b="0" spc="5" dirty="0">
                <a:solidFill>
                  <a:srgbClr val="850463"/>
                </a:solidFill>
                <a:latin typeface="Calibri"/>
                <a:cs typeface="Calibri"/>
              </a:rPr>
              <a:t> </a:t>
            </a:r>
            <a:r>
              <a:rPr sz="4000" b="0" spc="-15" dirty="0">
                <a:solidFill>
                  <a:srgbClr val="850463"/>
                </a:solidFill>
                <a:latin typeface="Calibri"/>
                <a:cs typeface="Calibri"/>
              </a:rPr>
              <a:t>EMBARAZO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981200" y="1202371"/>
            <a:ext cx="7033831" cy="5669915"/>
            <a:chOff x="2202116" y="1202371"/>
            <a:chExt cx="6812915" cy="5669915"/>
          </a:xfrm>
        </p:grpSpPr>
        <p:sp>
          <p:nvSpPr>
            <p:cNvPr id="5" name="object 5"/>
            <p:cNvSpPr/>
            <p:nvPr/>
          </p:nvSpPr>
          <p:spPr>
            <a:xfrm>
              <a:off x="2215134" y="1215389"/>
              <a:ext cx="6786880" cy="5643880"/>
            </a:xfrm>
            <a:custGeom>
              <a:avLst/>
              <a:gdLst/>
              <a:ahLst/>
              <a:cxnLst/>
              <a:rect l="l" t="t" r="r" b="b"/>
              <a:pathLst>
                <a:path w="6786880" h="5643880">
                  <a:moveTo>
                    <a:pt x="6786372" y="0"/>
                  </a:moveTo>
                  <a:lnTo>
                    <a:pt x="0" y="0"/>
                  </a:lnTo>
                  <a:lnTo>
                    <a:pt x="0" y="5643372"/>
                  </a:lnTo>
                  <a:lnTo>
                    <a:pt x="6786372" y="5643372"/>
                  </a:lnTo>
                  <a:lnTo>
                    <a:pt x="67863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15134" y="1215389"/>
              <a:ext cx="6786880" cy="5643880"/>
            </a:xfrm>
            <a:custGeom>
              <a:avLst/>
              <a:gdLst/>
              <a:ahLst/>
              <a:cxnLst/>
              <a:rect l="l" t="t" r="r" b="b"/>
              <a:pathLst>
                <a:path w="6786880" h="5643880">
                  <a:moveTo>
                    <a:pt x="0" y="5643372"/>
                  </a:moveTo>
                  <a:lnTo>
                    <a:pt x="6786372" y="5643372"/>
                  </a:lnTo>
                  <a:lnTo>
                    <a:pt x="6786372" y="0"/>
                  </a:lnTo>
                  <a:lnTo>
                    <a:pt x="0" y="0"/>
                  </a:lnTo>
                  <a:lnTo>
                    <a:pt x="0" y="5643372"/>
                  </a:lnTo>
                  <a:close/>
                </a:path>
              </a:pathLst>
            </a:custGeom>
            <a:ln w="25908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293747" y="1232103"/>
            <a:ext cx="66274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55600" algn="l"/>
              </a:tabLst>
            </a:pP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El</a:t>
            </a:r>
            <a:r>
              <a:rPr sz="1800" spc="11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calcio</a:t>
            </a:r>
            <a:r>
              <a:rPr sz="1800" spc="13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es</a:t>
            </a:r>
            <a:r>
              <a:rPr sz="1800" spc="114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fundamental</a:t>
            </a:r>
            <a:r>
              <a:rPr sz="1800" spc="114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entre</a:t>
            </a:r>
            <a:r>
              <a:rPr sz="1800" spc="11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los</a:t>
            </a:r>
            <a:r>
              <a:rPr sz="1800" spc="114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requerimientos</a:t>
            </a:r>
            <a:r>
              <a:rPr sz="1800" spc="12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nutricionales</a:t>
            </a:r>
            <a:r>
              <a:rPr sz="1800" spc="14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de </a:t>
            </a:r>
            <a:r>
              <a:rPr sz="1800" spc="-39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la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mujer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embarazada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y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tomar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el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sol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es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beneficioso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siempre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que se 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tomen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todas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las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precauciones.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93747" y="2768549"/>
            <a:ext cx="6630034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55600" algn="l"/>
              </a:tabLst>
            </a:pP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La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 piel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85046A"/>
                </a:solidFill>
                <a:latin typeface="Calibri"/>
                <a:cs typeface="Calibri"/>
              </a:rPr>
              <a:t>durante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el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embarazo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es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susceptible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 a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que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aparezcan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dermatitis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 y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pruritos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que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pueden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empeorar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también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con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exposiciones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solares</a:t>
            </a:r>
            <a:r>
              <a:rPr sz="1800" spc="1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intensas.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93747" y="4305122"/>
            <a:ext cx="6630670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55600" algn="l"/>
              </a:tabLst>
            </a:pP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Es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más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85046A"/>
                </a:solidFill>
                <a:latin typeface="Calibri"/>
                <a:cs typeface="Calibri"/>
              </a:rPr>
              <a:t>fácil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que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aparezcan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melasmas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(hiperpigmentación</a:t>
            </a:r>
            <a:r>
              <a:rPr sz="1800" spc="38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de</a:t>
            </a:r>
            <a:r>
              <a:rPr sz="1800" spc="40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la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85046A"/>
                </a:solidFill>
                <a:latin typeface="Calibri"/>
                <a:cs typeface="Calibri"/>
              </a:rPr>
              <a:t>cara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o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cloasma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o </a:t>
            </a:r>
            <a:r>
              <a:rPr sz="1800" b="1" spc="-10" dirty="0">
                <a:solidFill>
                  <a:srgbClr val="85046A"/>
                </a:solidFill>
                <a:latin typeface="Calibri"/>
                <a:cs typeface="Calibri"/>
              </a:rPr>
              <a:t>“máscara </a:t>
            </a:r>
            <a:r>
              <a:rPr sz="1800" b="1" spc="-5" dirty="0">
                <a:solidFill>
                  <a:srgbClr val="85046A"/>
                </a:solidFill>
                <a:latin typeface="Calibri"/>
                <a:cs typeface="Calibri"/>
              </a:rPr>
              <a:t>del </a:t>
            </a:r>
            <a:r>
              <a:rPr sz="1800" b="1" spc="-10" dirty="0">
                <a:solidFill>
                  <a:srgbClr val="85046A"/>
                </a:solidFill>
                <a:latin typeface="Calibri"/>
                <a:cs typeface="Calibri"/>
              </a:rPr>
              <a:t>embarazo”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,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en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las axilas, la parte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interna</a:t>
            </a:r>
            <a:r>
              <a:rPr sz="1800" spc="38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de</a:t>
            </a:r>
            <a:r>
              <a:rPr sz="1800" spc="40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los</a:t>
            </a:r>
            <a:r>
              <a:rPr sz="1800" spc="40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muslos,</a:t>
            </a:r>
            <a:r>
              <a:rPr sz="1800" spc="39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la</a:t>
            </a:r>
            <a:r>
              <a:rPr sz="1800" spc="39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línea</a:t>
            </a:r>
            <a:r>
              <a:rPr sz="1800" spc="40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media</a:t>
            </a:r>
            <a:r>
              <a:rPr sz="1800" spc="40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abdominal</a:t>
            </a:r>
            <a:r>
              <a:rPr sz="1800" spc="40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o</a:t>
            </a:r>
            <a:r>
              <a:rPr sz="1800" spc="40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línea</a:t>
            </a:r>
            <a:r>
              <a:rPr sz="1800" spc="39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alba. 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En </a:t>
            </a:r>
            <a:r>
              <a:rPr sz="1800" b="1" spc="-10" dirty="0">
                <a:solidFill>
                  <a:srgbClr val="85046A"/>
                </a:solidFill>
                <a:latin typeface="Calibri"/>
                <a:cs typeface="Calibri"/>
              </a:rPr>
              <a:t>mujeres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no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embarazadas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y más </a:t>
            </a:r>
            <a:r>
              <a:rPr sz="1800" spc="-15" dirty="0">
                <a:solidFill>
                  <a:srgbClr val="85046A"/>
                </a:solidFill>
                <a:latin typeface="Calibri"/>
                <a:cs typeface="Calibri"/>
              </a:rPr>
              <a:t>raramente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en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hombres,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puede 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ser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desencadenado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 o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85046A"/>
                </a:solidFill>
                <a:latin typeface="Calibri"/>
                <a:cs typeface="Calibri"/>
              </a:rPr>
              <a:t>agravado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por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tratamientos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con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fármacos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fotosensibilizantes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(hidantoínas,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sulfas,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tetraciclinas),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hormonas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(anticonceptivos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orales),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cosméticos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y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tratamientos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faciales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o 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exfoliativos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previos</a:t>
            </a:r>
            <a:r>
              <a:rPr sz="1800" spc="1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5046A"/>
                </a:solidFill>
                <a:latin typeface="Calibri"/>
                <a:cs typeface="Calibri"/>
              </a:rPr>
              <a:t>la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exposición</a:t>
            </a:r>
            <a:r>
              <a:rPr sz="1800" spc="2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85046A"/>
                </a:solidFill>
                <a:latin typeface="Calibri"/>
                <a:cs typeface="Calibri"/>
              </a:rPr>
              <a:t>a</a:t>
            </a:r>
            <a:r>
              <a:rPr sz="1800" spc="1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85046A"/>
                </a:solidFill>
                <a:latin typeface="Calibri"/>
                <a:cs typeface="Calibri"/>
              </a:rPr>
              <a:t>radiación</a:t>
            </a:r>
            <a:r>
              <a:rPr sz="1800" spc="30" dirty="0">
                <a:solidFill>
                  <a:srgbClr val="85046A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85046A"/>
                </a:solidFill>
                <a:latin typeface="Calibri"/>
                <a:cs typeface="Calibri"/>
              </a:rPr>
              <a:t>ultravioleta.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71116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02585" y="683463"/>
            <a:ext cx="43376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spc="-5" dirty="0">
                <a:solidFill>
                  <a:schemeClr val="bg1"/>
                </a:solidFill>
                <a:latin typeface="Calibri"/>
                <a:cs typeface="Calibri"/>
              </a:rPr>
              <a:t>La</a:t>
            </a:r>
            <a:r>
              <a:rPr sz="4800" b="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b="0" spc="-15" dirty="0">
                <a:solidFill>
                  <a:schemeClr val="bg1"/>
                </a:solidFill>
                <a:latin typeface="Calibri"/>
                <a:cs typeface="Calibri"/>
              </a:rPr>
              <a:t>radiación</a:t>
            </a:r>
            <a:r>
              <a:rPr sz="4800" b="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b="0" spc="-5" dirty="0">
                <a:solidFill>
                  <a:schemeClr val="bg1"/>
                </a:solidFill>
                <a:latin typeface="Calibri"/>
                <a:cs typeface="Calibri"/>
              </a:rPr>
              <a:t>solar</a:t>
            </a:r>
            <a:endParaRPr sz="4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6091" y="1787398"/>
            <a:ext cx="7091680" cy="3683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s-419" sz="4000" spc="-5" dirty="0">
                <a:solidFill>
                  <a:srgbClr val="0F243E"/>
                </a:solidFill>
                <a:latin typeface="Calibri"/>
                <a:cs typeface="Calibri"/>
              </a:rPr>
              <a:t>E</a:t>
            </a:r>
            <a:r>
              <a:rPr sz="4000" spc="-5" dirty="0">
                <a:solidFill>
                  <a:srgbClr val="0F243E"/>
                </a:solidFill>
                <a:latin typeface="Calibri"/>
                <a:cs typeface="Calibri"/>
              </a:rPr>
              <a:t>s </a:t>
            </a:r>
            <a:r>
              <a:rPr sz="4000" spc="-20" dirty="0">
                <a:solidFill>
                  <a:srgbClr val="0F243E"/>
                </a:solidFill>
                <a:latin typeface="Calibri"/>
                <a:cs typeface="Calibri"/>
              </a:rPr>
              <a:t>fuente</a:t>
            </a:r>
            <a:r>
              <a:rPr sz="4000" spc="-1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sz="4000" spc="-10" dirty="0">
                <a:solidFill>
                  <a:srgbClr val="0F243E"/>
                </a:solidFill>
                <a:latin typeface="Calibri"/>
                <a:cs typeface="Calibri"/>
              </a:rPr>
              <a:t>vida</a:t>
            </a:r>
            <a:r>
              <a:rPr sz="4000" spc="-5" dirty="0">
                <a:solidFill>
                  <a:srgbClr val="0F243E"/>
                </a:solidFill>
                <a:latin typeface="Calibri"/>
                <a:cs typeface="Calibri"/>
              </a:rPr>
              <a:t> en</a:t>
            </a:r>
            <a:r>
              <a:rPr sz="400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0F243E"/>
                </a:solidFill>
                <a:latin typeface="Calibri"/>
                <a:cs typeface="Calibri"/>
              </a:rPr>
              <a:t>la</a:t>
            </a:r>
            <a:r>
              <a:rPr sz="400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z="4000" spc="-20" dirty="0">
                <a:solidFill>
                  <a:srgbClr val="0F243E"/>
                </a:solidFill>
                <a:latin typeface="Calibri"/>
                <a:cs typeface="Calibri"/>
              </a:rPr>
              <a:t>tierra,</a:t>
            </a:r>
            <a:r>
              <a:rPr sz="4000"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0F243E"/>
                </a:solidFill>
                <a:latin typeface="Calibri"/>
                <a:cs typeface="Calibri"/>
              </a:rPr>
              <a:t>pero </a:t>
            </a:r>
            <a:r>
              <a:rPr sz="4000" spc="-89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0F243E"/>
                </a:solidFill>
                <a:latin typeface="Calibri"/>
                <a:cs typeface="Calibri"/>
              </a:rPr>
              <a:t>la</a:t>
            </a:r>
            <a:r>
              <a:rPr sz="4000" spc="-2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z="4000" spc="-15" dirty="0">
                <a:solidFill>
                  <a:srgbClr val="0F243E"/>
                </a:solidFill>
                <a:latin typeface="Calibri"/>
                <a:cs typeface="Calibri"/>
              </a:rPr>
              <a:t>exposición</a:t>
            </a:r>
            <a:r>
              <a:rPr sz="4000"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0F243E"/>
                </a:solidFill>
                <a:latin typeface="Calibri"/>
                <a:cs typeface="Calibri"/>
              </a:rPr>
              <a:t>a</a:t>
            </a:r>
            <a:r>
              <a:rPr sz="4000" spc="-1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z="4000" spc="-30" dirty="0">
                <a:solidFill>
                  <a:srgbClr val="0F243E"/>
                </a:solidFill>
                <a:latin typeface="Calibri"/>
                <a:cs typeface="Calibri"/>
              </a:rPr>
              <a:t>ésta</a:t>
            </a:r>
            <a:r>
              <a:rPr sz="4000" spc="-5" dirty="0">
                <a:solidFill>
                  <a:srgbClr val="0F243E"/>
                </a:solidFill>
                <a:latin typeface="Calibri"/>
                <a:cs typeface="Calibri"/>
              </a:rPr>
              <a:t> de</a:t>
            </a:r>
            <a:r>
              <a:rPr sz="4000" spc="-2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0F243E"/>
                </a:solidFill>
                <a:latin typeface="Calibri"/>
                <a:cs typeface="Calibri"/>
              </a:rPr>
              <a:t>forma </a:t>
            </a:r>
            <a:r>
              <a:rPr sz="4000" spc="-2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z="4000" spc="-15" dirty="0">
                <a:solidFill>
                  <a:srgbClr val="0F243E"/>
                </a:solidFill>
                <a:latin typeface="Calibri"/>
                <a:cs typeface="Calibri"/>
              </a:rPr>
              <a:t>descontrolada </a:t>
            </a:r>
            <a:r>
              <a:rPr sz="4000" spc="-10" dirty="0">
                <a:solidFill>
                  <a:srgbClr val="0F243E"/>
                </a:solidFill>
                <a:latin typeface="Calibri"/>
                <a:cs typeface="Calibri"/>
              </a:rPr>
              <a:t>supone </a:t>
            </a:r>
            <a:r>
              <a:rPr sz="4000" spc="-5" dirty="0">
                <a:solidFill>
                  <a:srgbClr val="0F243E"/>
                </a:solidFill>
                <a:latin typeface="Calibri"/>
                <a:cs typeface="Calibri"/>
              </a:rPr>
              <a:t>un </a:t>
            </a:r>
            <a:r>
              <a:rPr sz="4000" spc="-10" dirty="0">
                <a:solidFill>
                  <a:srgbClr val="0F243E"/>
                </a:solidFill>
                <a:latin typeface="Calibri"/>
                <a:cs typeface="Calibri"/>
              </a:rPr>
              <a:t>riesgo </a:t>
            </a:r>
            <a:r>
              <a:rPr sz="4000"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z="4000" spc="-15" dirty="0">
                <a:solidFill>
                  <a:srgbClr val="0F243E"/>
                </a:solidFill>
                <a:latin typeface="Calibri"/>
                <a:cs typeface="Calibri"/>
              </a:rPr>
              <a:t>ambiental </a:t>
            </a:r>
            <a:r>
              <a:rPr sz="4000" spc="-25" dirty="0">
                <a:solidFill>
                  <a:srgbClr val="0F243E"/>
                </a:solidFill>
                <a:latin typeface="Calibri"/>
                <a:cs typeface="Calibri"/>
              </a:rPr>
              <a:t>para </a:t>
            </a:r>
            <a:r>
              <a:rPr sz="4000" spc="-5" dirty="0">
                <a:solidFill>
                  <a:srgbClr val="0F243E"/>
                </a:solidFill>
                <a:latin typeface="Calibri"/>
                <a:cs typeface="Calibri"/>
              </a:rPr>
              <a:t>la salud, por </a:t>
            </a:r>
            <a:r>
              <a:rPr sz="4000" spc="-10" dirty="0">
                <a:solidFill>
                  <a:srgbClr val="0F243E"/>
                </a:solidFill>
                <a:latin typeface="Calibri"/>
                <a:cs typeface="Calibri"/>
              </a:rPr>
              <a:t>sus </a:t>
            </a:r>
            <a:r>
              <a:rPr sz="4000"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0F243E"/>
                </a:solidFill>
                <a:latin typeface="Calibri"/>
                <a:cs typeface="Calibri"/>
              </a:rPr>
              <a:t>posibles</a:t>
            </a:r>
            <a:r>
              <a:rPr sz="4000"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z="4000" spc="-30" dirty="0">
                <a:solidFill>
                  <a:srgbClr val="0F243E"/>
                </a:solidFill>
                <a:latin typeface="Calibri"/>
                <a:cs typeface="Calibri"/>
              </a:rPr>
              <a:t>efectos </a:t>
            </a:r>
            <a:r>
              <a:rPr sz="4000" spc="-10" dirty="0">
                <a:solidFill>
                  <a:srgbClr val="0F243E"/>
                </a:solidFill>
                <a:latin typeface="Calibri"/>
                <a:cs typeface="Calibri"/>
              </a:rPr>
              <a:t>perjudiciales</a:t>
            </a:r>
            <a:r>
              <a:rPr sz="4000" spc="-5" dirty="0">
                <a:solidFill>
                  <a:srgbClr val="0F243E"/>
                </a:solidFill>
                <a:latin typeface="Calibri"/>
                <a:cs typeface="Calibri"/>
              </a:rPr>
              <a:t> en </a:t>
            </a:r>
            <a:r>
              <a:rPr sz="400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0F243E"/>
                </a:solidFill>
                <a:latin typeface="Calibri"/>
                <a:cs typeface="Calibri"/>
              </a:rPr>
              <a:t>nuestra</a:t>
            </a:r>
            <a:r>
              <a:rPr sz="4000" spc="-10" dirty="0">
                <a:solidFill>
                  <a:srgbClr val="0F243E"/>
                </a:solidFill>
                <a:latin typeface="Calibri"/>
                <a:cs typeface="Calibri"/>
              </a:rPr>
              <a:t> piel.</a:t>
            </a:r>
            <a:endParaRPr sz="4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9274" y="-81181"/>
            <a:ext cx="7531734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¿Es</a:t>
            </a:r>
            <a:r>
              <a:rPr b="1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recomendable</a:t>
            </a:r>
            <a:r>
              <a:rPr b="1" spc="-3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b="1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utilizar</a:t>
            </a:r>
            <a:r>
              <a:rPr b="1" spc="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after-sun?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20039" y="1869313"/>
            <a:ext cx="266700" cy="3101340"/>
            <a:chOff x="520039" y="1869313"/>
            <a:chExt cx="266700" cy="31013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0039" y="1869313"/>
              <a:ext cx="266700" cy="2667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0039" y="4703952"/>
              <a:ext cx="266700" cy="2667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50493" y="1741423"/>
            <a:ext cx="7743190" cy="194627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820"/>
              </a:spcBef>
            </a:pPr>
            <a:r>
              <a:rPr sz="30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La función de </a:t>
            </a:r>
            <a:r>
              <a:rPr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los </a:t>
            </a:r>
            <a:r>
              <a:rPr sz="3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after-sun </a:t>
            </a:r>
            <a:r>
              <a:rPr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es </a:t>
            </a:r>
            <a:r>
              <a:rPr sz="3000" b="1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básicamente </a:t>
            </a:r>
            <a:r>
              <a:rPr sz="3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calmante, normalmente </a:t>
            </a:r>
            <a:r>
              <a:rPr sz="3000" b="1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llevan </a:t>
            </a:r>
            <a:r>
              <a:rPr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en </a:t>
            </a:r>
            <a:r>
              <a:rPr sz="30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su composición </a:t>
            </a:r>
            <a:r>
              <a:rPr sz="3000" b="1" spc="-66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sustancias</a:t>
            </a:r>
            <a:r>
              <a:rPr sz="30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como</a:t>
            </a:r>
            <a:r>
              <a:rPr sz="30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el</a:t>
            </a:r>
            <a:r>
              <a:rPr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000" b="1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Dexpantenol,</a:t>
            </a:r>
            <a:r>
              <a:rPr sz="30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el</a:t>
            </a:r>
            <a:r>
              <a:rPr sz="30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Aloe</a:t>
            </a:r>
            <a:r>
              <a:rPr sz="30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000" b="1" spc="-5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Vera</a:t>
            </a:r>
            <a:r>
              <a:rPr sz="3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</a:t>
            </a:r>
            <a:r>
              <a:rPr sz="3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la </a:t>
            </a:r>
            <a:r>
              <a:rPr sz="3000" b="1" spc="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0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Manzanilla, que </a:t>
            </a:r>
            <a:r>
              <a:rPr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son </a:t>
            </a:r>
            <a:r>
              <a:rPr sz="3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sustancias antiinflamatorias </a:t>
            </a:r>
            <a:r>
              <a:rPr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y </a:t>
            </a:r>
            <a:r>
              <a:rPr sz="3000" b="1" spc="-6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calmantes.</a:t>
            </a:r>
            <a:endParaRPr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0493" y="4576698"/>
            <a:ext cx="7574280" cy="194627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820"/>
              </a:spcBef>
            </a:pPr>
            <a:r>
              <a:rPr sz="3000" dirty="0">
                <a:latin typeface="Calibri"/>
                <a:cs typeface="Calibri"/>
              </a:rPr>
              <a:t>Además, los </a:t>
            </a:r>
            <a:r>
              <a:rPr sz="3000" spc="-10" dirty="0">
                <a:latin typeface="Calibri"/>
                <a:cs typeface="Calibri"/>
              </a:rPr>
              <a:t>after-sun </a:t>
            </a:r>
            <a:r>
              <a:rPr sz="3000" spc="-5" dirty="0">
                <a:latin typeface="Calibri"/>
                <a:cs typeface="Calibri"/>
              </a:rPr>
              <a:t>cumplen una </a:t>
            </a:r>
            <a:r>
              <a:rPr sz="3000" spc="-10" dirty="0">
                <a:latin typeface="Calibri"/>
                <a:cs typeface="Calibri"/>
              </a:rPr>
              <a:t>función </a:t>
            </a:r>
            <a:r>
              <a:rPr sz="3000" spc="-5" dirty="0">
                <a:latin typeface="Calibri"/>
                <a:cs typeface="Calibri"/>
              </a:rPr>
              <a:t>de </a:t>
            </a:r>
            <a:r>
              <a:rPr sz="300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hidratación </a:t>
            </a:r>
            <a:r>
              <a:rPr sz="3000" dirty="0">
                <a:latin typeface="Calibri"/>
                <a:cs typeface="Calibri"/>
              </a:rPr>
              <a:t>al </a:t>
            </a:r>
            <a:r>
              <a:rPr sz="3000" spc="-10" dirty="0">
                <a:latin typeface="Calibri"/>
                <a:cs typeface="Calibri"/>
              </a:rPr>
              <a:t>mantener </a:t>
            </a:r>
            <a:r>
              <a:rPr sz="3000" dirty="0">
                <a:latin typeface="Calibri"/>
                <a:cs typeface="Calibri"/>
              </a:rPr>
              <a:t>la </a:t>
            </a:r>
            <a:r>
              <a:rPr sz="3000" spc="-20" dirty="0">
                <a:latin typeface="Calibri"/>
                <a:cs typeface="Calibri"/>
              </a:rPr>
              <a:t>barrera </a:t>
            </a:r>
            <a:r>
              <a:rPr sz="3000" spc="-5" dirty="0">
                <a:latin typeface="Calibri"/>
                <a:cs typeface="Calibri"/>
              </a:rPr>
              <a:t>superficial </a:t>
            </a:r>
            <a:r>
              <a:rPr sz="3000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íntegra </a:t>
            </a:r>
            <a:r>
              <a:rPr sz="3000" dirty="0">
                <a:latin typeface="Calibri"/>
                <a:cs typeface="Calibri"/>
              </a:rPr>
              <a:t>y </a:t>
            </a:r>
            <a:r>
              <a:rPr sz="3000" spc="-10" dirty="0">
                <a:latin typeface="Calibri"/>
                <a:cs typeface="Calibri"/>
              </a:rPr>
              <a:t>evitar </a:t>
            </a:r>
            <a:r>
              <a:rPr sz="3000" spc="-5" dirty="0">
                <a:latin typeface="Calibri"/>
                <a:cs typeface="Calibri"/>
              </a:rPr>
              <a:t>por ello </a:t>
            </a:r>
            <a:r>
              <a:rPr sz="3000" dirty="0">
                <a:latin typeface="Calibri"/>
                <a:cs typeface="Calibri"/>
              </a:rPr>
              <a:t>el </a:t>
            </a:r>
            <a:r>
              <a:rPr sz="3000" spc="-15" dirty="0">
                <a:latin typeface="Calibri"/>
                <a:cs typeface="Calibri"/>
              </a:rPr>
              <a:t>componente </a:t>
            </a:r>
            <a:r>
              <a:rPr sz="3000" spc="-5" dirty="0">
                <a:latin typeface="Calibri"/>
                <a:cs typeface="Calibri"/>
              </a:rPr>
              <a:t>de </a:t>
            </a:r>
            <a:r>
              <a:rPr sz="300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desecación </a:t>
            </a:r>
            <a:r>
              <a:rPr sz="3000" spc="-10" dirty="0">
                <a:latin typeface="Calibri"/>
                <a:cs typeface="Calibri"/>
              </a:rPr>
              <a:t>cutánea </a:t>
            </a:r>
            <a:r>
              <a:rPr sz="3000" spc="-15" dirty="0">
                <a:latin typeface="Calibri"/>
                <a:cs typeface="Calibri"/>
              </a:rPr>
              <a:t>propio </a:t>
            </a:r>
            <a:r>
              <a:rPr sz="3000" spc="-5" dirty="0">
                <a:latin typeface="Calibri"/>
                <a:cs typeface="Calibri"/>
              </a:rPr>
              <a:t>de </a:t>
            </a:r>
            <a:r>
              <a:rPr sz="3000" dirty="0">
                <a:latin typeface="Calibri"/>
                <a:cs typeface="Calibri"/>
              </a:rPr>
              <a:t>la </a:t>
            </a:r>
            <a:r>
              <a:rPr sz="3000" spc="-15" dirty="0">
                <a:latin typeface="Calibri"/>
                <a:cs typeface="Calibri"/>
              </a:rPr>
              <a:t>pérdida </a:t>
            </a:r>
            <a:r>
              <a:rPr sz="3000" spc="-5" dirty="0">
                <a:latin typeface="Calibri"/>
                <a:cs typeface="Calibri"/>
              </a:rPr>
              <a:t>de </a:t>
            </a:r>
            <a:r>
              <a:rPr sz="3000" dirty="0">
                <a:latin typeface="Calibri"/>
                <a:cs typeface="Calibri"/>
              </a:rPr>
              <a:t>agua </a:t>
            </a:r>
            <a:r>
              <a:rPr sz="3000" spc="-66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espontánea</a:t>
            </a:r>
            <a:r>
              <a:rPr sz="3000" spc="-15" dirty="0">
                <a:latin typeface="Calibri"/>
                <a:cs typeface="Calibri"/>
              </a:rPr>
              <a:t> tras </a:t>
            </a:r>
            <a:r>
              <a:rPr sz="3000" spc="-5" dirty="0">
                <a:latin typeface="Calibri"/>
                <a:cs typeface="Calibri"/>
              </a:rPr>
              <a:t>una </a:t>
            </a:r>
            <a:r>
              <a:rPr sz="3000" spc="-10" dirty="0">
                <a:latin typeface="Calibri"/>
                <a:cs typeface="Calibri"/>
              </a:rPr>
              <a:t>exposición</a:t>
            </a:r>
            <a:r>
              <a:rPr sz="3000" spc="-5" dirty="0">
                <a:latin typeface="Calibri"/>
                <a:cs typeface="Calibri"/>
              </a:rPr>
              <a:t> solar </a:t>
            </a:r>
            <a:r>
              <a:rPr sz="3000" spc="-15" dirty="0">
                <a:latin typeface="Calibri"/>
                <a:cs typeface="Calibri"/>
              </a:rPr>
              <a:t>intensa.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8916" y="102184"/>
            <a:ext cx="263461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7B80"/>
                </a:solidFill>
              </a:rPr>
              <a:t>EL</a:t>
            </a:r>
            <a:r>
              <a:rPr sz="6000" spc="-85" dirty="0">
                <a:solidFill>
                  <a:srgbClr val="FF7B80"/>
                </a:solidFill>
              </a:rPr>
              <a:t> </a:t>
            </a:r>
            <a:r>
              <a:rPr sz="6000" dirty="0">
                <a:solidFill>
                  <a:srgbClr val="FF7B80"/>
                </a:solidFill>
              </a:rPr>
              <a:t>SOL…</a:t>
            </a:r>
            <a:endParaRPr sz="6000"/>
          </a:p>
        </p:txBody>
      </p:sp>
      <p:grpSp>
        <p:nvGrpSpPr>
          <p:cNvPr id="3" name="object 3"/>
          <p:cNvGrpSpPr/>
          <p:nvPr/>
        </p:nvGrpSpPr>
        <p:grpSpPr>
          <a:xfrm>
            <a:off x="3875405" y="0"/>
            <a:ext cx="5268595" cy="6867525"/>
            <a:chOff x="3880103" y="0"/>
            <a:chExt cx="5268595" cy="6867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3255" y="0"/>
              <a:ext cx="5190744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0103" y="0"/>
              <a:ext cx="5263896" cy="682294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00499" y="0"/>
              <a:ext cx="5143500" cy="6858000"/>
            </a:xfrm>
            <a:custGeom>
              <a:avLst/>
              <a:gdLst/>
              <a:ahLst/>
              <a:cxnLst/>
              <a:rect l="l" t="t" r="r" b="b"/>
              <a:pathLst>
                <a:path w="5143500" h="6858000">
                  <a:moveTo>
                    <a:pt x="51435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143500" y="6858000"/>
                  </a:lnTo>
                  <a:lnTo>
                    <a:pt x="514350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00499" y="0"/>
              <a:ext cx="5143500" cy="6858000"/>
            </a:xfrm>
            <a:custGeom>
              <a:avLst/>
              <a:gdLst/>
              <a:ahLst/>
              <a:cxnLst/>
              <a:rect l="l" t="t" r="r" b="b"/>
              <a:pathLst>
                <a:path w="5143500" h="6858000">
                  <a:moveTo>
                    <a:pt x="0" y="6858000"/>
                  </a:moveTo>
                  <a:lnTo>
                    <a:pt x="5143500" y="6858000"/>
                  </a:lnTo>
                  <a:lnTo>
                    <a:pt x="51435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2583" y="801623"/>
              <a:ext cx="202691" cy="213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1351" y="2459735"/>
              <a:ext cx="202691" cy="21336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438269" y="16256"/>
            <a:ext cx="4627880" cy="4867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Existen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dos</a:t>
            </a:r>
            <a:r>
              <a:rPr sz="2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tipos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radiaciones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ultravioleta</a:t>
            </a:r>
            <a:endParaRPr sz="2000">
              <a:latin typeface="Calibri"/>
              <a:cs typeface="Calibri"/>
            </a:endParaRPr>
          </a:p>
          <a:p>
            <a:pPr marR="6985" algn="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llegan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hasta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superficie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piel:</a:t>
            </a:r>
            <a:endParaRPr sz="2000">
              <a:latin typeface="Calibri"/>
              <a:cs typeface="Calibri"/>
            </a:endParaRPr>
          </a:p>
          <a:p>
            <a:pPr marL="26034" marR="6350" indent="551180" algn="r">
              <a:lnSpc>
                <a:spcPct val="100299"/>
              </a:lnSpc>
              <a:spcBef>
                <a:spcPts val="545"/>
              </a:spcBef>
            </a:pP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Las UVB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son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las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radiaciones de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mayor </a:t>
            </a:r>
            <a:r>
              <a:rPr sz="2000" spc="-4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energía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pero penetran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poco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en la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piel. Son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responsables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del eritema</a:t>
            </a:r>
            <a:r>
              <a:rPr sz="2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enrojecimiento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2000" spc="-4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desencadenan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proceso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verdadero</a:t>
            </a:r>
            <a:endParaRPr sz="200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bronceado.</a:t>
            </a:r>
            <a:endParaRPr sz="2000">
              <a:latin typeface="Calibri"/>
              <a:cs typeface="Calibri"/>
            </a:endParaRPr>
          </a:p>
          <a:p>
            <a:pPr marL="27305" marR="5080" indent="598805" algn="r">
              <a:lnSpc>
                <a:spcPct val="100200"/>
              </a:lnSpc>
              <a:spcBef>
                <a:spcPts val="545"/>
              </a:spcBef>
            </a:pP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Las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C00000"/>
                </a:solidFill>
                <a:latin typeface="Calibri"/>
                <a:cs typeface="Calibri"/>
              </a:rPr>
              <a:t>UVA</a:t>
            </a:r>
            <a:r>
              <a:rPr sz="24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poseen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menor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energía,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pero </a:t>
            </a:r>
            <a:r>
              <a:rPr sz="2000" spc="-4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penetran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más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profundamente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la piel,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son </a:t>
            </a:r>
            <a:r>
              <a:rPr sz="2000" spc="-4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responsables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aparición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pigmentación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inmediata, juegan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papel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esencial en el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desencadenamiento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 las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alergias</a:t>
            </a:r>
            <a:r>
              <a:rPr sz="2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solares,</a:t>
            </a:r>
            <a:r>
              <a:rPr sz="2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las</a:t>
            </a:r>
            <a:r>
              <a:rPr sz="2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reacciones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fototóxicas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y a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largo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plazo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fotoenvejecimiento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piel.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79875" y="5293563"/>
            <a:ext cx="4968240" cy="13100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5080" indent="-343535">
              <a:lnSpc>
                <a:spcPct val="100400"/>
              </a:lnSpc>
              <a:spcBef>
                <a:spcPts val="85"/>
              </a:spcBef>
              <a:buFont typeface="Wingdings"/>
              <a:buChar char=""/>
              <a:tabLst>
                <a:tab pos="356235" algn="l"/>
              </a:tabLst>
            </a:pP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Las radiaciones </a:t>
            </a:r>
            <a:r>
              <a:rPr sz="2400" spc="-15" dirty="0">
                <a:solidFill>
                  <a:srgbClr val="C00000"/>
                </a:solidFill>
                <a:latin typeface="Calibri"/>
                <a:cs typeface="Calibri"/>
              </a:rPr>
              <a:t>infrarrojas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producen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2000" spc="-4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efecto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calórico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parece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que pueden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potenciar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los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efectos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negativos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de las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UVB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UVA.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81355" y="3832859"/>
            <a:ext cx="3446145" cy="2810510"/>
            <a:chOff x="181355" y="3832859"/>
            <a:chExt cx="3446145" cy="281051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7743" y="3832859"/>
              <a:ext cx="3389376" cy="281025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1355" y="4172711"/>
              <a:ext cx="3236975" cy="20284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4987" y="3857243"/>
              <a:ext cx="3294888" cy="2715768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84988" y="3857244"/>
            <a:ext cx="3295015" cy="2715895"/>
          </a:xfrm>
          <a:prstGeom prst="rect">
            <a:avLst/>
          </a:prstGeom>
          <a:ln w="9144">
            <a:solidFill>
              <a:srgbClr val="BD4A4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92075" marR="383540">
              <a:lnSpc>
                <a:spcPct val="100000"/>
              </a:lnSpc>
              <a:spcBef>
                <a:spcPts val="1050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ite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diferentes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tipos de 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radiaciones,</a:t>
            </a:r>
            <a:r>
              <a:rPr sz="1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entre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las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hay </a:t>
            </a:r>
            <a:r>
              <a:rPr sz="1800" b="1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destacar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rayos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ultravioleta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y los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infrarrojos,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responsables</a:t>
            </a:r>
            <a:r>
              <a:rPr sz="1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efectos</a:t>
            </a:r>
            <a:endParaRPr sz="18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  <a:spcBef>
                <a:spcPts val="445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perjudiciales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piel.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47472" y="1205483"/>
            <a:ext cx="3066415" cy="2304415"/>
            <a:chOff x="347472" y="1205483"/>
            <a:chExt cx="3066415" cy="2304415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6616" y="1214627"/>
              <a:ext cx="3048000" cy="22860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2044" y="1210055"/>
              <a:ext cx="3057525" cy="2295525"/>
            </a:xfrm>
            <a:custGeom>
              <a:avLst/>
              <a:gdLst/>
              <a:ahLst/>
              <a:cxnLst/>
              <a:rect l="l" t="t" r="r" b="b"/>
              <a:pathLst>
                <a:path w="3057525" h="2295525">
                  <a:moveTo>
                    <a:pt x="0" y="2295144"/>
                  </a:moveTo>
                  <a:lnTo>
                    <a:pt x="3057144" y="2295144"/>
                  </a:lnTo>
                  <a:lnTo>
                    <a:pt x="3057144" y="0"/>
                  </a:lnTo>
                  <a:lnTo>
                    <a:pt x="0" y="0"/>
                  </a:lnTo>
                  <a:lnTo>
                    <a:pt x="0" y="2295144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3470" rIns="0" bIns="0" rtlCol="0">
            <a:spAutoFit/>
          </a:bodyPr>
          <a:lstStyle/>
          <a:p>
            <a:pPr marL="3305810" marR="5080" indent="-2728595">
              <a:lnSpc>
                <a:spcPct val="100000"/>
              </a:lnSpc>
              <a:spcBef>
                <a:spcPts val="100"/>
              </a:spcBef>
            </a:pPr>
            <a:r>
              <a:rPr sz="5400" b="0" spc="-20" dirty="0">
                <a:solidFill>
                  <a:srgbClr val="FFFF00"/>
                </a:solidFill>
                <a:latin typeface="Calibri"/>
                <a:cs typeface="Calibri"/>
              </a:rPr>
              <a:t>DAÑOS</a:t>
            </a:r>
            <a:r>
              <a:rPr sz="5400" b="0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5400" b="0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5400" b="0"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5400" b="0" spc="-55" dirty="0">
                <a:solidFill>
                  <a:srgbClr val="FFFF00"/>
                </a:solidFill>
                <a:latin typeface="Calibri"/>
                <a:cs typeface="Calibri"/>
              </a:rPr>
              <a:t>CORTO</a:t>
            </a:r>
            <a:r>
              <a:rPr sz="5400" b="0"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5400" b="0" dirty="0">
                <a:solidFill>
                  <a:srgbClr val="FFFF00"/>
                </a:solidFill>
                <a:latin typeface="Calibri"/>
                <a:cs typeface="Calibri"/>
              </a:rPr>
              <a:t>Y</a:t>
            </a:r>
            <a:r>
              <a:rPr sz="5400" b="0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5400" b="0" spc="-15" dirty="0">
                <a:solidFill>
                  <a:srgbClr val="FFFF00"/>
                </a:solidFill>
                <a:latin typeface="Calibri"/>
                <a:cs typeface="Calibri"/>
              </a:rPr>
              <a:t>LARGO </a:t>
            </a:r>
            <a:r>
              <a:rPr sz="5400" b="0" spc="-120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5400" b="0" spc="-15" dirty="0">
                <a:solidFill>
                  <a:srgbClr val="FFFF00"/>
                </a:solidFill>
                <a:latin typeface="Calibri"/>
                <a:cs typeface="Calibri"/>
              </a:rPr>
              <a:t>PLAZO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0194" y="2492756"/>
            <a:ext cx="8263890" cy="397637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408940" marR="12700" indent="-408940" algn="r">
              <a:lnSpc>
                <a:spcPct val="100000"/>
              </a:lnSpc>
              <a:spcBef>
                <a:spcPts val="960"/>
              </a:spcBef>
              <a:buClr>
                <a:srgbClr val="FFFF00"/>
              </a:buClr>
              <a:buSzPct val="97222"/>
              <a:buFont typeface="Wingdings"/>
              <a:buChar char=""/>
              <a:tabLst>
                <a:tab pos="408940" algn="l"/>
              </a:tabLst>
            </a:pPr>
            <a:r>
              <a:rPr sz="3600" spc="-10" dirty="0">
                <a:solidFill>
                  <a:srgbClr val="DBEDF4"/>
                </a:solidFill>
                <a:latin typeface="Calibri"/>
                <a:cs typeface="Calibri"/>
              </a:rPr>
              <a:t>Quemaduras</a:t>
            </a:r>
            <a:r>
              <a:rPr sz="3600" spc="-4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DBEDF4"/>
                </a:solidFill>
                <a:latin typeface="Calibri"/>
                <a:cs typeface="Calibri"/>
              </a:rPr>
              <a:t>(desde</a:t>
            </a:r>
            <a:r>
              <a:rPr sz="3600" spc="-10" dirty="0">
                <a:solidFill>
                  <a:srgbClr val="DBEDF4"/>
                </a:solidFill>
                <a:latin typeface="Calibri"/>
                <a:cs typeface="Calibri"/>
              </a:rPr>
              <a:t> eritemas</a:t>
            </a:r>
            <a:r>
              <a:rPr sz="3600" spc="-25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DBEDF4"/>
                </a:solidFill>
                <a:latin typeface="Calibri"/>
                <a:cs typeface="Calibri"/>
              </a:rPr>
              <a:t>a</a:t>
            </a:r>
            <a:r>
              <a:rPr sz="3600" spc="-1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DBEDF4"/>
                </a:solidFill>
                <a:latin typeface="Calibri"/>
                <a:cs typeface="Calibri"/>
              </a:rPr>
              <a:t>ampollas),</a:t>
            </a:r>
            <a:endParaRPr sz="3600">
              <a:latin typeface="Calibri"/>
              <a:cs typeface="Calibri"/>
            </a:endParaRPr>
          </a:p>
          <a:p>
            <a:pPr marL="408940" marR="8890" lvl="1" indent="-408940" algn="r">
              <a:lnSpc>
                <a:spcPct val="100000"/>
              </a:lnSpc>
              <a:spcBef>
                <a:spcPts val="865"/>
              </a:spcBef>
              <a:buClr>
                <a:srgbClr val="FFFF00"/>
              </a:buClr>
              <a:buSzPct val="97222"/>
              <a:buFont typeface="Wingdings"/>
              <a:buChar char=""/>
              <a:tabLst>
                <a:tab pos="408940" algn="l"/>
              </a:tabLst>
            </a:pPr>
            <a:r>
              <a:rPr sz="3600" spc="-10" dirty="0">
                <a:solidFill>
                  <a:srgbClr val="DBEDF4"/>
                </a:solidFill>
                <a:latin typeface="Calibri"/>
                <a:cs typeface="Calibri"/>
              </a:rPr>
              <a:t>Pigmentación</a:t>
            </a:r>
            <a:r>
              <a:rPr sz="3600" spc="-5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600" spc="-25" dirty="0">
                <a:solidFill>
                  <a:srgbClr val="DBEDF4"/>
                </a:solidFill>
                <a:latin typeface="Calibri"/>
                <a:cs typeface="Calibri"/>
              </a:rPr>
              <a:t>excesiva,</a:t>
            </a:r>
            <a:endParaRPr sz="3600">
              <a:latin typeface="Calibri"/>
              <a:cs typeface="Calibri"/>
            </a:endParaRPr>
          </a:p>
          <a:p>
            <a:pPr marL="408940" marR="8255" lvl="2" indent="-408940" algn="r">
              <a:lnSpc>
                <a:spcPct val="100000"/>
              </a:lnSpc>
              <a:spcBef>
                <a:spcPts val="865"/>
              </a:spcBef>
              <a:buClr>
                <a:srgbClr val="FFFF00"/>
              </a:buClr>
              <a:buSzPct val="97222"/>
              <a:buFont typeface="Wingdings"/>
              <a:buChar char=""/>
              <a:tabLst>
                <a:tab pos="408940" algn="l"/>
              </a:tabLst>
            </a:pPr>
            <a:r>
              <a:rPr sz="3600" spc="-45" dirty="0">
                <a:solidFill>
                  <a:srgbClr val="DBEDF4"/>
                </a:solidFill>
                <a:latin typeface="Calibri"/>
                <a:cs typeface="Calibri"/>
              </a:rPr>
              <a:t>F</a:t>
            </a:r>
            <a:r>
              <a:rPr sz="3600" spc="-5" dirty="0">
                <a:solidFill>
                  <a:srgbClr val="DBEDF4"/>
                </a:solidFill>
                <a:latin typeface="Calibri"/>
                <a:cs typeface="Calibri"/>
              </a:rPr>
              <a:t>o</a:t>
            </a:r>
            <a:r>
              <a:rPr sz="3600" spc="-45" dirty="0">
                <a:solidFill>
                  <a:srgbClr val="DBEDF4"/>
                </a:solidFill>
                <a:latin typeface="Calibri"/>
                <a:cs typeface="Calibri"/>
              </a:rPr>
              <a:t>t</a:t>
            </a:r>
            <a:r>
              <a:rPr sz="3600" spc="-5" dirty="0">
                <a:solidFill>
                  <a:srgbClr val="DBEDF4"/>
                </a:solidFill>
                <a:latin typeface="Calibri"/>
                <a:cs typeface="Calibri"/>
              </a:rPr>
              <a:t>ode</a:t>
            </a:r>
            <a:r>
              <a:rPr sz="3600" spc="5" dirty="0">
                <a:solidFill>
                  <a:srgbClr val="DBEDF4"/>
                </a:solidFill>
                <a:latin typeface="Calibri"/>
                <a:cs typeface="Calibri"/>
              </a:rPr>
              <a:t>r</a:t>
            </a:r>
            <a:r>
              <a:rPr sz="3600" dirty="0">
                <a:solidFill>
                  <a:srgbClr val="DBEDF4"/>
                </a:solidFill>
                <a:latin typeface="Calibri"/>
                <a:cs typeface="Calibri"/>
              </a:rPr>
              <a:t>m</a:t>
            </a:r>
            <a:r>
              <a:rPr sz="3600" spc="-25" dirty="0">
                <a:solidFill>
                  <a:srgbClr val="DBEDF4"/>
                </a:solidFill>
                <a:latin typeface="Calibri"/>
                <a:cs typeface="Calibri"/>
              </a:rPr>
              <a:t>a</a:t>
            </a:r>
            <a:r>
              <a:rPr sz="3600" spc="-45" dirty="0">
                <a:solidFill>
                  <a:srgbClr val="DBEDF4"/>
                </a:solidFill>
                <a:latin typeface="Calibri"/>
                <a:cs typeface="Calibri"/>
              </a:rPr>
              <a:t>t</a:t>
            </a:r>
            <a:r>
              <a:rPr sz="3600" spc="-5" dirty="0">
                <a:solidFill>
                  <a:srgbClr val="DBEDF4"/>
                </a:solidFill>
                <a:latin typeface="Calibri"/>
                <a:cs typeface="Calibri"/>
              </a:rPr>
              <a:t>osis,</a:t>
            </a:r>
            <a:endParaRPr sz="3600">
              <a:latin typeface="Calibri"/>
              <a:cs typeface="Calibri"/>
            </a:endParaRPr>
          </a:p>
          <a:p>
            <a:pPr marL="408940" marR="7620" indent="-408940" algn="r">
              <a:lnSpc>
                <a:spcPct val="100000"/>
              </a:lnSpc>
              <a:spcBef>
                <a:spcPts val="865"/>
              </a:spcBef>
              <a:buClr>
                <a:srgbClr val="FFFF00"/>
              </a:buClr>
              <a:buSzPct val="97222"/>
              <a:buFont typeface="Wingdings"/>
              <a:buChar char=""/>
              <a:tabLst>
                <a:tab pos="408940" algn="l"/>
              </a:tabLst>
            </a:pPr>
            <a:r>
              <a:rPr sz="3600" spc="-20" dirty="0">
                <a:solidFill>
                  <a:srgbClr val="DBEDF4"/>
                </a:solidFill>
                <a:latin typeface="Calibri"/>
                <a:cs typeface="Calibri"/>
              </a:rPr>
              <a:t>Fotoenvejecimiento</a:t>
            </a:r>
            <a:endParaRPr sz="3600">
              <a:latin typeface="Calibri"/>
              <a:cs typeface="Calibri"/>
            </a:endParaRPr>
          </a:p>
          <a:p>
            <a:pPr marL="408940" marR="5080" indent="-408940" algn="r">
              <a:lnSpc>
                <a:spcPct val="100000"/>
              </a:lnSpc>
              <a:spcBef>
                <a:spcPts val="865"/>
              </a:spcBef>
              <a:buClr>
                <a:srgbClr val="FFFF00"/>
              </a:buClr>
              <a:buSzPct val="97222"/>
              <a:buFont typeface="Wingdings"/>
              <a:buChar char=""/>
              <a:tabLst>
                <a:tab pos="408940" algn="l"/>
              </a:tabLst>
            </a:pP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Afecciones</a:t>
            </a:r>
            <a:r>
              <a:rPr sz="3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oculares</a:t>
            </a:r>
            <a:endParaRPr sz="3600">
              <a:latin typeface="Calibri"/>
              <a:cs typeface="Calibri"/>
            </a:endParaRPr>
          </a:p>
          <a:p>
            <a:pPr marL="408940" marR="9525" lvl="1" indent="-408940" algn="r">
              <a:lnSpc>
                <a:spcPct val="100000"/>
              </a:lnSpc>
              <a:spcBef>
                <a:spcPts val="865"/>
              </a:spcBef>
              <a:buClr>
                <a:srgbClr val="FFFF00"/>
              </a:buClr>
              <a:buSzPct val="97222"/>
              <a:buFont typeface="Wingdings"/>
              <a:buChar char=""/>
              <a:tabLst>
                <a:tab pos="408940" algn="l"/>
              </a:tabLst>
            </a:pPr>
            <a:r>
              <a:rPr sz="3600" spc="-5" dirty="0">
                <a:solidFill>
                  <a:srgbClr val="DBEDF4"/>
                </a:solidFill>
                <a:latin typeface="Calibri"/>
                <a:cs typeface="Calibri"/>
              </a:rPr>
              <a:t>Cáncer</a:t>
            </a:r>
            <a:r>
              <a:rPr sz="3600" spc="-6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DBEDF4"/>
                </a:solidFill>
                <a:latin typeface="Calibri"/>
                <a:cs typeface="Calibri"/>
              </a:rPr>
              <a:t>de</a:t>
            </a:r>
            <a:r>
              <a:rPr sz="3600" spc="-40" dirty="0">
                <a:solidFill>
                  <a:srgbClr val="DBEDF4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DBEDF4"/>
                </a:solidFill>
                <a:latin typeface="Calibri"/>
                <a:cs typeface="Calibri"/>
              </a:rPr>
              <a:t>piel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63058" y="144221"/>
            <a:ext cx="207454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0" spc="-135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5400" b="0" dirty="0">
                <a:solidFill>
                  <a:srgbClr val="C00000"/>
                </a:solidFill>
                <a:latin typeface="Calibri"/>
                <a:cs typeface="Calibri"/>
              </a:rPr>
              <a:t>vi</a:t>
            </a:r>
            <a:r>
              <a:rPr sz="5400" b="0" spc="-70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sz="5400" b="0" dirty="0">
                <a:solidFill>
                  <a:srgbClr val="C00000"/>
                </a:solidFill>
                <a:latin typeface="Calibri"/>
                <a:cs typeface="Calibri"/>
              </a:rPr>
              <a:t>ar…</a:t>
            </a:r>
            <a:endParaRPr sz="5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44000" cy="6806565"/>
            <a:chOff x="0" y="0"/>
            <a:chExt cx="9144000" cy="68065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689604" cy="2857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615" y="3643884"/>
              <a:ext cx="2479548" cy="24277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0764" y="1427988"/>
              <a:ext cx="3793235" cy="46436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9127" y="1642872"/>
              <a:ext cx="2501900" cy="3251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127" y="1025652"/>
              <a:ext cx="3947160" cy="9220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971" y="5882638"/>
              <a:ext cx="6478524" cy="9235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1331" y="3023616"/>
              <a:ext cx="5305044" cy="4663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69308" y="4166615"/>
              <a:ext cx="4549140" cy="6903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27854" y="4193666"/>
              <a:ext cx="4432427" cy="5732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11853" y="4178427"/>
              <a:ext cx="4464431" cy="6045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94376" y="5114544"/>
              <a:ext cx="2735579" cy="56540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52922" y="5141214"/>
              <a:ext cx="2619248" cy="44871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37022" y="5125872"/>
              <a:ext cx="2650769" cy="4800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91561" y="461899"/>
            <a:ext cx="39592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10" dirty="0">
                <a:solidFill>
                  <a:srgbClr val="C00000"/>
                </a:solidFill>
                <a:latin typeface="Calibri"/>
                <a:cs typeface="Calibri"/>
              </a:rPr>
              <a:t>Quemadura</a:t>
            </a:r>
            <a:r>
              <a:rPr sz="4400" b="0" spc="-8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C00000"/>
                </a:solidFill>
                <a:latin typeface="Calibri"/>
                <a:cs typeface="Calibri"/>
              </a:rPr>
              <a:t>solar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286254"/>
            <a:ext cx="9144000" cy="55717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6407" y="2147696"/>
            <a:ext cx="7796530" cy="386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325" marR="43815" indent="-30226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Son un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grupo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3600" spc="-15" dirty="0">
                <a:solidFill>
                  <a:srgbClr val="FFFFFF"/>
                </a:solidFill>
                <a:latin typeface="Calibri"/>
                <a:cs typeface="Calibri"/>
              </a:rPr>
              <a:t>afecciones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piel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3600" spc="-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aparecen</a:t>
            </a:r>
            <a:r>
              <a:rPr sz="3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después</a:t>
            </a:r>
            <a:r>
              <a:rPr sz="3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3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exposición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solar</a:t>
            </a:r>
            <a:endParaRPr sz="3600">
              <a:latin typeface="Calibri"/>
              <a:cs typeface="Calibri"/>
            </a:endParaRPr>
          </a:p>
          <a:p>
            <a:pPr marL="273050" marR="5080" algn="ctr">
              <a:lnSpc>
                <a:spcPct val="100000"/>
              </a:lnSpc>
            </a:pP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son producidas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por una 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alergia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3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reacción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anormal de la piel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a la luz </a:t>
            </a:r>
            <a:r>
              <a:rPr sz="3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visible, a la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radiación </a:t>
            </a:r>
            <a:r>
              <a:rPr sz="3600" spc="-20" dirty="0">
                <a:solidFill>
                  <a:srgbClr val="FFFFFF"/>
                </a:solidFill>
                <a:latin typeface="Calibri"/>
                <a:cs typeface="Calibri"/>
              </a:rPr>
              <a:t>ultravioleta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o a la </a:t>
            </a:r>
            <a:r>
              <a:rPr sz="3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radiación </a:t>
            </a:r>
            <a:r>
              <a:rPr sz="3600" spc="-15" dirty="0">
                <a:solidFill>
                  <a:srgbClr val="FFFFFF"/>
                </a:solidFill>
                <a:latin typeface="Calibri"/>
                <a:cs typeface="Calibri"/>
              </a:rPr>
              <a:t>infrarroja,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emitidas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por el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sol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3600" spc="-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3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FFFFFF"/>
                </a:solidFill>
                <a:latin typeface="Calibri"/>
                <a:cs typeface="Calibri"/>
              </a:rPr>
              <a:t>fuentes</a:t>
            </a:r>
            <a:r>
              <a:rPr sz="3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artificiales.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90927" y="458723"/>
            <a:ext cx="5031105" cy="1550035"/>
            <a:chOff x="2090927" y="458723"/>
            <a:chExt cx="5031105" cy="155003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90927" y="458723"/>
              <a:ext cx="5030724" cy="6294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8077" y="484885"/>
              <a:ext cx="4916551" cy="51523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2075" y="469010"/>
              <a:ext cx="4948453" cy="5472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65931" y="1342643"/>
              <a:ext cx="2808732" cy="6659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24352" y="1369568"/>
              <a:ext cx="2691384" cy="54851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08350" y="1353693"/>
              <a:ext cx="2723388" cy="5805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192" y="2977894"/>
            <a:ext cx="9131935" cy="3884929"/>
            <a:chOff x="12192" y="2977894"/>
            <a:chExt cx="9131935" cy="388492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013" y="3047998"/>
              <a:ext cx="8951976" cy="3810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92" y="2977894"/>
              <a:ext cx="9131807" cy="38801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255" y="3072384"/>
              <a:ext cx="8857488" cy="378561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3255" y="3072384"/>
              <a:ext cx="8857615" cy="3785870"/>
            </a:xfrm>
            <a:custGeom>
              <a:avLst/>
              <a:gdLst/>
              <a:ahLst/>
              <a:cxnLst/>
              <a:rect l="l" t="t" r="r" b="b"/>
              <a:pathLst>
                <a:path w="8857615" h="3785870">
                  <a:moveTo>
                    <a:pt x="8857488" y="3785614"/>
                  </a:moveTo>
                  <a:lnTo>
                    <a:pt x="8857488" y="0"/>
                  </a:lnTo>
                  <a:lnTo>
                    <a:pt x="0" y="0"/>
                  </a:lnTo>
                  <a:lnTo>
                    <a:pt x="0" y="3785614"/>
                  </a:lnTo>
                </a:path>
              </a:pathLst>
            </a:custGeom>
            <a:ln w="914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86308" y="3079750"/>
            <a:ext cx="8609965" cy="35382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0685" marR="92710" indent="-11303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proceso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caracteriza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aparición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prematura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de lesiones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en la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piel,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comienza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desde</a:t>
            </a:r>
            <a:endParaRPr sz="3200">
              <a:latin typeface="Calibri"/>
              <a:cs typeface="Calibri"/>
            </a:endParaRPr>
          </a:p>
          <a:p>
            <a:pPr marL="497205" marR="179070" indent="326390">
              <a:lnSpc>
                <a:spcPct val="100000"/>
              </a:lnSpc>
            </a:pP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temprana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edad,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normalmente</a:t>
            </a:r>
            <a:r>
              <a:rPr sz="3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cuando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se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toman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precauciones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frente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exposición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60" dirty="0">
                <a:solidFill>
                  <a:srgbClr val="FFFFFF"/>
                </a:solidFill>
                <a:latin typeface="Calibri"/>
                <a:cs typeface="Calibri"/>
              </a:rPr>
              <a:t>solar.</a:t>
            </a:r>
            <a:endParaRPr sz="3200">
              <a:latin typeface="Calibri"/>
              <a:cs typeface="Calibri"/>
            </a:endParaRPr>
          </a:p>
          <a:p>
            <a:pPr marL="559435" marR="46355" indent="-547370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Los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síntomas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envejecimiento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son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la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aparición</a:t>
            </a:r>
            <a:r>
              <a:rPr sz="3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3200" spc="-7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arrugas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antes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tiempo,</a:t>
            </a:r>
            <a:r>
              <a:rPr sz="3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flacidez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manchas</a:t>
            </a:r>
            <a:r>
              <a:rPr sz="3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endParaRPr sz="3200">
              <a:latin typeface="Calibri"/>
              <a:cs typeface="Calibri"/>
            </a:endParaRPr>
          </a:p>
          <a:p>
            <a:pPr marL="314325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las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zonas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 que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más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exponen: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cara,</a:t>
            </a:r>
            <a:r>
              <a:rPr sz="3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cuello,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escote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86755" y="0"/>
            <a:ext cx="3857244" cy="30723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50034" y="1349570"/>
            <a:ext cx="5673440" cy="14901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Fotoenvejecimiento</a:t>
            </a:r>
            <a:endParaRPr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</a:pPr>
            <a:r>
              <a:rPr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etropolitano">
  <a:themeElements>
    <a:clrScheme name="Metropolitano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etropolitan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3ACF124-275F-44F2-8DE0-0A75506982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TM03457491[[fn=Metropolitano]]</Template>
  <TotalTime>26</TotalTime>
  <Words>2381</Words>
  <Application>Microsoft Office PowerPoint</Application>
  <PresentationFormat>Presentación en pantalla (4:3)</PresentationFormat>
  <Paragraphs>147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Gabriola</vt:lpstr>
      <vt:lpstr>Times New Roman</vt:lpstr>
      <vt:lpstr>Wingdings</vt:lpstr>
      <vt:lpstr>Metropolitano</vt:lpstr>
      <vt:lpstr>PROTECTOR SOLAR</vt:lpstr>
      <vt:lpstr>BENEFICIOS DEL SOL</vt:lpstr>
      <vt:lpstr>La radiación solar</vt:lpstr>
      <vt:lpstr>EL SOL…</vt:lpstr>
      <vt:lpstr>DAÑOS A CORTO Y LARGO  PLAZO</vt:lpstr>
      <vt:lpstr>Evitar…</vt:lpstr>
      <vt:lpstr>Quemadura solar</vt:lpstr>
      <vt:lpstr>Presentación de PowerPoint</vt:lpstr>
      <vt:lpstr>Fotoenvejecimiento ¿Qué es ?</vt:lpstr>
      <vt:lpstr>Presentación de PowerPoint</vt:lpstr>
      <vt:lpstr>¿Qué son los fotoprotectores?</vt:lpstr>
      <vt:lpstr>Tipos de  Fotoprotectores</vt:lpstr>
      <vt:lpstr>Tipos de  Fotoprotectores</vt:lpstr>
      <vt:lpstr>¿Todos los fotoprotectores solares  previenen el cáncer de piel?</vt:lpstr>
      <vt:lpstr>Presentación de PowerPoint</vt:lpstr>
      <vt:lpstr>Presentación de PowerPoint</vt:lpstr>
      <vt:lpstr>Si una persona de piel muy blanca que normalmente  se quema en 10 minutos utiliza un protector solar con  SPF 20, entonces se quemará en 200 minutos</vt:lpstr>
      <vt:lpstr>Elegir un FOTOPROTECTOR depende de la cantidad de  radiación ultravioleta que se recibe y de factores ambientales  locales como:</vt:lpstr>
      <vt:lpstr>Presentación de PowerPoint</vt:lpstr>
      <vt:lpstr>Y sobre todo del …. Fototipo o Tipo de piel</vt:lpstr>
      <vt:lpstr>Tiempo de exposición recomendado</vt:lpstr>
      <vt:lpstr>Presentación de PowerPoint</vt:lpstr>
      <vt:lpstr>Cómo evitar la acción nociva  de los rayos UV</vt:lpstr>
      <vt:lpstr>Cómo evitar la acción nociva de los  rayos UV</vt:lpstr>
      <vt:lpstr>CONSEJOS DE UTILIZACIÓN o MODO DE EMPLEO</vt:lpstr>
      <vt:lpstr>CONSEJOS DE UTILIZACIÓN O MODO DE EMPLEO</vt:lpstr>
      <vt:lpstr>Water Resistant y  Water Proof</vt:lpstr>
      <vt:lpstr>FOTOPROTECCIÓN INFANTIL</vt:lpstr>
      <vt:lpstr>FOTOPROTECCIÓN EMBARAZO</vt:lpstr>
      <vt:lpstr>¿Es recomendable utilizar after-sun?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PROTECTOR SOLAR</dc:title>
  <dc:creator>Doménica Tapia</dc:creator>
  <cp:lastModifiedBy>Doménica Tapia</cp:lastModifiedBy>
  <cp:revision>3</cp:revision>
  <dcterms:created xsi:type="dcterms:W3CDTF">2021-02-28T02:05:17Z</dcterms:created>
  <dcterms:modified xsi:type="dcterms:W3CDTF">2021-02-28T02:33:12Z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2015-06-11T00:00:00Z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2021-02-28T00:00:00Z</vt:filetime>
  </property>
</Properties>
</file>